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customXml/itemProps1.xml" ContentType="application/vnd.openxmlformats-officedocument.customXmlProperties+xml"/>
  <Override PartName="/docProps/core.xml" ContentType="application/vnd.openxmlformats-package.core-properties+xml"/>
  <Override PartName="/ppt/tags/tag16.xml" ContentType="application/vnd.openxmlformats-officedocument.presentationml.tags+xml"/>
  <Override PartName="/docProps/app.xml" ContentType="application/vnd.openxmlformats-officedocument.extended-properties+xml"/>
  <Override PartName="/ppt/tags/tag7.xml" ContentType="application/vnd.openxmlformats-officedocument.presentationml.tags+xml"/>
  <Override PartName="/ppt/tags/tag5.xml" ContentType="application/vnd.openxmlformats-officedocument.presentationml.tags+xml"/>
  <Override PartName="/customXml/itemProps13.xml" ContentType="application/vnd.openxmlformats-officedocument.customXmlProperties+xml"/>
  <Override PartName="/customXml/itemProps1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3"/>
    <p:sldMasterId id="2147483673" r:id="rId14"/>
  </p:sldMasterIdLst>
  <p:notesMasterIdLst>
    <p:notesMasterId r:id="rId28"/>
  </p:notesMasterIdLst>
  <p:sldIdLst>
    <p:sldId id="349" r:id="rId15"/>
    <p:sldId id="337" r:id="rId16"/>
    <p:sldId id="2147468829" r:id="rId17"/>
    <p:sldId id="2147468830" r:id="rId18"/>
    <p:sldId id="2147468845" r:id="rId19"/>
    <p:sldId id="2147468841" r:id="rId20"/>
    <p:sldId id="270" r:id="rId21"/>
    <p:sldId id="2147468842" r:id="rId22"/>
    <p:sldId id="272" r:id="rId23"/>
    <p:sldId id="273" r:id="rId24"/>
    <p:sldId id="275" r:id="rId25"/>
    <p:sldId id="2147468843" r:id="rId26"/>
    <p:sldId id="21474688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8"/>
    <p:restoredTop sz="94654"/>
  </p:normalViewPr>
  <p:slideViewPr>
    <p:cSldViewPr snapToGrid="0">
      <p:cViewPr varScale="1">
        <p:scale>
          <a:sx n="75" d="100"/>
          <a:sy n="75" d="100"/>
        </p:scale>
        <p:origin x="8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customXml" Target="../customXml/item14.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customXml" Target="../customXml/item13.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viewProps" Target="viewProps.xml"/><Relationship Id="rId8" Type="http://schemas.openxmlformats.org/officeDocument/2006/relationships/customXml" Target="../customXml/item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39FB1-1B8E-7742-9AC5-3830EC42D3ED}"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8EFAC-4BF5-BE41-BEA3-7F7BFA0359D3}" type="slidenum">
              <a:rPr lang="en-US" smtClean="0"/>
              <a:t>‹#›</a:t>
            </a:fld>
            <a:endParaRPr lang="en-US"/>
          </a:p>
        </p:txBody>
      </p:sp>
    </p:spTree>
    <p:extLst>
      <p:ext uri="{BB962C8B-B14F-4D97-AF65-F5344CB8AC3E}">
        <p14:creationId xmlns:p14="http://schemas.microsoft.com/office/powerpoint/2010/main" val="126828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9" y="4511674"/>
            <a:ext cx="6985637" cy="4876801"/>
          </a:xfrm>
        </p:spPr>
        <p:txBody>
          <a:bodyPr/>
          <a:lstStyle/>
          <a:p>
            <a:r>
              <a:rPr lang="en-US" dirty="0"/>
              <a:t>Okay – now we will go over the details of actually calculating your emissions!   </a:t>
            </a:r>
          </a:p>
          <a:p>
            <a:endParaRPr lang="en-US" dirty="0"/>
          </a:p>
          <a:p>
            <a:r>
              <a:rPr lang="en-US" dirty="0"/>
              <a:t>Experts to guide us through </a:t>
            </a:r>
            <a:r>
              <a:rPr lang="en-US" dirty="0" err="1"/>
              <a:t>this:L</a:t>
            </a:r>
            <a:r>
              <a:rPr lang="en-US" dirty="0"/>
              <a:t> </a:t>
            </a:r>
          </a:p>
          <a:p>
            <a:endParaRPr lang="en-US" dirty="0"/>
          </a:p>
          <a:p>
            <a:pPr marL="171450" indent="-171450">
              <a:buFont typeface="Arial" panose="020B0604020202020204" pitchFamily="34" charset="0"/>
              <a:buChar char="•"/>
            </a:pPr>
            <a:r>
              <a:rPr lang="en-US" dirty="0"/>
              <a:t>Eric Christensen, whose company WSP, has worked with EPA on their emissions calculation for 20 years, is with us today to touch briefly on EPA’s resources.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Abbie Webb, from Casella Waste Systems will lead us through a sample inventory she created using EPA’s calculator. </a:t>
            </a:r>
          </a:p>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87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49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difference between location based and market based electricity</a:t>
            </a:r>
          </a:p>
          <a:p>
            <a:endParaRPr lang="en-US" dirty="0"/>
          </a:p>
          <a:p>
            <a:r>
              <a:rPr lang="en-US" b="1" dirty="0"/>
              <a:t>A location-based method </a:t>
            </a:r>
            <a:r>
              <a:rPr lang="en-US" dirty="0"/>
              <a:t>reflects the average emissions intensity of grids on which energy consumption occurs (using mostly grid-average emission factor data). </a:t>
            </a:r>
          </a:p>
          <a:p>
            <a:endParaRPr lang="en-US" dirty="0"/>
          </a:p>
          <a:p>
            <a:r>
              <a:rPr lang="en-US" b="1" dirty="0"/>
              <a:t>A market-based method </a:t>
            </a:r>
            <a:r>
              <a:rPr lang="en-US" dirty="0"/>
              <a:t>reflects emissions from electricity that companies have purposefully chosen (or their lack of choice). It derives emission factors from contractual instruments, which include any type of contract between two parties for the sale and purchase of energy bundled with attributes about the energy generation, or for unbundled attribute claims.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53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to wrap up and turn it over to Eric for EPA Resources. </a:t>
            </a:r>
          </a:p>
          <a:p>
            <a:endParaRPr lang="en-US" dirty="0"/>
          </a:p>
          <a:p>
            <a:r>
              <a:rPr lang="en-US" dirty="0"/>
              <a:t>Mention that there will be time for additional questions right after the resource page.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25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C3704A96-F0EF-B28F-A9D5-80CE3DA2C1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0037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2">
            <a:extLst>
              <a:ext uri="{FF2B5EF4-FFF2-40B4-BE49-F238E27FC236}">
                <a16:creationId xmlns:a16="http://schemas.microsoft.com/office/drawing/2014/main" id="{5DAD7618-4001-82A0-7BFF-35EBCE235E7A}"/>
              </a:ext>
            </a:extLst>
          </p:cNvPr>
          <p:cNvSpPr txBox="1">
            <a:spLocks/>
          </p:cNvSpPr>
          <p:nvPr/>
        </p:nvSpPr>
        <p:spPr>
          <a:xfrm>
            <a:off x="58419" y="4511674"/>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Notes Placeholder 7">
            <a:extLst>
              <a:ext uri="{FF2B5EF4-FFF2-40B4-BE49-F238E27FC236}">
                <a16:creationId xmlns:a16="http://schemas.microsoft.com/office/drawing/2014/main" id="{8984EBE6-F87C-D1C8-7FC4-99DF8F719195}"/>
              </a:ext>
            </a:extLst>
          </p:cNvPr>
          <p:cNvSpPr>
            <a:spLocks noGrp="1"/>
          </p:cNvSpPr>
          <p:nvPr>
            <p:ph type="body" sz="quarter" idx="3"/>
          </p:nvPr>
        </p:nvSpPr>
        <p:spPr>
          <a:xfrm>
            <a:off x="58419" y="4518203"/>
            <a:ext cx="6985637" cy="4562001"/>
          </a:xfrm>
        </p:spPr>
        <p:txBody>
          <a:bodyPr/>
          <a:lstStyle/>
          <a:p>
            <a:pPr marR="0" lvl="0">
              <a:lnSpc>
                <a:spcPct val="107000"/>
              </a:lnSpc>
              <a:spcBef>
                <a:spcPts val="0"/>
              </a:spcBef>
              <a:spcAft>
                <a:spcPts val="300"/>
              </a:spcAft>
            </a:pPr>
            <a:r>
              <a:rPr lang="en-US" b="1" kern="100" dirty="0">
                <a:latin typeface="Calibri" panose="020F0502020204030204" pitchFamily="34" charset="0"/>
                <a:ea typeface="Calibri" panose="020F0502020204030204" pitchFamily="34" charset="0"/>
                <a:cs typeface="Times New Roman" panose="02020603050405020304" pitchFamily="18" charset="0"/>
              </a:rPr>
              <a:t>Before turning over to Eric and Abbie, I wanted to highlight the first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step in identifying and calculating a company’s emissions. </a:t>
            </a:r>
          </a:p>
          <a:p>
            <a:pPr marR="0" lvl="0">
              <a:lnSpc>
                <a:spcPct val="107000"/>
              </a:lnSpc>
              <a:spcBef>
                <a:spcPts val="0"/>
              </a:spcBef>
              <a:spcAft>
                <a:spcPts val="300"/>
              </a:spcAft>
            </a:pPr>
            <a:r>
              <a:rPr lang="en-US" b="1" kern="100" dirty="0">
                <a:latin typeface="Calibri" panose="020F0502020204030204" pitchFamily="34" charset="0"/>
                <a:ea typeface="Calibri" panose="020F0502020204030204" pitchFamily="34" charset="0"/>
                <a:cs typeface="Times New Roman" panose="02020603050405020304" pitchFamily="18" charset="0"/>
              </a:rPr>
              <a:t>This process starts with categorizing the GHG sources within the company’s boundaries.  </a:t>
            </a:r>
          </a:p>
          <a:p>
            <a:pPr marR="0" lvl="0">
              <a:lnSpc>
                <a:spcPct val="107000"/>
              </a:lnSpc>
              <a:spcBef>
                <a:spcPts val="0"/>
              </a:spcBef>
              <a:spcAft>
                <a:spcPts val="300"/>
              </a:spcAft>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300"/>
              </a:spcAft>
            </a:pPr>
            <a:r>
              <a:rPr lang="en-US" b="1" kern="100" dirty="0">
                <a:latin typeface="Calibri" panose="020F0502020204030204" pitchFamily="34" charset="0"/>
                <a:ea typeface="Calibri" panose="020F0502020204030204" pitchFamily="34" charset="0"/>
                <a:cs typeface="Times New Roman" panose="02020603050405020304" pitchFamily="18" charset="0"/>
              </a:rPr>
              <a:t>GHG emissions typically occur from the following categories: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300"/>
              </a:spcAft>
              <a:buFont typeface="+mj-lt"/>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F</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uel used in equipment in your facilities. </a:t>
            </a:r>
          </a:p>
          <a:p>
            <a:pPr marL="342900" marR="0" lvl="0" indent="-342900">
              <a:lnSpc>
                <a:spcPct val="107000"/>
              </a:lnSpc>
              <a:spcBef>
                <a:spcPts val="0"/>
              </a:spcBef>
              <a:spcAft>
                <a:spcPts val="300"/>
              </a:spcAft>
              <a:buFont typeface="+mj-lt"/>
              <a:buAutoNum type="arabicPeriod"/>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Fuels in transportation vehicles such as cars and trucks</a:t>
            </a:r>
          </a:p>
          <a:p>
            <a:pPr marL="342900" marR="0" lvl="0" indent="-342900">
              <a:lnSpc>
                <a:spcPct val="107000"/>
              </a:lnSpc>
              <a:spcBef>
                <a:spcPts val="0"/>
              </a:spcBef>
              <a:spcAft>
                <a:spcPts val="300"/>
              </a:spcAft>
              <a:buFont typeface="+mj-lt"/>
              <a:buAutoNum type="arabicPeriod"/>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Emission from industrial processes associate with cement manufacturing, petrochemical processing, </a:t>
            </a:r>
            <a:r>
              <a:rPr lang="en-US" kern="100" dirty="0">
                <a:latin typeface="Calibri" panose="020F0502020204030204" pitchFamily="34" charset="0"/>
                <a:ea typeface="Calibri" panose="020F0502020204030204" pitchFamily="34" charset="0"/>
                <a:cs typeface="Times New Roman" panose="02020603050405020304" pitchFamily="18" charset="0"/>
              </a:rPr>
              <a:t>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luminum smelting, </a:t>
            </a:r>
            <a:r>
              <a:rPr lang="en-US" kern="100" dirty="0">
                <a:latin typeface="Calibri" panose="020F0502020204030204" pitchFamily="34" charset="0"/>
                <a:ea typeface="Calibri" panose="020F0502020204030204" pitchFamily="34" charset="0"/>
                <a:cs typeface="Times New Roman" panose="02020603050405020304" pitchFamily="18" charset="0"/>
              </a:rPr>
              <a:t> and other industrial processes.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mj-lt"/>
              <a:buAutoNum type="arabicPeriod"/>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kern="100" dirty="0">
                <a:latin typeface="Calibri" panose="020F0502020204030204" pitchFamily="34" charset="0"/>
                <a:ea typeface="Calibri" panose="020F0502020204030204" pitchFamily="34" charset="0"/>
                <a:cs typeface="Times New Roman" panose="02020603050405020304" pitchFamily="18" charset="0"/>
              </a:rPr>
              <a:t>missions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from equipment leaks, as well as fugitive emissions from </a:t>
            </a:r>
            <a:r>
              <a:rPr lang="en-US" kern="100" dirty="0">
                <a:latin typeface="Calibri" panose="020F0502020204030204" pitchFamily="34" charset="0"/>
                <a:ea typeface="Calibri" panose="020F0502020204030204" pitchFamily="34" charset="0"/>
                <a:cs typeface="Times New Roman" panose="02020603050405020304" pitchFamily="18" charset="0"/>
              </a:rPr>
              <a:t>landfills and gas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processing facilitie</a:t>
            </a:r>
            <a:r>
              <a:rPr lang="en-US" kern="100" dirty="0">
                <a:latin typeface="Calibri" panose="020F0502020204030204" pitchFamily="34" charset="0"/>
                <a:ea typeface="Calibri" panose="020F0502020204030204" pitchFamily="34" charset="0"/>
                <a:cs typeface="Times New Roman" panose="02020603050405020304" pitchFamily="18" charset="0"/>
              </a:rPr>
              <a:t>s and other sources.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mj-lt"/>
              <a:buAutoNum type="arabicPeriod"/>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Electricity that is purchased for </a:t>
            </a:r>
            <a:r>
              <a:rPr lang="en-US" kern="100" dirty="0">
                <a:latin typeface="Calibri" panose="020F0502020204030204" pitchFamily="34" charset="0"/>
                <a:ea typeface="Calibri" panose="020F0502020204030204" pitchFamily="34" charset="0"/>
                <a:cs typeface="Times New Roman" panose="02020603050405020304" pitchFamily="18" charset="0"/>
              </a:rPr>
              <a:t>a company’s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operations</a:t>
            </a:r>
          </a:p>
          <a:p>
            <a:pPr marR="0" lvl="0">
              <a:lnSpc>
                <a:spcPct val="107000"/>
              </a:lnSpc>
              <a:spcBef>
                <a:spcPts val="0"/>
              </a:spcBef>
              <a:spcAft>
                <a:spcPts val="300"/>
              </a:spcAft>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300"/>
              </a:spcAft>
            </a:pPr>
            <a:r>
              <a:rPr lang="en-US" kern="100" dirty="0">
                <a:latin typeface="Calibri" panose="020F0502020204030204" pitchFamily="34" charset="0"/>
                <a:ea typeface="Calibri" panose="020F0502020204030204" pitchFamily="34" charset="0"/>
                <a:cs typeface="Times New Roman" panose="02020603050405020304" pitchFamily="18" charset="0"/>
              </a:rPr>
              <a:t>These are the primary focus for the inventory.  I think it makes it less overwhelming to remember that there are really only a few areas to focus on for our emissions inventory.  </a:t>
            </a:r>
          </a:p>
          <a:p>
            <a:pPr marR="0" lvl="0">
              <a:lnSpc>
                <a:spcPct val="107000"/>
              </a:lnSpc>
              <a:spcBef>
                <a:spcPts val="0"/>
              </a:spcBef>
              <a:spcAft>
                <a:spcPts val="300"/>
              </a:spcAft>
            </a:pP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665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pPr algn="l">
              <a:spcBef>
                <a:spcPts val="600"/>
              </a:spcBef>
            </a:pPr>
            <a:r>
              <a:rPr lang="en-US" b="0" i="0" dirty="0">
                <a:solidFill>
                  <a:srgbClr val="1B1B1B"/>
                </a:solidFill>
                <a:effectLst/>
              </a:rPr>
              <a:t>The US EPA’s Simplified GHG Emissions Calculator was originally designed to be a simplified calculation tool to help </a:t>
            </a:r>
            <a:r>
              <a:rPr lang="en-US" b="1" i="0" u="sng" dirty="0">
                <a:solidFill>
                  <a:srgbClr val="1B1B1B"/>
                </a:solidFill>
                <a:effectLst/>
              </a:rPr>
              <a:t>small business and low emitter organizations </a:t>
            </a:r>
            <a:r>
              <a:rPr lang="en-US" b="0" i="0" dirty="0">
                <a:solidFill>
                  <a:srgbClr val="1B1B1B"/>
                </a:solidFill>
                <a:effectLst/>
              </a:rPr>
              <a:t>estimate and inventory their annual greenhouse gas (GHG) emissions.   </a:t>
            </a:r>
          </a:p>
          <a:p>
            <a:pPr>
              <a:spcBef>
                <a:spcPts val="600"/>
              </a:spcBef>
            </a:pPr>
            <a:r>
              <a:rPr lang="en-US" dirty="0"/>
              <a:t>I like using a tool that is available in the public domain, is updated frequently, and is not subject to specific sector or company interpretations. </a:t>
            </a:r>
          </a:p>
          <a:p>
            <a:endParaRPr lang="en-US" dirty="0"/>
          </a:p>
          <a:p>
            <a:endParaRPr lang="en-US" dirty="0"/>
          </a:p>
          <a:p>
            <a:r>
              <a:rPr lang="en-US" b="0" i="0" dirty="0">
                <a:solidFill>
                  <a:srgbClr val="1B1B1B"/>
                </a:solidFill>
                <a:effectLst/>
              </a:rPr>
              <a:t>With that, I’ll hand it over to Eric to introduce EPA’s Emissions Calculator.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19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endParaRPr lang="en-US" dirty="0"/>
          </a:p>
          <a:p>
            <a:r>
              <a:rPr lang="en-US" dirty="0"/>
              <a:t>This is a screen shot of the landing page from EPA’s calculator tool.  There are number tabs, but only a few that pertain to our industry for our Scope 1 &amp; 2 discussion today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0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9" y="4511674"/>
            <a:ext cx="6985637" cy="4876801"/>
          </a:xfrm>
        </p:spPr>
        <p:txBody>
          <a:bodyPr/>
          <a:lstStyle/>
          <a:p>
            <a:endParaRPr lang="en-US" b="1" dirty="0"/>
          </a:p>
          <a:p>
            <a:r>
              <a:rPr lang="en-US" dirty="0"/>
              <a:t>With that brief introduction, I’ll turn it over to Abby Web, director of sustainability for Casella Waste Systems, and the Chair of ISRI’s Sustainability Network.  She has created a sample report using EPA’s calculator and will walk us through the process. </a:t>
            </a:r>
          </a:p>
          <a:p>
            <a:endParaRPr lang="en-US" sz="12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08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3B846650-2B6D-DFDC-0124-5C97B08AEFB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0895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90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26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11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418345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6168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10307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a:p>
        </p:txBody>
      </p:sp>
    </p:spTree>
    <p:extLst>
      <p:ext uri="{BB962C8B-B14F-4D97-AF65-F5344CB8AC3E}">
        <p14:creationId xmlns:p14="http://schemas.microsoft.com/office/powerpoint/2010/main" val="355663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34D-C9D8-2B5C-9E86-C3A81B9D631E}"/>
              </a:ext>
            </a:extLst>
          </p:cNvPr>
          <p:cNvSpPr>
            <a:spLocks noGrp="1"/>
          </p:cNvSpPr>
          <p:nvPr>
            <p:ph type="ctrTitle"/>
          </p:nvPr>
        </p:nvSpPr>
        <p:spPr>
          <a:xfrm>
            <a:off x="5691187" y="411304"/>
            <a:ext cx="5429250" cy="1507983"/>
          </a:xfrm>
        </p:spPr>
        <p:txBody>
          <a:bodyPr anchor="b">
            <a:noAutofit/>
          </a:bodyPr>
          <a:lstStyle>
            <a:lvl1pPr algn="ctr">
              <a:defRPr sz="2800"/>
            </a:lvl1pPr>
          </a:lstStyle>
          <a:p>
            <a:r>
              <a:rPr lang="en-US"/>
              <a:t>Click to edit Master title style</a:t>
            </a:r>
          </a:p>
        </p:txBody>
      </p:sp>
      <p:sp>
        <p:nvSpPr>
          <p:cNvPr id="3" name="Subtitle 2">
            <a:extLst>
              <a:ext uri="{FF2B5EF4-FFF2-40B4-BE49-F238E27FC236}">
                <a16:creationId xmlns:a16="http://schemas.microsoft.com/office/drawing/2014/main" id="{172018A6-0BC9-D362-4B82-BC9D9CA863A4}"/>
              </a:ext>
            </a:extLst>
          </p:cNvPr>
          <p:cNvSpPr>
            <a:spLocks noGrp="1"/>
          </p:cNvSpPr>
          <p:nvPr>
            <p:ph type="subTitle" idx="1"/>
          </p:nvPr>
        </p:nvSpPr>
        <p:spPr>
          <a:xfrm>
            <a:off x="5691187" y="1966912"/>
            <a:ext cx="5429250" cy="690563"/>
          </a:xfrm>
        </p:spPr>
        <p:txBody>
          <a:bodyPr>
            <a:no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indoor, sitting, table, computer&#10;&#10;Description automatically generated">
            <a:extLst>
              <a:ext uri="{FF2B5EF4-FFF2-40B4-BE49-F238E27FC236}">
                <a16:creationId xmlns:a16="http://schemas.microsoft.com/office/drawing/2014/main" id="{5E660882-4060-92B7-3741-807AC5B441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721176" cy="6858000"/>
          </a:xfrm>
          <a:prstGeom prst="rect">
            <a:avLst/>
          </a:prstGeom>
        </p:spPr>
      </p:pic>
      <p:pic>
        <p:nvPicPr>
          <p:cNvPr id="8" name="Picture 7">
            <a:extLst>
              <a:ext uri="{FF2B5EF4-FFF2-40B4-BE49-F238E27FC236}">
                <a16:creationId xmlns:a16="http://schemas.microsoft.com/office/drawing/2014/main" id="{E1A4DBFE-C436-01FF-D393-5BE8E9CA4D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50348" y="5193792"/>
            <a:ext cx="3183073" cy="875168"/>
          </a:xfrm>
          <a:prstGeom prst="rect">
            <a:avLst/>
          </a:prstGeom>
        </p:spPr>
      </p:pic>
      <p:sp>
        <p:nvSpPr>
          <p:cNvPr id="9" name="TextBox 8">
            <a:extLst>
              <a:ext uri="{FF2B5EF4-FFF2-40B4-BE49-F238E27FC236}">
                <a16:creationId xmlns:a16="http://schemas.microsoft.com/office/drawing/2014/main" id="{6F647810-9A94-7924-769A-92AFF217E1CA}"/>
              </a:ext>
            </a:extLst>
          </p:cNvPr>
          <p:cNvSpPr txBox="1"/>
          <p:nvPr userDrawn="1"/>
        </p:nvSpPr>
        <p:spPr>
          <a:xfrm>
            <a:off x="5102217" y="6285113"/>
            <a:ext cx="6679334" cy="161583"/>
          </a:xfrm>
          <a:prstGeom prst="rect">
            <a:avLst/>
          </a:prstGeom>
          <a:noFill/>
        </p:spPr>
        <p:txBody>
          <a:bodyPr wrap="square" lIns="0" tIns="0" rIns="0" bIns="0" rtlCol="0">
            <a:spAutoFit/>
          </a:bodyPr>
          <a:lstStyle/>
          <a:p>
            <a:pPr algn="ctr"/>
            <a:r>
              <a:rPr lang="en-US" sz="1050">
                <a:solidFill>
                  <a:schemeClr val="bg1"/>
                </a:solidFill>
                <a:latin typeface="Gotham Book" pitchFamily="2" charset="0"/>
                <a:cs typeface="Gotham Book" pitchFamily="2" charset="0"/>
              </a:rPr>
              <a:t>RECYCLING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SOLUTIONS</a:t>
            </a:r>
            <a:r>
              <a:rPr lang="en-US" sz="1050">
                <a:solidFill>
                  <a:srgbClr val="5CAC34"/>
                </a:solidFill>
                <a:latin typeface="Gotham Book" pitchFamily="2" charset="0"/>
                <a:cs typeface="Gotham Book" pitchFamily="2" charset="0"/>
              </a:rPr>
              <a:t> •</a:t>
            </a:r>
            <a:r>
              <a:rPr lang="en-US" sz="1050">
                <a:solidFill>
                  <a:schemeClr val="bg1"/>
                </a:solidFill>
                <a:latin typeface="Gotham Book" pitchFamily="2" charset="0"/>
                <a:cs typeface="Gotham Book" pitchFamily="2" charset="0"/>
              </a:rPr>
              <a:t> ORGANICS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COLLECTION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ENERGY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LANDFILLS </a:t>
            </a:r>
            <a:endParaRPr lang="en-US"/>
          </a:p>
        </p:txBody>
      </p:sp>
      <p:sp>
        <p:nvSpPr>
          <p:cNvPr id="12" name="Date Placeholder 3">
            <a:extLst>
              <a:ext uri="{FF2B5EF4-FFF2-40B4-BE49-F238E27FC236}">
                <a16:creationId xmlns:a16="http://schemas.microsoft.com/office/drawing/2014/main" id="{8467797E-84B6-B287-6EC1-1EA6669568B2}"/>
              </a:ext>
            </a:extLst>
          </p:cNvPr>
          <p:cNvSpPr>
            <a:spLocks noGrp="1"/>
          </p:cNvSpPr>
          <p:nvPr>
            <p:ph type="dt" sz="half" idx="2"/>
          </p:nvPr>
        </p:nvSpPr>
        <p:spPr>
          <a:xfrm>
            <a:off x="7423636" y="2654449"/>
            <a:ext cx="1964352" cy="365125"/>
          </a:xfrm>
          <a:prstGeom prst="rect">
            <a:avLst/>
          </a:prstGeom>
        </p:spPr>
        <p:txBody>
          <a:bodyPr vert="horz" lIns="0" tIns="0" rIns="0" bIns="0" rtlCol="0" anchor="t" anchorCtr="0"/>
          <a:lstStyle>
            <a:lvl1pPr algn="ctr">
              <a:defRPr sz="1600" i="1">
                <a:solidFill>
                  <a:schemeClr val="accent1"/>
                </a:solidFill>
              </a:defRPr>
            </a:lvl1pPr>
          </a:lstStyle>
          <a:p>
            <a:fld id="{E5847EFD-3CE0-470D-B1E9-D9A3CA12D524}" type="datetime3">
              <a:rPr lang="en-US" smtClean="0"/>
              <a:pPr/>
              <a:t>10 January 2024</a:t>
            </a:fld>
            <a:endParaRPr lang="en-US"/>
          </a:p>
        </p:txBody>
      </p:sp>
      <p:sp>
        <p:nvSpPr>
          <p:cNvPr id="14" name="Guides" hidden="1">
            <a:extLst>
              <a:ext uri="{FF2B5EF4-FFF2-40B4-BE49-F238E27FC236}">
                <a16:creationId xmlns:a16="http://schemas.microsoft.com/office/drawing/2014/main" id="{54457A7C-722F-21AF-CDFB-9B614421576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6883416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34D-C9D8-2B5C-9E86-C3A81B9D631E}"/>
              </a:ext>
            </a:extLst>
          </p:cNvPr>
          <p:cNvSpPr>
            <a:spLocks noGrp="1"/>
          </p:cNvSpPr>
          <p:nvPr>
            <p:ph type="ctrTitle"/>
          </p:nvPr>
        </p:nvSpPr>
        <p:spPr>
          <a:xfrm>
            <a:off x="438587" y="2641601"/>
            <a:ext cx="11314826" cy="1272032"/>
          </a:xfrm>
        </p:spPr>
        <p:txBody>
          <a:bodyPr anchor="ctr" anchorCtr="0">
            <a:noAutofit/>
          </a:bodyPr>
          <a:lstStyle>
            <a:lvl1pPr algn="ctr">
              <a:defRPr sz="2800"/>
            </a:lvl1pPr>
          </a:lstStyle>
          <a:p>
            <a:r>
              <a:rPr lang="en-US"/>
              <a:t>Click to edit Master title style</a:t>
            </a:r>
          </a:p>
        </p:txBody>
      </p:sp>
      <p:grpSp>
        <p:nvGrpSpPr>
          <p:cNvPr id="11" name="Group 10">
            <a:extLst>
              <a:ext uri="{FF2B5EF4-FFF2-40B4-BE49-F238E27FC236}">
                <a16:creationId xmlns:a16="http://schemas.microsoft.com/office/drawing/2014/main" id="{35030800-80E8-9FAA-4B5E-2DFEA8A70E70}"/>
              </a:ext>
            </a:extLst>
          </p:cNvPr>
          <p:cNvGrpSpPr/>
          <p:nvPr userDrawn="1"/>
        </p:nvGrpSpPr>
        <p:grpSpPr>
          <a:xfrm>
            <a:off x="2752583" y="2641600"/>
            <a:ext cx="6584699" cy="1280160"/>
            <a:chOff x="4287517" y="2641600"/>
            <a:chExt cx="3616960" cy="1280160"/>
          </a:xfrm>
        </p:grpSpPr>
        <p:cxnSp>
          <p:nvCxnSpPr>
            <p:cNvPr id="13" name="Straight Connector 12">
              <a:extLst>
                <a:ext uri="{FF2B5EF4-FFF2-40B4-BE49-F238E27FC236}">
                  <a16:creationId xmlns:a16="http://schemas.microsoft.com/office/drawing/2014/main" id="{2DB1AAD2-2081-1548-E614-1F5A97A97B85}"/>
                </a:ext>
              </a:extLst>
            </p:cNvPr>
            <p:cNvCxnSpPr>
              <a:cxnSpLocks/>
            </p:cNvCxnSpPr>
            <p:nvPr userDrawn="1"/>
          </p:nvCxnSpPr>
          <p:spPr>
            <a:xfrm>
              <a:off x="4287517" y="2641600"/>
              <a:ext cx="3616960" cy="0"/>
            </a:xfrm>
            <a:prstGeom prst="line">
              <a:avLst/>
            </a:prstGeom>
            <a:ln w="22225">
              <a:solidFill>
                <a:srgbClr val="76BD2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41CF68-3109-6C07-D587-CE59A3E6D166}"/>
                </a:ext>
              </a:extLst>
            </p:cNvPr>
            <p:cNvCxnSpPr>
              <a:cxnSpLocks/>
            </p:cNvCxnSpPr>
            <p:nvPr userDrawn="1"/>
          </p:nvCxnSpPr>
          <p:spPr>
            <a:xfrm>
              <a:off x="4287517" y="3921760"/>
              <a:ext cx="3616960" cy="0"/>
            </a:xfrm>
            <a:prstGeom prst="line">
              <a:avLst/>
            </a:prstGeom>
            <a:ln w="22225">
              <a:solidFill>
                <a:srgbClr val="76BD22"/>
              </a:solidFill>
            </a:ln>
          </p:spPr>
          <p:style>
            <a:lnRef idx="1">
              <a:schemeClr val="accent1"/>
            </a:lnRef>
            <a:fillRef idx="0">
              <a:schemeClr val="accent1"/>
            </a:fillRef>
            <a:effectRef idx="0">
              <a:schemeClr val="accent1"/>
            </a:effectRef>
            <a:fontRef idx="minor">
              <a:schemeClr val="tx1"/>
            </a:fontRef>
          </p:style>
        </p:cxnSp>
      </p:grpSp>
      <p:sp>
        <p:nvSpPr>
          <p:cNvPr id="4" name="Guides" hidden="1">
            <a:extLst>
              <a:ext uri="{FF2B5EF4-FFF2-40B4-BE49-F238E27FC236}">
                <a16:creationId xmlns:a16="http://schemas.microsoft.com/office/drawing/2014/main" id="{56C77F4A-5B67-00AB-B373-6FBB0DAD9142}"/>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2298607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A851387D-1C7C-53F0-4F66-6DCEAA50A093}"/>
              </a:ext>
            </a:extLst>
          </p:cNvPr>
          <p:cNvSpPr>
            <a:spLocks noGrp="1"/>
          </p:cNvSpPr>
          <p:nvPr>
            <p:ph idx="1"/>
          </p:nvPr>
        </p:nvSpPr>
        <p:spPr>
          <a:xfrm>
            <a:off x="310507" y="1619999"/>
            <a:ext cx="11521493" cy="4139157"/>
          </a:xfrm>
        </p:spPr>
        <p:txBody>
          <a:bodyPr/>
          <a:lstStyle>
            <a:lvl1pPr marL="266700" indent="-266700">
              <a:buFont typeface="+mj-lt"/>
              <a:buAutoNum type="arabicPeriod"/>
              <a:defRPr sz="1800">
                <a:latin typeface="+mj-lt"/>
              </a:defRPr>
            </a:lvl1pPr>
            <a:lvl2pPr marL="447675" indent="-180975">
              <a:buFont typeface="Arial" panose="020B0604020202020204" pitchFamily="34" charset="0"/>
              <a:buChar char="•"/>
              <a:defRPr/>
            </a:lvl2pPr>
            <a:lvl3pPr marL="447675" indent="-180975">
              <a:defRPr sz="1400">
                <a:solidFill>
                  <a:schemeClr val="tx2"/>
                </a:solidFill>
                <a:latin typeface="+mn-lt"/>
              </a:defRPr>
            </a:lvl3pPr>
            <a:lvl4pPr marL="447675" indent="-180975">
              <a:buFont typeface="Arial" panose="020B0604020202020204" pitchFamily="34" charset="0"/>
              <a:buChar char="•"/>
              <a:defRPr sz="1400">
                <a:solidFill>
                  <a:schemeClr val="tx2"/>
                </a:solidFill>
                <a:latin typeface="+mn-lt"/>
              </a:defRPr>
            </a:lvl4pPr>
            <a:lvl5pPr marL="447675" indent="-180975">
              <a:buFont typeface="Arial" panose="020B0604020202020204" pitchFamily="34" charset="0"/>
              <a:buChar char="•"/>
              <a:defRPr sz="14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3" name="Guides" hidden="1">
            <a:extLst>
              <a:ext uri="{FF2B5EF4-FFF2-40B4-BE49-F238E27FC236}">
                <a16:creationId xmlns:a16="http://schemas.microsoft.com/office/drawing/2014/main" id="{5F308E8E-2679-6394-0DB0-ABEB9DC47C5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138190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A851387D-1C7C-53F0-4F66-6DCEAA50A093}"/>
              </a:ext>
            </a:extLst>
          </p:cNvPr>
          <p:cNvSpPr>
            <a:spLocks noGrp="1"/>
          </p:cNvSpPr>
          <p:nvPr>
            <p:ph idx="1"/>
          </p:nvPr>
        </p:nvSpPr>
        <p:spPr>
          <a:xfrm>
            <a:off x="310507" y="1619999"/>
            <a:ext cx="11521493" cy="4139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10" name="Guides" hidden="1">
            <a:extLst>
              <a:ext uri="{FF2B5EF4-FFF2-40B4-BE49-F238E27FC236}">
                <a16:creationId xmlns:a16="http://schemas.microsoft.com/office/drawing/2014/main" id="{D0642645-FB3E-8094-8715-DA8F56CB6B03}"/>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1583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e Content Navy">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11571635"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2" name="Guides" hidden="1">
            <a:extLst>
              <a:ext uri="{FF2B5EF4-FFF2-40B4-BE49-F238E27FC236}">
                <a16:creationId xmlns:a16="http://schemas.microsoft.com/office/drawing/2014/main" id="{04BB77AA-8CC5-C5A1-1EEC-E55EED30B63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3" name="Title 2">
            <a:extLst>
              <a:ext uri="{FF2B5EF4-FFF2-40B4-BE49-F238E27FC236}">
                <a16:creationId xmlns:a16="http://schemas.microsoft.com/office/drawing/2014/main" id="{77C43DDE-EBD8-FF2A-0C30-2AF7A9222515}"/>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EFFA2984-AB1B-D04C-2CE1-98560C65C312}"/>
              </a:ext>
            </a:extLst>
          </p:cNvPr>
          <p:cNvSpPr>
            <a:spLocks noGrp="1"/>
          </p:cNvSpPr>
          <p:nvPr>
            <p:ph idx="1"/>
          </p:nvPr>
        </p:nvSpPr>
        <p:spPr>
          <a:xfrm>
            <a:off x="310507" y="1619999"/>
            <a:ext cx="11521493" cy="41391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D95E825-A73E-8389-0B13-6121AE9C9A61}"/>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pic>
        <p:nvPicPr>
          <p:cNvPr id="10" name="Picture 9">
            <a:extLst>
              <a:ext uri="{FF2B5EF4-FFF2-40B4-BE49-F238E27FC236}">
                <a16:creationId xmlns:a16="http://schemas.microsoft.com/office/drawing/2014/main" id="{DBC0060A-D43B-5071-260F-A3052E20C3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507" y="6173362"/>
            <a:ext cx="1936832" cy="532521"/>
          </a:xfrm>
          <a:prstGeom prst="rect">
            <a:avLst/>
          </a:prstGeom>
        </p:spPr>
      </p:pic>
      <p:sp>
        <p:nvSpPr>
          <p:cNvPr id="11" name="TextBox 10">
            <a:extLst>
              <a:ext uri="{FF2B5EF4-FFF2-40B4-BE49-F238E27FC236}">
                <a16:creationId xmlns:a16="http://schemas.microsoft.com/office/drawing/2014/main" id="{2D496AD5-47AA-F2A2-2200-9E27CFE396D7}"/>
              </a:ext>
            </a:extLst>
          </p:cNvPr>
          <p:cNvSpPr txBox="1"/>
          <p:nvPr userDrawn="1"/>
        </p:nvSpPr>
        <p:spPr>
          <a:xfrm>
            <a:off x="2668740" y="6550367"/>
            <a:ext cx="6679334" cy="161583"/>
          </a:xfrm>
          <a:prstGeom prst="rect">
            <a:avLst/>
          </a:prstGeom>
          <a:noFill/>
        </p:spPr>
        <p:txBody>
          <a:bodyPr wrap="square" lIns="0" tIns="0" rIns="0" bIns="0" rtlCol="0">
            <a:spAutoFit/>
          </a:bodyPr>
          <a:lstStyle/>
          <a:p>
            <a:r>
              <a:rPr lang="en-US" sz="1050">
                <a:solidFill>
                  <a:schemeClr val="bg1"/>
                </a:solidFill>
                <a:latin typeface="Gotham Book" pitchFamily="2" charset="0"/>
                <a:cs typeface="Gotham Book" pitchFamily="2" charset="0"/>
              </a:rPr>
              <a:t>RECYCLING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SOLUTIONS</a:t>
            </a:r>
            <a:r>
              <a:rPr lang="en-US" sz="1050">
                <a:solidFill>
                  <a:srgbClr val="5CAC34"/>
                </a:solidFill>
                <a:latin typeface="Gotham Book" pitchFamily="2" charset="0"/>
                <a:cs typeface="Gotham Book" pitchFamily="2" charset="0"/>
              </a:rPr>
              <a:t> •</a:t>
            </a:r>
            <a:r>
              <a:rPr lang="en-US" sz="1050">
                <a:solidFill>
                  <a:schemeClr val="bg1"/>
                </a:solidFill>
                <a:latin typeface="Gotham Book" pitchFamily="2" charset="0"/>
                <a:cs typeface="Gotham Book" pitchFamily="2" charset="0"/>
              </a:rPr>
              <a:t> ORGANICS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COLLECTION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ENERGY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LANDFILLS </a:t>
            </a:r>
            <a:endParaRPr lang="en-US"/>
          </a:p>
        </p:txBody>
      </p:sp>
    </p:spTree>
    <p:extLst>
      <p:ext uri="{BB962C8B-B14F-4D97-AF65-F5344CB8AC3E}">
        <p14:creationId xmlns:p14="http://schemas.microsoft.com/office/powerpoint/2010/main" val="1046973018"/>
      </p:ext>
    </p:extLst>
  </p:cSld>
  <p:clrMapOvr>
    <a:masterClrMapping/>
  </p:clrMapOvr>
  <p:extLst>
    <p:ext uri="{DCECCB84-F9BA-43D5-87BE-67443E8EF086}">
      <p15:sldGuideLst xmlns:p15="http://schemas.microsoft.com/office/powerpoint/2012/main">
        <p15:guide id="1" orient="horz" pos="1020">
          <p15:clr>
            <a:srgbClr val="FF96FF"/>
          </p15:clr>
        </p15:guide>
        <p15:guide id="2" orient="horz" pos="3628">
          <p15:clr>
            <a:srgbClr val="FF96FF"/>
          </p15:clr>
        </p15:guide>
        <p15:guide id="3" pos="195">
          <p15:clr>
            <a:srgbClr val="FF96FF"/>
          </p15:clr>
        </p15:guide>
        <p15:guide id="4"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ntent &amp; Lead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A851387D-1C7C-53F0-4F66-6DCEAA50A093}"/>
              </a:ext>
            </a:extLst>
          </p:cNvPr>
          <p:cNvSpPr>
            <a:spLocks noGrp="1"/>
          </p:cNvSpPr>
          <p:nvPr>
            <p:ph idx="1"/>
          </p:nvPr>
        </p:nvSpPr>
        <p:spPr>
          <a:xfrm>
            <a:off x="310507" y="2190750"/>
            <a:ext cx="11521493" cy="3568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5" name="Content Placeholder 2">
            <a:extLst>
              <a:ext uri="{FF2B5EF4-FFF2-40B4-BE49-F238E27FC236}">
                <a16:creationId xmlns:a16="http://schemas.microsoft.com/office/drawing/2014/main" id="{9EF44284-BE57-A742-F53F-0B848741C972}"/>
              </a:ext>
            </a:extLst>
          </p:cNvPr>
          <p:cNvSpPr>
            <a:spLocks noGrp="1"/>
          </p:cNvSpPr>
          <p:nvPr>
            <p:ph idx="12" hasCustomPrompt="1"/>
          </p:nvPr>
        </p:nvSpPr>
        <p:spPr>
          <a:xfrm>
            <a:off x="310506" y="1359422"/>
            <a:ext cx="11521493" cy="717028"/>
          </a:xfrm>
        </p:spPr>
        <p:txBody>
          <a:bodyPr/>
          <a:lstStyle>
            <a:lvl1pPr marL="0" indent="0">
              <a:spcBef>
                <a:spcPts val="0"/>
              </a:spcBef>
              <a:spcAft>
                <a:spcPts val="600"/>
              </a:spcAft>
              <a:buFont typeface="Arial" panose="020B0604020202020204" pitchFamily="34" charset="0"/>
              <a:buNone/>
              <a:defRPr sz="1400">
                <a:latin typeface="+mn-lt"/>
              </a:defRPr>
            </a:lvl1pPr>
            <a:lvl2pPr marL="180975" indent="-180975">
              <a:spcBef>
                <a:spcPts val="0"/>
              </a:spcBef>
              <a:buFont typeface="Arial" panose="020B0604020202020204" pitchFamily="34" charset="0"/>
              <a:buChar char="•"/>
              <a:defRPr sz="1400">
                <a:latin typeface="+mn-lt"/>
              </a:defRPr>
            </a:lvl2pPr>
            <a:lvl3pPr marL="180975" indent="-180975">
              <a:spcBef>
                <a:spcPts val="0"/>
              </a:spcBef>
              <a:buFont typeface="Arial" panose="020B0604020202020204" pitchFamily="34" charset="0"/>
              <a:buChar char="•"/>
              <a:defRPr sz="1400">
                <a:latin typeface="+mn-lt"/>
              </a:defRPr>
            </a:lvl3pPr>
            <a:lvl4pPr marL="180975" indent="-180975">
              <a:spcBef>
                <a:spcPts val="0"/>
              </a:spcBef>
              <a:buFont typeface="Arial" panose="020B0604020202020204" pitchFamily="34" charset="0"/>
              <a:buChar char="•"/>
              <a:defRPr sz="1400">
                <a:latin typeface="+mn-lt"/>
              </a:defRPr>
            </a:lvl4pPr>
            <a:lvl5pPr marL="180975" indent="-180975">
              <a:spcBef>
                <a:spcPts val="0"/>
              </a:spcBef>
              <a:buFont typeface="Arial" panose="020B0604020202020204" pitchFamily="34" charset="0"/>
              <a:buChar char="•"/>
              <a:defRPr sz="1400">
                <a:latin typeface="+mn-lt"/>
              </a:defRPr>
            </a:lvl5pPr>
          </a:lstStyle>
          <a:p>
            <a:pPr lvl="0"/>
            <a:r>
              <a:rPr lang="en-US"/>
              <a:t>Click to add lead paragraph</a:t>
            </a:r>
          </a:p>
        </p:txBody>
      </p:sp>
      <p:sp>
        <p:nvSpPr>
          <p:cNvPr id="3" name="Guides" hidden="1">
            <a:extLst>
              <a:ext uri="{FF2B5EF4-FFF2-40B4-BE49-F238E27FC236}">
                <a16:creationId xmlns:a16="http://schemas.microsoft.com/office/drawing/2014/main" id="{C6044152-DB08-39DD-EFC5-B0C9E19CCCD9}"/>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4056980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A851387D-1C7C-53F0-4F66-6DCEAA50A093}"/>
              </a:ext>
            </a:extLst>
          </p:cNvPr>
          <p:cNvSpPr>
            <a:spLocks noGrp="1"/>
          </p:cNvSpPr>
          <p:nvPr>
            <p:ph idx="1"/>
          </p:nvPr>
        </p:nvSpPr>
        <p:spPr>
          <a:xfrm>
            <a:off x="310507" y="1619999"/>
            <a:ext cx="5652143" cy="4139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3" name="Guides" hidden="1">
            <a:extLst>
              <a:ext uri="{FF2B5EF4-FFF2-40B4-BE49-F238E27FC236}">
                <a16:creationId xmlns:a16="http://schemas.microsoft.com/office/drawing/2014/main" id="{37C6344C-414F-51A7-914D-682C8173F9EA}"/>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Content Placeholder 2">
            <a:extLst>
              <a:ext uri="{FF2B5EF4-FFF2-40B4-BE49-F238E27FC236}">
                <a16:creationId xmlns:a16="http://schemas.microsoft.com/office/drawing/2014/main" id="{827F0C40-067C-9F1E-D9D6-8E6F198C406C}"/>
              </a:ext>
            </a:extLst>
          </p:cNvPr>
          <p:cNvSpPr>
            <a:spLocks noGrp="1"/>
          </p:cNvSpPr>
          <p:nvPr>
            <p:ph idx="12"/>
          </p:nvPr>
        </p:nvSpPr>
        <p:spPr>
          <a:xfrm>
            <a:off x="6178550" y="1619999"/>
            <a:ext cx="5652143" cy="4139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809651"/>
      </p:ext>
    </p:extLst>
  </p:cSld>
  <p:clrMapOvr>
    <a:masterClrMapping/>
  </p:clrMapOvr>
  <p:extLst>
    <p:ext uri="{DCECCB84-F9BA-43D5-87BE-67443E8EF086}">
      <p15:sldGuideLst xmlns:p15="http://schemas.microsoft.com/office/powerpoint/2012/main">
        <p15:guide id="1" orient="horz" pos="1020">
          <p15:clr>
            <a:srgbClr val="FF96FF"/>
          </p15:clr>
        </p15:guide>
        <p15:guide id="2" orient="horz" pos="3628">
          <p15:clr>
            <a:srgbClr val="FF96FF"/>
          </p15:clr>
        </p15:guide>
        <p15:guide id="3" pos="195">
          <p15:clr>
            <a:srgbClr val="FF96FF"/>
          </p15:clr>
        </p15:guide>
        <p15:guide id="4" pos="3756">
          <p15:clr>
            <a:srgbClr val="FF96FF"/>
          </p15:clr>
        </p15:guide>
        <p15:guide id="5" pos="3892">
          <p15:clr>
            <a:srgbClr val="FF96FF"/>
          </p15:clr>
        </p15:guide>
        <p15:guide id="6"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09223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A851387D-1C7C-53F0-4F66-6DCEAA50A093}"/>
              </a:ext>
            </a:extLst>
          </p:cNvPr>
          <p:cNvSpPr>
            <a:spLocks noGrp="1"/>
          </p:cNvSpPr>
          <p:nvPr>
            <p:ph idx="1"/>
          </p:nvPr>
        </p:nvSpPr>
        <p:spPr>
          <a:xfrm>
            <a:off x="310508" y="1619999"/>
            <a:ext cx="3694756" cy="4139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3" name="Guides" hidden="1">
            <a:extLst>
              <a:ext uri="{FF2B5EF4-FFF2-40B4-BE49-F238E27FC236}">
                <a16:creationId xmlns:a16="http://schemas.microsoft.com/office/drawing/2014/main" id="{37C6344C-414F-51A7-914D-682C8173F9EA}"/>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Content Placeholder 2">
            <a:extLst>
              <a:ext uri="{FF2B5EF4-FFF2-40B4-BE49-F238E27FC236}">
                <a16:creationId xmlns:a16="http://schemas.microsoft.com/office/drawing/2014/main" id="{827F0C40-067C-9F1E-D9D6-8E6F198C406C}"/>
              </a:ext>
            </a:extLst>
          </p:cNvPr>
          <p:cNvSpPr>
            <a:spLocks noGrp="1"/>
          </p:cNvSpPr>
          <p:nvPr>
            <p:ph idx="12"/>
          </p:nvPr>
        </p:nvSpPr>
        <p:spPr>
          <a:xfrm>
            <a:off x="4222401" y="1620001"/>
            <a:ext cx="3696800" cy="413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08CF497-A40F-C924-9690-1897E61D8D33}"/>
              </a:ext>
            </a:extLst>
          </p:cNvPr>
          <p:cNvSpPr>
            <a:spLocks noGrp="1"/>
          </p:cNvSpPr>
          <p:nvPr>
            <p:ph idx="13"/>
          </p:nvPr>
        </p:nvSpPr>
        <p:spPr>
          <a:xfrm>
            <a:off x="8134350" y="1620001"/>
            <a:ext cx="3696800" cy="413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987249"/>
      </p:ext>
    </p:extLst>
  </p:cSld>
  <p:clrMapOvr>
    <a:masterClrMapping/>
  </p:clrMapOvr>
  <p:extLst>
    <p:ext uri="{DCECCB84-F9BA-43D5-87BE-67443E8EF086}">
      <p15:sldGuideLst xmlns:p15="http://schemas.microsoft.com/office/powerpoint/2012/main">
        <p15:guide id="1" orient="horz" pos="1020">
          <p15:clr>
            <a:srgbClr val="FF96FF"/>
          </p15:clr>
        </p15:guide>
        <p15:guide id="2" orient="horz" pos="3628">
          <p15:clr>
            <a:srgbClr val="FF96FF"/>
          </p15:clr>
        </p15:guide>
        <p15:guide id="3" pos="195">
          <p15:clr>
            <a:srgbClr val="FF96FF"/>
          </p15:clr>
        </p15:guide>
        <p15:guide id="4" pos="2523">
          <p15:clr>
            <a:srgbClr val="FF96FF"/>
          </p15:clr>
        </p15:guide>
        <p15:guide id="5" pos="2659">
          <p15:clr>
            <a:srgbClr val="FF96FF"/>
          </p15:clr>
        </p15:guide>
        <p15:guide id="6" pos="4988">
          <p15:clr>
            <a:srgbClr val="FF96FF"/>
          </p15:clr>
        </p15:guide>
        <p15:guide id="7" pos="5124">
          <p15:clr>
            <a:srgbClr val="FF96FF"/>
          </p15:clr>
        </p15:guide>
        <p15:guide id="8"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A851387D-1C7C-53F0-4F66-6DCEAA50A093}"/>
              </a:ext>
            </a:extLst>
          </p:cNvPr>
          <p:cNvSpPr>
            <a:spLocks noGrp="1"/>
          </p:cNvSpPr>
          <p:nvPr>
            <p:ph idx="1"/>
          </p:nvPr>
        </p:nvSpPr>
        <p:spPr>
          <a:xfrm>
            <a:off x="309601" y="2491200"/>
            <a:ext cx="5491199" cy="3268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3" name="Guides" hidden="1">
            <a:extLst>
              <a:ext uri="{FF2B5EF4-FFF2-40B4-BE49-F238E27FC236}">
                <a16:creationId xmlns:a16="http://schemas.microsoft.com/office/drawing/2014/main" id="{37C6344C-414F-51A7-914D-682C8173F9EA}"/>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Content Placeholder 2">
            <a:extLst>
              <a:ext uri="{FF2B5EF4-FFF2-40B4-BE49-F238E27FC236}">
                <a16:creationId xmlns:a16="http://schemas.microsoft.com/office/drawing/2014/main" id="{827F0C40-067C-9F1E-D9D6-8E6F198C406C}"/>
              </a:ext>
            </a:extLst>
          </p:cNvPr>
          <p:cNvSpPr>
            <a:spLocks noGrp="1"/>
          </p:cNvSpPr>
          <p:nvPr>
            <p:ph idx="12"/>
          </p:nvPr>
        </p:nvSpPr>
        <p:spPr>
          <a:xfrm>
            <a:off x="6340800" y="2491200"/>
            <a:ext cx="5491199" cy="3268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E50A8EE-CCA8-98A7-81B3-BC6CF3BF84ED}"/>
              </a:ext>
            </a:extLst>
          </p:cNvPr>
          <p:cNvSpPr>
            <a:spLocks noGrp="1"/>
          </p:cNvSpPr>
          <p:nvPr>
            <p:ph sz="quarter" idx="13"/>
          </p:nvPr>
        </p:nvSpPr>
        <p:spPr>
          <a:xfrm>
            <a:off x="309601" y="1620001"/>
            <a:ext cx="5491199" cy="655200"/>
          </a:xfrm>
        </p:spPr>
        <p:txBody>
          <a:bodyPr anchor="ctr" anchorCtr="0"/>
          <a:lstStyle>
            <a:lvl1pPr marL="0" indent="0">
              <a:buNone/>
              <a:defRPr sz="2400">
                <a:solidFill>
                  <a:schemeClr val="accent1"/>
                </a:solidFill>
                <a:latin typeface="+mj-lt"/>
              </a:defRPr>
            </a:lvl1pPr>
            <a:lvl2pPr marL="0" indent="0">
              <a:buNone/>
              <a:defRPr sz="2400">
                <a:solidFill>
                  <a:schemeClr val="accent1"/>
                </a:solidFill>
                <a:latin typeface="+mj-lt"/>
              </a:defRPr>
            </a:lvl2pPr>
            <a:lvl3pPr marL="0" indent="0">
              <a:buNone/>
              <a:defRPr sz="2400">
                <a:solidFill>
                  <a:schemeClr val="accent1"/>
                </a:solidFill>
                <a:latin typeface="+mj-lt"/>
              </a:defRPr>
            </a:lvl3pPr>
            <a:lvl4pPr marL="0" indent="0">
              <a:buFont typeface="Arial" panose="020B0604020202020204" pitchFamily="34" charset="0"/>
              <a:buNone/>
              <a:defRPr sz="2400">
                <a:solidFill>
                  <a:schemeClr val="accent1"/>
                </a:solidFill>
                <a:latin typeface="+mj-lt"/>
              </a:defRPr>
            </a:lvl4pPr>
            <a:lvl5pPr marL="0" indent="0">
              <a:buFont typeface="Arial" panose="020B0604020202020204" pitchFamily="34" charset="0"/>
              <a:buNone/>
              <a:defRPr sz="2400">
                <a:solidFill>
                  <a:schemeClr val="accent1"/>
                </a:solidFill>
                <a:latin typeface="+mj-lt"/>
              </a:defRPr>
            </a:lvl5pPr>
          </a:lstStyle>
          <a:p>
            <a:pPr lvl="0"/>
            <a:r>
              <a:rPr lang="en-US"/>
              <a:t>Click to edit Master text styles</a:t>
            </a:r>
          </a:p>
        </p:txBody>
      </p:sp>
      <p:sp>
        <p:nvSpPr>
          <p:cNvPr id="10" name="Content Placeholder 4">
            <a:extLst>
              <a:ext uri="{FF2B5EF4-FFF2-40B4-BE49-F238E27FC236}">
                <a16:creationId xmlns:a16="http://schemas.microsoft.com/office/drawing/2014/main" id="{BAF21D0E-EB18-2D8F-A607-E1B0EEB6D986}"/>
              </a:ext>
            </a:extLst>
          </p:cNvPr>
          <p:cNvSpPr>
            <a:spLocks noGrp="1"/>
          </p:cNvSpPr>
          <p:nvPr>
            <p:ph sz="quarter" idx="14"/>
          </p:nvPr>
        </p:nvSpPr>
        <p:spPr>
          <a:xfrm>
            <a:off x="6340800" y="1620001"/>
            <a:ext cx="5491199" cy="655200"/>
          </a:xfrm>
        </p:spPr>
        <p:txBody>
          <a:bodyPr anchor="ctr" anchorCtr="0"/>
          <a:lstStyle>
            <a:lvl1pPr marL="0" indent="0">
              <a:buNone/>
              <a:defRPr sz="2400">
                <a:solidFill>
                  <a:schemeClr val="accent1"/>
                </a:solidFill>
                <a:latin typeface="+mj-lt"/>
              </a:defRPr>
            </a:lvl1pPr>
            <a:lvl2pPr marL="0" indent="0">
              <a:buNone/>
              <a:defRPr sz="2400">
                <a:solidFill>
                  <a:schemeClr val="accent1"/>
                </a:solidFill>
                <a:latin typeface="+mj-lt"/>
              </a:defRPr>
            </a:lvl2pPr>
            <a:lvl3pPr marL="0" indent="0">
              <a:buNone/>
              <a:defRPr sz="2400">
                <a:solidFill>
                  <a:schemeClr val="accent1"/>
                </a:solidFill>
                <a:latin typeface="+mj-lt"/>
              </a:defRPr>
            </a:lvl3pPr>
            <a:lvl4pPr marL="0" indent="0">
              <a:buFont typeface="Arial" panose="020B0604020202020204" pitchFamily="34" charset="0"/>
              <a:buNone/>
              <a:defRPr sz="2400">
                <a:solidFill>
                  <a:schemeClr val="accent1"/>
                </a:solidFill>
                <a:latin typeface="+mj-lt"/>
              </a:defRPr>
            </a:lvl4pPr>
            <a:lvl5pPr marL="0" indent="0">
              <a:buFont typeface="Arial" panose="020B0604020202020204" pitchFamily="34" charset="0"/>
              <a:buNone/>
              <a:defRPr sz="24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1269127729"/>
      </p:ext>
    </p:extLst>
  </p:cSld>
  <p:clrMapOvr>
    <a:masterClrMapping/>
  </p:clrMapOvr>
  <p:extLst>
    <p:ext uri="{DCECCB84-F9BA-43D5-87BE-67443E8EF086}">
      <p15:sldGuideLst xmlns:p15="http://schemas.microsoft.com/office/powerpoint/2012/main">
        <p15:guide id="1" orient="horz" pos="1020">
          <p15:clr>
            <a:srgbClr val="FF96FF"/>
          </p15:clr>
        </p15:guide>
        <p15:guide id="2" orient="horz" pos="1433">
          <p15:clr>
            <a:srgbClr val="FF96FF"/>
          </p15:clr>
        </p15:guide>
        <p15:guide id="3" orient="horz" pos="1569">
          <p15:clr>
            <a:srgbClr val="FF96FF"/>
          </p15:clr>
        </p15:guide>
        <p15:guide id="4" orient="horz" pos="1981">
          <p15:clr>
            <a:srgbClr val="FF96FF"/>
          </p15:clr>
        </p15:guide>
        <p15:guide id="5" orient="horz" pos="2118">
          <p15:clr>
            <a:srgbClr val="FF96FF"/>
          </p15:clr>
        </p15:guide>
        <p15:guide id="6" orient="horz" pos="2530">
          <p15:clr>
            <a:srgbClr val="FF96FF"/>
          </p15:clr>
        </p15:guide>
        <p15:guide id="7" orient="horz" pos="2666">
          <p15:clr>
            <a:srgbClr val="FF96FF"/>
          </p15:clr>
        </p15:guide>
        <p15:guide id="8" orient="horz" pos="3079">
          <p15:clr>
            <a:srgbClr val="FF96FF"/>
          </p15:clr>
        </p15:guide>
        <p15:guide id="9" orient="horz" pos="3215">
          <p15:clr>
            <a:srgbClr val="FF96FF"/>
          </p15:clr>
        </p15:guide>
        <p15:guide id="10" orient="horz" pos="3628">
          <p15:clr>
            <a:srgbClr val="FF96FF"/>
          </p15:clr>
        </p15:guide>
        <p15:guide id="11" pos="195">
          <p15:clr>
            <a:srgbClr val="FF96FF"/>
          </p15:clr>
        </p15:guide>
        <p15:guide id="12" pos="3654">
          <p15:clr>
            <a:srgbClr val="FF96FF"/>
          </p15:clr>
        </p15:guide>
        <p15:guide id="13" pos="3994">
          <p15:clr>
            <a:srgbClr val="FF96FF"/>
          </p15:clr>
        </p15:guide>
        <p15:guide id="14"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3" name="Guides" hidden="1">
            <a:extLst>
              <a:ext uri="{FF2B5EF4-FFF2-40B4-BE49-F238E27FC236}">
                <a16:creationId xmlns:a16="http://schemas.microsoft.com/office/drawing/2014/main" id="{C6044152-DB08-39DD-EFC5-B0C9E19CCCD9}"/>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890085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CC4D-2258-C986-72FA-7783DB506772}"/>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C0A2DCEC-3760-4C31-8E15-D4C1D80F76E8}"/>
              </a:ext>
            </a:extLst>
          </p:cNvPr>
          <p:cNvSpPr>
            <a:spLocks noGrp="1"/>
          </p:cNvSpPr>
          <p:nvPr>
            <p:ph type="sldNum" sz="quarter" idx="11"/>
          </p:nvPr>
        </p:nvSpPr>
        <p:spPr/>
        <p:txBody>
          <a:body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3" name="Guides" hidden="1">
            <a:extLst>
              <a:ext uri="{FF2B5EF4-FFF2-40B4-BE49-F238E27FC236}">
                <a16:creationId xmlns:a16="http://schemas.microsoft.com/office/drawing/2014/main" id="{37C6344C-414F-51A7-914D-682C8173F9EA}"/>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Text Placeholder 4">
            <a:extLst>
              <a:ext uri="{FF2B5EF4-FFF2-40B4-BE49-F238E27FC236}">
                <a16:creationId xmlns:a16="http://schemas.microsoft.com/office/drawing/2014/main" id="{3ABA624B-69E6-6B77-20F0-78A3501BD6F0}"/>
              </a:ext>
            </a:extLst>
          </p:cNvPr>
          <p:cNvSpPr>
            <a:spLocks noGrp="1"/>
          </p:cNvSpPr>
          <p:nvPr>
            <p:ph type="body" sz="quarter" idx="12" hasCustomPrompt="1"/>
          </p:nvPr>
        </p:nvSpPr>
        <p:spPr>
          <a:xfrm>
            <a:off x="307977" y="31480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12" name="Text Placeholder 11">
            <a:extLst>
              <a:ext uri="{FF2B5EF4-FFF2-40B4-BE49-F238E27FC236}">
                <a16:creationId xmlns:a16="http://schemas.microsoft.com/office/drawing/2014/main" id="{7F2801E6-8D94-7103-D78E-644502320B1B}"/>
              </a:ext>
            </a:extLst>
          </p:cNvPr>
          <p:cNvSpPr>
            <a:spLocks noGrp="1"/>
          </p:cNvSpPr>
          <p:nvPr>
            <p:ph type="body" sz="quarter" idx="13" hasCustomPrompt="1"/>
          </p:nvPr>
        </p:nvSpPr>
        <p:spPr>
          <a:xfrm>
            <a:off x="307977" y="34076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15" name="Picture Placeholder 14">
            <a:extLst>
              <a:ext uri="{FF2B5EF4-FFF2-40B4-BE49-F238E27FC236}">
                <a16:creationId xmlns:a16="http://schemas.microsoft.com/office/drawing/2014/main" id="{399FD703-7D35-7503-2EBC-5C4BA83D15CB}"/>
              </a:ext>
            </a:extLst>
          </p:cNvPr>
          <p:cNvSpPr>
            <a:spLocks noGrp="1"/>
          </p:cNvSpPr>
          <p:nvPr>
            <p:ph type="pic" sz="quarter" idx="14"/>
          </p:nvPr>
        </p:nvSpPr>
        <p:spPr>
          <a:xfrm>
            <a:off x="901700" y="1619250"/>
            <a:ext cx="1533525" cy="1441450"/>
          </a:xfrm>
        </p:spPr>
        <p:txBody>
          <a:bodyPr tIns="108000"/>
          <a:lstStyle>
            <a:lvl1pPr marL="0" indent="0" algn="ctr">
              <a:buNone/>
              <a:defRPr/>
            </a:lvl1pPr>
          </a:lstStyle>
          <a:p>
            <a:endParaRPr lang="en-US"/>
          </a:p>
        </p:txBody>
      </p:sp>
      <p:sp>
        <p:nvSpPr>
          <p:cNvPr id="16" name="Text Placeholder 4">
            <a:extLst>
              <a:ext uri="{FF2B5EF4-FFF2-40B4-BE49-F238E27FC236}">
                <a16:creationId xmlns:a16="http://schemas.microsoft.com/office/drawing/2014/main" id="{E995CBAF-4294-A207-B5AE-B476E6EEE012}"/>
              </a:ext>
            </a:extLst>
          </p:cNvPr>
          <p:cNvSpPr>
            <a:spLocks noGrp="1"/>
          </p:cNvSpPr>
          <p:nvPr>
            <p:ph type="body" sz="quarter" idx="15" hasCustomPrompt="1"/>
          </p:nvPr>
        </p:nvSpPr>
        <p:spPr>
          <a:xfrm>
            <a:off x="307977" y="53197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17" name="Text Placeholder 11">
            <a:extLst>
              <a:ext uri="{FF2B5EF4-FFF2-40B4-BE49-F238E27FC236}">
                <a16:creationId xmlns:a16="http://schemas.microsoft.com/office/drawing/2014/main" id="{79A033D3-DA08-4C6A-BBC1-525CB5290B79}"/>
              </a:ext>
            </a:extLst>
          </p:cNvPr>
          <p:cNvSpPr>
            <a:spLocks noGrp="1"/>
          </p:cNvSpPr>
          <p:nvPr>
            <p:ph type="body" sz="quarter" idx="16" hasCustomPrompt="1"/>
          </p:nvPr>
        </p:nvSpPr>
        <p:spPr>
          <a:xfrm>
            <a:off x="307977" y="55793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18" name="Picture Placeholder 14">
            <a:extLst>
              <a:ext uri="{FF2B5EF4-FFF2-40B4-BE49-F238E27FC236}">
                <a16:creationId xmlns:a16="http://schemas.microsoft.com/office/drawing/2014/main" id="{44CED617-33E5-50CC-211F-23282422D1D2}"/>
              </a:ext>
            </a:extLst>
          </p:cNvPr>
          <p:cNvSpPr>
            <a:spLocks noGrp="1"/>
          </p:cNvSpPr>
          <p:nvPr>
            <p:ph type="pic" sz="quarter" idx="17"/>
          </p:nvPr>
        </p:nvSpPr>
        <p:spPr>
          <a:xfrm>
            <a:off x="901700" y="3790950"/>
            <a:ext cx="1533525" cy="1441450"/>
          </a:xfrm>
        </p:spPr>
        <p:txBody>
          <a:bodyPr tIns="108000"/>
          <a:lstStyle>
            <a:lvl1pPr marL="0" indent="0" algn="ctr">
              <a:buNone/>
              <a:defRPr/>
            </a:lvl1pPr>
          </a:lstStyle>
          <a:p>
            <a:endParaRPr lang="en-US"/>
          </a:p>
        </p:txBody>
      </p:sp>
      <p:sp>
        <p:nvSpPr>
          <p:cNvPr id="26" name="Text Placeholder 4">
            <a:extLst>
              <a:ext uri="{FF2B5EF4-FFF2-40B4-BE49-F238E27FC236}">
                <a16:creationId xmlns:a16="http://schemas.microsoft.com/office/drawing/2014/main" id="{9A8D5EC1-C372-7173-45C7-18E85A334280}"/>
              </a:ext>
            </a:extLst>
          </p:cNvPr>
          <p:cNvSpPr>
            <a:spLocks noGrp="1"/>
          </p:cNvSpPr>
          <p:nvPr>
            <p:ph type="body" sz="quarter" idx="18" hasCustomPrompt="1"/>
          </p:nvPr>
        </p:nvSpPr>
        <p:spPr>
          <a:xfrm>
            <a:off x="3243264" y="31480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27" name="Text Placeholder 11">
            <a:extLst>
              <a:ext uri="{FF2B5EF4-FFF2-40B4-BE49-F238E27FC236}">
                <a16:creationId xmlns:a16="http://schemas.microsoft.com/office/drawing/2014/main" id="{D528D272-0C43-1939-70A5-84398347F5CE}"/>
              </a:ext>
            </a:extLst>
          </p:cNvPr>
          <p:cNvSpPr>
            <a:spLocks noGrp="1"/>
          </p:cNvSpPr>
          <p:nvPr>
            <p:ph type="body" sz="quarter" idx="19" hasCustomPrompt="1"/>
          </p:nvPr>
        </p:nvSpPr>
        <p:spPr>
          <a:xfrm>
            <a:off x="3243264" y="34076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28" name="Picture Placeholder 14">
            <a:extLst>
              <a:ext uri="{FF2B5EF4-FFF2-40B4-BE49-F238E27FC236}">
                <a16:creationId xmlns:a16="http://schemas.microsoft.com/office/drawing/2014/main" id="{1DEF7469-2913-C3F9-D02B-688A95BD7486}"/>
              </a:ext>
            </a:extLst>
          </p:cNvPr>
          <p:cNvSpPr>
            <a:spLocks noGrp="1"/>
          </p:cNvSpPr>
          <p:nvPr>
            <p:ph type="pic" sz="quarter" idx="20"/>
          </p:nvPr>
        </p:nvSpPr>
        <p:spPr>
          <a:xfrm>
            <a:off x="3836987" y="1619250"/>
            <a:ext cx="1533525" cy="1441450"/>
          </a:xfrm>
        </p:spPr>
        <p:txBody>
          <a:bodyPr tIns="108000"/>
          <a:lstStyle>
            <a:lvl1pPr marL="0" indent="0" algn="ctr">
              <a:buNone/>
              <a:defRPr/>
            </a:lvl1pPr>
          </a:lstStyle>
          <a:p>
            <a:endParaRPr lang="en-US"/>
          </a:p>
        </p:txBody>
      </p:sp>
      <p:sp>
        <p:nvSpPr>
          <p:cNvPr id="29" name="Text Placeholder 4">
            <a:extLst>
              <a:ext uri="{FF2B5EF4-FFF2-40B4-BE49-F238E27FC236}">
                <a16:creationId xmlns:a16="http://schemas.microsoft.com/office/drawing/2014/main" id="{94006E3E-8F0B-F9AC-1873-53DFA65604E6}"/>
              </a:ext>
            </a:extLst>
          </p:cNvPr>
          <p:cNvSpPr>
            <a:spLocks noGrp="1"/>
          </p:cNvSpPr>
          <p:nvPr>
            <p:ph type="body" sz="quarter" idx="21" hasCustomPrompt="1"/>
          </p:nvPr>
        </p:nvSpPr>
        <p:spPr>
          <a:xfrm>
            <a:off x="3243264" y="53197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30" name="Text Placeholder 11">
            <a:extLst>
              <a:ext uri="{FF2B5EF4-FFF2-40B4-BE49-F238E27FC236}">
                <a16:creationId xmlns:a16="http://schemas.microsoft.com/office/drawing/2014/main" id="{3FD034C2-F11A-72CB-6A8C-CD54635ACC4A}"/>
              </a:ext>
            </a:extLst>
          </p:cNvPr>
          <p:cNvSpPr>
            <a:spLocks noGrp="1"/>
          </p:cNvSpPr>
          <p:nvPr>
            <p:ph type="body" sz="quarter" idx="22" hasCustomPrompt="1"/>
          </p:nvPr>
        </p:nvSpPr>
        <p:spPr>
          <a:xfrm>
            <a:off x="3243264" y="55793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31" name="Picture Placeholder 14">
            <a:extLst>
              <a:ext uri="{FF2B5EF4-FFF2-40B4-BE49-F238E27FC236}">
                <a16:creationId xmlns:a16="http://schemas.microsoft.com/office/drawing/2014/main" id="{FD1C1C5A-748A-2A98-C128-0254EE100CE2}"/>
              </a:ext>
            </a:extLst>
          </p:cNvPr>
          <p:cNvSpPr>
            <a:spLocks noGrp="1"/>
          </p:cNvSpPr>
          <p:nvPr>
            <p:ph type="pic" sz="quarter" idx="23"/>
          </p:nvPr>
        </p:nvSpPr>
        <p:spPr>
          <a:xfrm>
            <a:off x="3836987" y="3790950"/>
            <a:ext cx="1533525" cy="1441450"/>
          </a:xfrm>
        </p:spPr>
        <p:txBody>
          <a:bodyPr tIns="108000"/>
          <a:lstStyle>
            <a:lvl1pPr marL="0" indent="0" algn="ctr">
              <a:buNone/>
              <a:defRPr/>
            </a:lvl1pPr>
          </a:lstStyle>
          <a:p>
            <a:endParaRPr lang="en-US"/>
          </a:p>
        </p:txBody>
      </p:sp>
      <p:sp>
        <p:nvSpPr>
          <p:cNvPr id="33" name="Text Placeholder 4">
            <a:extLst>
              <a:ext uri="{FF2B5EF4-FFF2-40B4-BE49-F238E27FC236}">
                <a16:creationId xmlns:a16="http://schemas.microsoft.com/office/drawing/2014/main" id="{90451FD4-BE9D-684A-89FC-0914D6267597}"/>
              </a:ext>
            </a:extLst>
          </p:cNvPr>
          <p:cNvSpPr>
            <a:spLocks noGrp="1"/>
          </p:cNvSpPr>
          <p:nvPr>
            <p:ph type="body" sz="quarter" idx="24" hasCustomPrompt="1"/>
          </p:nvPr>
        </p:nvSpPr>
        <p:spPr>
          <a:xfrm>
            <a:off x="6178550" y="31480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34" name="Text Placeholder 11">
            <a:extLst>
              <a:ext uri="{FF2B5EF4-FFF2-40B4-BE49-F238E27FC236}">
                <a16:creationId xmlns:a16="http://schemas.microsoft.com/office/drawing/2014/main" id="{892ECA19-6F0B-5537-DD77-97B8CB87B809}"/>
              </a:ext>
            </a:extLst>
          </p:cNvPr>
          <p:cNvSpPr>
            <a:spLocks noGrp="1"/>
          </p:cNvSpPr>
          <p:nvPr>
            <p:ph type="body" sz="quarter" idx="25" hasCustomPrompt="1"/>
          </p:nvPr>
        </p:nvSpPr>
        <p:spPr>
          <a:xfrm>
            <a:off x="6178550" y="34076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35" name="Picture Placeholder 14">
            <a:extLst>
              <a:ext uri="{FF2B5EF4-FFF2-40B4-BE49-F238E27FC236}">
                <a16:creationId xmlns:a16="http://schemas.microsoft.com/office/drawing/2014/main" id="{AF030DFF-40FE-8E5E-71D2-5B8A35C8DCA6}"/>
              </a:ext>
            </a:extLst>
          </p:cNvPr>
          <p:cNvSpPr>
            <a:spLocks noGrp="1"/>
          </p:cNvSpPr>
          <p:nvPr>
            <p:ph type="pic" sz="quarter" idx="26"/>
          </p:nvPr>
        </p:nvSpPr>
        <p:spPr>
          <a:xfrm>
            <a:off x="6772273" y="1619250"/>
            <a:ext cx="1533525" cy="1441450"/>
          </a:xfrm>
        </p:spPr>
        <p:txBody>
          <a:bodyPr tIns="108000"/>
          <a:lstStyle>
            <a:lvl1pPr marL="0" indent="0" algn="ctr">
              <a:buNone/>
              <a:defRPr/>
            </a:lvl1pPr>
          </a:lstStyle>
          <a:p>
            <a:endParaRPr lang="en-US"/>
          </a:p>
        </p:txBody>
      </p:sp>
      <p:sp>
        <p:nvSpPr>
          <p:cNvPr id="36" name="Text Placeholder 4">
            <a:extLst>
              <a:ext uri="{FF2B5EF4-FFF2-40B4-BE49-F238E27FC236}">
                <a16:creationId xmlns:a16="http://schemas.microsoft.com/office/drawing/2014/main" id="{2207211A-AFC1-972C-2942-8D4E801D91E6}"/>
              </a:ext>
            </a:extLst>
          </p:cNvPr>
          <p:cNvSpPr>
            <a:spLocks noGrp="1"/>
          </p:cNvSpPr>
          <p:nvPr>
            <p:ph type="body" sz="quarter" idx="27" hasCustomPrompt="1"/>
          </p:nvPr>
        </p:nvSpPr>
        <p:spPr>
          <a:xfrm>
            <a:off x="6178550" y="53197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37" name="Text Placeholder 11">
            <a:extLst>
              <a:ext uri="{FF2B5EF4-FFF2-40B4-BE49-F238E27FC236}">
                <a16:creationId xmlns:a16="http://schemas.microsoft.com/office/drawing/2014/main" id="{1A19C315-F301-4365-CFF8-D5EBD2502BFF}"/>
              </a:ext>
            </a:extLst>
          </p:cNvPr>
          <p:cNvSpPr>
            <a:spLocks noGrp="1"/>
          </p:cNvSpPr>
          <p:nvPr>
            <p:ph type="body" sz="quarter" idx="28" hasCustomPrompt="1"/>
          </p:nvPr>
        </p:nvSpPr>
        <p:spPr>
          <a:xfrm>
            <a:off x="6178550" y="55793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38" name="Picture Placeholder 14">
            <a:extLst>
              <a:ext uri="{FF2B5EF4-FFF2-40B4-BE49-F238E27FC236}">
                <a16:creationId xmlns:a16="http://schemas.microsoft.com/office/drawing/2014/main" id="{B3AC58E6-27AA-F00E-EF0D-19568ACE1BDC}"/>
              </a:ext>
            </a:extLst>
          </p:cNvPr>
          <p:cNvSpPr>
            <a:spLocks noGrp="1"/>
          </p:cNvSpPr>
          <p:nvPr>
            <p:ph type="pic" sz="quarter" idx="29"/>
          </p:nvPr>
        </p:nvSpPr>
        <p:spPr>
          <a:xfrm>
            <a:off x="6772273" y="3790950"/>
            <a:ext cx="1533525" cy="1441450"/>
          </a:xfrm>
        </p:spPr>
        <p:txBody>
          <a:bodyPr tIns="108000"/>
          <a:lstStyle>
            <a:lvl1pPr marL="0" indent="0" algn="ctr">
              <a:buNone/>
              <a:defRPr/>
            </a:lvl1pPr>
          </a:lstStyle>
          <a:p>
            <a:endParaRPr lang="en-US"/>
          </a:p>
        </p:txBody>
      </p:sp>
      <p:sp>
        <p:nvSpPr>
          <p:cNvPr id="40" name="Text Placeholder 4">
            <a:extLst>
              <a:ext uri="{FF2B5EF4-FFF2-40B4-BE49-F238E27FC236}">
                <a16:creationId xmlns:a16="http://schemas.microsoft.com/office/drawing/2014/main" id="{B590CB9A-EE9E-C3C9-827D-64EE4EE603F0}"/>
              </a:ext>
            </a:extLst>
          </p:cNvPr>
          <p:cNvSpPr>
            <a:spLocks noGrp="1"/>
          </p:cNvSpPr>
          <p:nvPr>
            <p:ph type="body" sz="quarter" idx="30" hasCustomPrompt="1"/>
          </p:nvPr>
        </p:nvSpPr>
        <p:spPr>
          <a:xfrm>
            <a:off x="9125744" y="31480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41" name="Text Placeholder 11">
            <a:extLst>
              <a:ext uri="{FF2B5EF4-FFF2-40B4-BE49-F238E27FC236}">
                <a16:creationId xmlns:a16="http://schemas.microsoft.com/office/drawing/2014/main" id="{E4CEC6EF-19D9-98B9-0A31-C4F7FC5BE47B}"/>
              </a:ext>
            </a:extLst>
          </p:cNvPr>
          <p:cNvSpPr>
            <a:spLocks noGrp="1"/>
          </p:cNvSpPr>
          <p:nvPr>
            <p:ph type="body" sz="quarter" idx="31" hasCustomPrompt="1"/>
          </p:nvPr>
        </p:nvSpPr>
        <p:spPr>
          <a:xfrm>
            <a:off x="9125744" y="34076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42" name="Picture Placeholder 14">
            <a:extLst>
              <a:ext uri="{FF2B5EF4-FFF2-40B4-BE49-F238E27FC236}">
                <a16:creationId xmlns:a16="http://schemas.microsoft.com/office/drawing/2014/main" id="{623880E5-5521-0297-8164-C027BF800981}"/>
              </a:ext>
            </a:extLst>
          </p:cNvPr>
          <p:cNvSpPr>
            <a:spLocks noGrp="1"/>
          </p:cNvSpPr>
          <p:nvPr>
            <p:ph type="pic" sz="quarter" idx="32"/>
          </p:nvPr>
        </p:nvSpPr>
        <p:spPr>
          <a:xfrm>
            <a:off x="9719467" y="1619250"/>
            <a:ext cx="1533525" cy="1441450"/>
          </a:xfrm>
        </p:spPr>
        <p:txBody>
          <a:bodyPr tIns="108000"/>
          <a:lstStyle>
            <a:lvl1pPr marL="0" indent="0" algn="ctr">
              <a:buNone/>
              <a:defRPr/>
            </a:lvl1pPr>
          </a:lstStyle>
          <a:p>
            <a:endParaRPr lang="en-US"/>
          </a:p>
        </p:txBody>
      </p:sp>
      <p:sp>
        <p:nvSpPr>
          <p:cNvPr id="43" name="Text Placeholder 4">
            <a:extLst>
              <a:ext uri="{FF2B5EF4-FFF2-40B4-BE49-F238E27FC236}">
                <a16:creationId xmlns:a16="http://schemas.microsoft.com/office/drawing/2014/main" id="{DDE0B876-C831-3A89-BD8A-CF31E257F54E}"/>
              </a:ext>
            </a:extLst>
          </p:cNvPr>
          <p:cNvSpPr>
            <a:spLocks noGrp="1"/>
          </p:cNvSpPr>
          <p:nvPr>
            <p:ph type="body" sz="quarter" idx="33" hasCustomPrompt="1"/>
          </p:nvPr>
        </p:nvSpPr>
        <p:spPr>
          <a:xfrm>
            <a:off x="9125744" y="5319713"/>
            <a:ext cx="2718600" cy="259629"/>
          </a:xfrm>
        </p:spPr>
        <p:txBody>
          <a:bodyPr anchor="ctr" anchorCtr="0"/>
          <a:lstStyle>
            <a:lvl1pPr marL="0" indent="0" algn="ctr">
              <a:spcBef>
                <a:spcPts val="0"/>
              </a:spcBef>
              <a:buNone/>
              <a:defRPr sz="1600">
                <a:solidFill>
                  <a:schemeClr val="accent1"/>
                </a:solidFill>
                <a:latin typeface="+mj-lt"/>
              </a:defRPr>
            </a:lvl1pPr>
            <a:lvl2pPr marL="0" indent="0">
              <a:spcBef>
                <a:spcPts val="0"/>
              </a:spcBef>
              <a:buNone/>
              <a:defRPr sz="1600">
                <a:solidFill>
                  <a:schemeClr val="accent1"/>
                </a:solidFill>
                <a:latin typeface="+mj-lt"/>
              </a:defRPr>
            </a:lvl2pPr>
            <a:lvl3pPr marL="0" indent="0">
              <a:spcBef>
                <a:spcPts val="0"/>
              </a:spcBef>
              <a:buNone/>
              <a:defRPr sz="1600">
                <a:solidFill>
                  <a:schemeClr val="accent1"/>
                </a:solidFill>
                <a:latin typeface="+mj-lt"/>
              </a:defRPr>
            </a:lvl3pPr>
            <a:lvl4pPr marL="0" indent="0">
              <a:spcBef>
                <a:spcPts val="0"/>
              </a:spcBef>
              <a:buFont typeface="Arial" panose="020B0604020202020204" pitchFamily="34" charset="0"/>
              <a:buNone/>
              <a:defRPr sz="1600">
                <a:solidFill>
                  <a:schemeClr val="accent1"/>
                </a:solidFill>
                <a:latin typeface="+mj-lt"/>
              </a:defRPr>
            </a:lvl4pPr>
            <a:lvl5pPr marL="0" indent="0">
              <a:spcBef>
                <a:spcPts val="0"/>
              </a:spcBef>
              <a:buFont typeface="Arial" panose="020B0604020202020204" pitchFamily="34" charset="0"/>
              <a:buNone/>
              <a:defRPr sz="1600">
                <a:solidFill>
                  <a:schemeClr val="accent1"/>
                </a:solidFill>
                <a:latin typeface="+mj-lt"/>
              </a:defRPr>
            </a:lvl5pPr>
          </a:lstStyle>
          <a:p>
            <a:pPr lvl="0"/>
            <a:r>
              <a:rPr lang="en-US"/>
              <a:t>First Last</a:t>
            </a:r>
          </a:p>
        </p:txBody>
      </p:sp>
      <p:sp>
        <p:nvSpPr>
          <p:cNvPr id="44" name="Text Placeholder 11">
            <a:extLst>
              <a:ext uri="{FF2B5EF4-FFF2-40B4-BE49-F238E27FC236}">
                <a16:creationId xmlns:a16="http://schemas.microsoft.com/office/drawing/2014/main" id="{0BC1CD20-A5C6-F409-73DC-CB226D95E7BB}"/>
              </a:ext>
            </a:extLst>
          </p:cNvPr>
          <p:cNvSpPr>
            <a:spLocks noGrp="1"/>
          </p:cNvSpPr>
          <p:nvPr>
            <p:ph type="body" sz="quarter" idx="34" hasCustomPrompt="1"/>
          </p:nvPr>
        </p:nvSpPr>
        <p:spPr>
          <a:xfrm>
            <a:off x="9125744" y="5579342"/>
            <a:ext cx="2718600" cy="173759"/>
          </a:xfrm>
        </p:spPr>
        <p:txBody>
          <a:bodyPr anchor="ctr" anchorCtr="0"/>
          <a:lstStyle>
            <a:lvl1pPr marL="0" indent="0" algn="ctr">
              <a:spcBef>
                <a:spcPts val="0"/>
              </a:spcBef>
              <a:buNone/>
              <a:defRPr sz="1000">
                <a:solidFill>
                  <a:schemeClr val="tx2"/>
                </a:solidFill>
                <a:latin typeface="+mn-lt"/>
              </a:defRPr>
            </a:lvl1pPr>
            <a:lvl2pPr marL="0" indent="0">
              <a:spcBef>
                <a:spcPts val="0"/>
              </a:spcBef>
              <a:buNone/>
              <a:defRPr sz="1400">
                <a:solidFill>
                  <a:schemeClr val="tx2"/>
                </a:solidFill>
                <a:latin typeface="+mn-lt"/>
              </a:defRPr>
            </a:lvl2pPr>
            <a:lvl3pPr marL="0" indent="0">
              <a:spcBef>
                <a:spcPts val="0"/>
              </a:spcBef>
              <a:buNone/>
              <a:defRPr sz="1400">
                <a:solidFill>
                  <a:schemeClr val="tx2"/>
                </a:solidFill>
                <a:latin typeface="+mn-lt"/>
              </a:defRPr>
            </a:lvl3pPr>
            <a:lvl4pPr marL="0" indent="0">
              <a:spcBef>
                <a:spcPts val="0"/>
              </a:spcBef>
              <a:buFont typeface="Arial" panose="020B0604020202020204" pitchFamily="34" charset="0"/>
              <a:buNone/>
              <a:defRPr sz="1400">
                <a:solidFill>
                  <a:schemeClr val="tx2"/>
                </a:solidFill>
                <a:latin typeface="+mn-lt"/>
              </a:defRPr>
            </a:lvl4pPr>
            <a:lvl5pPr marL="0" indent="0">
              <a:spcBef>
                <a:spcPts val="0"/>
              </a:spcBef>
              <a:buFont typeface="Arial" panose="020B0604020202020204" pitchFamily="34" charset="0"/>
              <a:buNone/>
              <a:defRPr sz="1400">
                <a:solidFill>
                  <a:schemeClr val="tx2"/>
                </a:solidFill>
                <a:latin typeface="+mn-lt"/>
              </a:defRPr>
            </a:lvl5pPr>
          </a:lstStyle>
          <a:p>
            <a:pPr lvl="0"/>
            <a:r>
              <a:rPr lang="en-US"/>
              <a:t>Job Title, Location</a:t>
            </a:r>
          </a:p>
        </p:txBody>
      </p:sp>
      <p:sp>
        <p:nvSpPr>
          <p:cNvPr id="45" name="Picture Placeholder 14">
            <a:extLst>
              <a:ext uri="{FF2B5EF4-FFF2-40B4-BE49-F238E27FC236}">
                <a16:creationId xmlns:a16="http://schemas.microsoft.com/office/drawing/2014/main" id="{83C45D18-C86E-86EF-01D7-4CCB3888F5A5}"/>
              </a:ext>
            </a:extLst>
          </p:cNvPr>
          <p:cNvSpPr>
            <a:spLocks noGrp="1"/>
          </p:cNvSpPr>
          <p:nvPr>
            <p:ph type="pic" sz="quarter" idx="35"/>
          </p:nvPr>
        </p:nvSpPr>
        <p:spPr>
          <a:xfrm>
            <a:off x="9719467" y="3790950"/>
            <a:ext cx="1533525" cy="1441450"/>
          </a:xfrm>
        </p:spPr>
        <p:txBody>
          <a:bodyPr tIns="108000"/>
          <a:lstStyle>
            <a:lvl1pPr marL="0" indent="0" algn="ctr">
              <a:buNone/>
              <a:defRPr/>
            </a:lvl1pPr>
          </a:lstStyle>
          <a:p>
            <a:endParaRPr lang="en-US"/>
          </a:p>
        </p:txBody>
      </p:sp>
    </p:spTree>
    <p:extLst>
      <p:ext uri="{BB962C8B-B14F-4D97-AF65-F5344CB8AC3E}">
        <p14:creationId xmlns:p14="http://schemas.microsoft.com/office/powerpoint/2010/main" val="358850435"/>
      </p:ext>
    </p:extLst>
  </p:cSld>
  <p:clrMapOvr>
    <a:masterClrMapping/>
  </p:clrMapOvr>
  <p:extLst>
    <p:ext uri="{DCECCB84-F9BA-43D5-87BE-67443E8EF086}">
      <p15:sldGuideLst xmlns:p15="http://schemas.microsoft.com/office/powerpoint/2012/main">
        <p15:guide id="1" orient="horz" pos="1020">
          <p15:clr>
            <a:srgbClr val="FF96FF"/>
          </p15:clr>
        </p15:guide>
        <p15:guide id="2" orient="horz" pos="2256">
          <p15:clr>
            <a:srgbClr val="FF96FF"/>
          </p15:clr>
        </p15:guide>
        <p15:guide id="3" orient="horz" pos="2392">
          <p15:clr>
            <a:srgbClr val="FF96FF"/>
          </p15:clr>
        </p15:guide>
        <p15:guide id="4" orient="horz" pos="3628">
          <p15:clr>
            <a:srgbClr val="FF96FF"/>
          </p15:clr>
        </p15:guide>
        <p15:guide id="5" pos="195">
          <p15:clr>
            <a:srgbClr val="FF96FF"/>
          </p15:clr>
        </p15:guide>
        <p15:guide id="6" pos="1907">
          <p15:clr>
            <a:srgbClr val="FF96FF"/>
          </p15:clr>
        </p15:guide>
        <p15:guide id="7" pos="2043">
          <p15:clr>
            <a:srgbClr val="FF96FF"/>
          </p15:clr>
        </p15:guide>
        <p15:guide id="8" pos="3756">
          <p15:clr>
            <a:srgbClr val="FF96FF"/>
          </p15:clr>
        </p15:guide>
        <p15:guide id="9" pos="3892">
          <p15:clr>
            <a:srgbClr val="FF96FF"/>
          </p15:clr>
        </p15:guide>
        <p15:guide id="10" pos="5604">
          <p15:clr>
            <a:srgbClr val="FF96FF"/>
          </p15:clr>
        </p15:guide>
        <p15:guide id="11" pos="5740">
          <p15:clr>
            <a:srgbClr val="FF96FF"/>
          </p15:clr>
        </p15:guide>
        <p15:guide id="12"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34D-C9D8-2B5C-9E86-C3A81B9D631E}"/>
              </a:ext>
            </a:extLst>
          </p:cNvPr>
          <p:cNvSpPr>
            <a:spLocks noGrp="1"/>
          </p:cNvSpPr>
          <p:nvPr>
            <p:ph type="ctrTitle"/>
          </p:nvPr>
        </p:nvSpPr>
        <p:spPr>
          <a:xfrm>
            <a:off x="438585" y="1784351"/>
            <a:ext cx="11314826" cy="1272032"/>
          </a:xfrm>
        </p:spPr>
        <p:txBody>
          <a:bodyPr anchor="ctr" anchorCtr="0">
            <a:noAutofit/>
          </a:bodyPr>
          <a:lstStyle>
            <a:lvl1pPr algn="ctr">
              <a:defRPr sz="2800">
                <a:solidFill>
                  <a:schemeClr val="accent1"/>
                </a:solidFill>
              </a:defRPr>
            </a:lvl1pPr>
          </a:lstStyle>
          <a:p>
            <a:r>
              <a:rPr lang="en-US"/>
              <a:t>Click to edit Master title style</a:t>
            </a:r>
          </a:p>
        </p:txBody>
      </p:sp>
      <p:sp>
        <p:nvSpPr>
          <p:cNvPr id="7" name="Title 4">
            <a:extLst>
              <a:ext uri="{FF2B5EF4-FFF2-40B4-BE49-F238E27FC236}">
                <a16:creationId xmlns:a16="http://schemas.microsoft.com/office/drawing/2014/main" id="{40B4A0AE-0ED3-EF53-B32F-FC0F0C2C8E4D}"/>
              </a:ext>
            </a:extLst>
          </p:cNvPr>
          <p:cNvSpPr txBox="1">
            <a:spLocks/>
          </p:cNvSpPr>
          <p:nvPr userDrawn="1"/>
        </p:nvSpPr>
        <p:spPr>
          <a:xfrm>
            <a:off x="1523997" y="6061376"/>
            <a:ext cx="9144000" cy="900873"/>
          </a:xfrm>
          <a:prstGeom prst="rect">
            <a:avLst/>
          </a:prstGeom>
        </p:spPr>
        <p:txBody>
          <a:bodyPr wrap="square" lIns="91440" rIns="91440" anchor="t"/>
          <a:lstStyle/>
          <a:p>
            <a:pPr algn="ctr" defTabSz="457200">
              <a:spcBef>
                <a:spcPct val="0"/>
              </a:spcBef>
              <a:defRPr/>
            </a:pPr>
            <a:r>
              <a:rPr lang="en-US" sz="1800" b="0" i="0">
                <a:solidFill>
                  <a:schemeClr val="bg1"/>
                </a:solidFill>
                <a:latin typeface="Gotham Book" pitchFamily="2" charset="0"/>
                <a:ea typeface="+mj-ea"/>
                <a:cs typeface="Gotham Book" pitchFamily="2" charset="0"/>
              </a:rPr>
              <a:t>To learn more, please visit </a:t>
            </a:r>
            <a:r>
              <a:rPr lang="en-US" sz="1800" b="1" i="0" err="1">
                <a:solidFill>
                  <a:srgbClr val="76BC21"/>
                </a:solidFill>
                <a:latin typeface="Gotham Black" pitchFamily="2" charset="0"/>
                <a:ea typeface="+mj-ea"/>
                <a:cs typeface="Gotham Black" pitchFamily="2" charset="0"/>
              </a:rPr>
              <a:t>casella.com</a:t>
            </a:r>
            <a:endParaRPr lang="en-US" sz="1800" b="1" i="0">
              <a:solidFill>
                <a:srgbClr val="76BC21"/>
              </a:solidFill>
              <a:latin typeface="Gotham Black" pitchFamily="2" charset="0"/>
              <a:ea typeface="+mj-ea"/>
              <a:cs typeface="Gotham Black" pitchFamily="2" charset="0"/>
            </a:endParaRPr>
          </a:p>
        </p:txBody>
      </p:sp>
      <p:pic>
        <p:nvPicPr>
          <p:cNvPr id="9" name="Picture 8">
            <a:extLst>
              <a:ext uri="{FF2B5EF4-FFF2-40B4-BE49-F238E27FC236}">
                <a16:creationId xmlns:a16="http://schemas.microsoft.com/office/drawing/2014/main" id="{F23E6FB4-15A1-ACE0-0172-0AEC4718D5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4462" y="4488290"/>
            <a:ext cx="3183073" cy="875168"/>
          </a:xfrm>
          <a:prstGeom prst="rect">
            <a:avLst/>
          </a:prstGeom>
        </p:spPr>
      </p:pic>
      <p:cxnSp>
        <p:nvCxnSpPr>
          <p:cNvPr id="10" name="Straight Connector 9">
            <a:extLst>
              <a:ext uri="{FF2B5EF4-FFF2-40B4-BE49-F238E27FC236}">
                <a16:creationId xmlns:a16="http://schemas.microsoft.com/office/drawing/2014/main" id="{A450BFD4-2896-69B9-3C9E-A978265E00C1}"/>
              </a:ext>
            </a:extLst>
          </p:cNvPr>
          <p:cNvCxnSpPr>
            <a:cxnSpLocks/>
          </p:cNvCxnSpPr>
          <p:nvPr userDrawn="1"/>
        </p:nvCxnSpPr>
        <p:spPr>
          <a:xfrm>
            <a:off x="3558538" y="5943959"/>
            <a:ext cx="5074920"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66B5826-3632-79DA-6362-EDB6E9D4B68A}"/>
              </a:ext>
            </a:extLst>
          </p:cNvPr>
          <p:cNvSpPr txBox="1"/>
          <p:nvPr userDrawn="1"/>
        </p:nvSpPr>
        <p:spPr>
          <a:xfrm>
            <a:off x="2756331" y="5584563"/>
            <a:ext cx="6679334" cy="161583"/>
          </a:xfrm>
          <a:prstGeom prst="rect">
            <a:avLst/>
          </a:prstGeom>
          <a:noFill/>
        </p:spPr>
        <p:txBody>
          <a:bodyPr wrap="square" lIns="0" tIns="0" rIns="0" bIns="0" rtlCol="0">
            <a:spAutoFit/>
          </a:bodyPr>
          <a:lstStyle/>
          <a:p>
            <a:pPr algn="ctr"/>
            <a:r>
              <a:rPr lang="en-US" sz="1050">
                <a:solidFill>
                  <a:schemeClr val="bg1"/>
                </a:solidFill>
                <a:latin typeface="Gotham Book" pitchFamily="2" charset="0"/>
                <a:cs typeface="Gotham Book" pitchFamily="2" charset="0"/>
              </a:rPr>
              <a:t>RECYCLING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SOLUTIONS</a:t>
            </a:r>
            <a:r>
              <a:rPr lang="en-US" sz="1050">
                <a:solidFill>
                  <a:srgbClr val="5CAC34"/>
                </a:solidFill>
                <a:latin typeface="Gotham Book" pitchFamily="2" charset="0"/>
                <a:cs typeface="Gotham Book" pitchFamily="2" charset="0"/>
              </a:rPr>
              <a:t> •</a:t>
            </a:r>
            <a:r>
              <a:rPr lang="en-US" sz="1050">
                <a:solidFill>
                  <a:schemeClr val="bg1"/>
                </a:solidFill>
                <a:latin typeface="Gotham Book" pitchFamily="2" charset="0"/>
                <a:cs typeface="Gotham Book" pitchFamily="2" charset="0"/>
              </a:rPr>
              <a:t> ORGANICS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COLLECTION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ENERGY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LANDFILLS </a:t>
            </a:r>
            <a:endParaRPr lang="en-US"/>
          </a:p>
        </p:txBody>
      </p:sp>
      <p:sp>
        <p:nvSpPr>
          <p:cNvPr id="3" name="Guides" hidden="1">
            <a:extLst>
              <a:ext uri="{FF2B5EF4-FFF2-40B4-BE49-F238E27FC236}">
                <a16:creationId xmlns:a16="http://schemas.microsoft.com/office/drawing/2014/main" id="{E45F8750-CC22-1A24-AC2E-904AEB6F8B6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98928731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2"/>
        </a:solidFill>
        <a:effectLst/>
      </p:bgPr>
    </p:bg>
    <p:spTree>
      <p:nvGrpSpPr>
        <p:cNvPr id="1" name=""/>
        <p:cNvGrpSpPr/>
        <p:nvPr/>
      </p:nvGrpSpPr>
      <p:grpSpPr>
        <a:xfrm>
          <a:off x="0" y="0"/>
          <a:ext cx="0" cy="0"/>
          <a:chOff x="0" y="0"/>
          <a:chExt cx="0" cy="0"/>
        </a:xfrm>
      </p:grpSpPr>
      <p:pic>
        <p:nvPicPr>
          <p:cNvPr id="5" name="Picture 4" descr="A group of people standing in front of a bus&#10;&#10;Description automatically generated">
            <a:extLst>
              <a:ext uri="{FF2B5EF4-FFF2-40B4-BE49-F238E27FC236}">
                <a16:creationId xmlns:a16="http://schemas.microsoft.com/office/drawing/2014/main" id="{E7F70D8E-C4C6-E455-9CFC-E6A5FCC3EE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64"/>
          <a:stretch/>
        </p:blipFill>
        <p:spPr>
          <a:xfrm>
            <a:off x="7413086" y="0"/>
            <a:ext cx="4778912" cy="6837676"/>
          </a:xfrm>
          <a:prstGeom prst="rect">
            <a:avLst/>
          </a:prstGeom>
        </p:spPr>
      </p:pic>
      <p:sp>
        <p:nvSpPr>
          <p:cNvPr id="7" name="TextBox 6">
            <a:extLst>
              <a:ext uri="{FF2B5EF4-FFF2-40B4-BE49-F238E27FC236}">
                <a16:creationId xmlns:a16="http://schemas.microsoft.com/office/drawing/2014/main" id="{0253B550-0567-2208-150F-0296C3232208}"/>
              </a:ext>
            </a:extLst>
          </p:cNvPr>
          <p:cNvSpPr txBox="1"/>
          <p:nvPr userDrawn="1"/>
        </p:nvSpPr>
        <p:spPr>
          <a:xfrm>
            <a:off x="7413086" y="6347913"/>
            <a:ext cx="1498438" cy="375278"/>
          </a:xfrm>
          <a:prstGeom prst="rect">
            <a:avLst/>
          </a:prstGeom>
          <a:solidFill>
            <a:schemeClr val="tx2"/>
          </a:solidFill>
        </p:spPr>
        <p:txBody>
          <a:bodyPr wrap="square" rtlCol="0" anchor="ctr" anchorCtr="0">
            <a:noAutofit/>
          </a:bodyPr>
          <a:lstStyle/>
          <a:p>
            <a:r>
              <a:rPr lang="en-US" sz="1000" b="0" i="0">
                <a:solidFill>
                  <a:schemeClr val="bg1"/>
                </a:solidFill>
                <a:latin typeface="+mn-lt"/>
              </a:rPr>
              <a:t>John and Doug Casella</a:t>
            </a:r>
            <a:endParaRPr lang="en-US"/>
          </a:p>
        </p:txBody>
      </p:sp>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6888336"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B13FE8D-25EC-4ED9-1D35-8EAA4B257D2D}"/>
              </a:ext>
            </a:extLst>
          </p:cNvPr>
          <p:cNvSpPr txBox="1"/>
          <p:nvPr userDrawn="1"/>
        </p:nvSpPr>
        <p:spPr>
          <a:xfrm>
            <a:off x="310507" y="1144588"/>
            <a:ext cx="6837832" cy="2368634"/>
          </a:xfrm>
          <a:prstGeom prst="rect">
            <a:avLst/>
          </a:prstGeom>
          <a:noFill/>
        </p:spPr>
        <p:txBody>
          <a:bodyPr wrap="square" lIns="0" tIns="0" rIns="0" bIns="0" rtlCol="0">
            <a:noAutofit/>
          </a:bodyPr>
          <a:lstStyle/>
          <a:p>
            <a:pPr marL="0" indent="0">
              <a:spcBef>
                <a:spcPts val="600"/>
              </a:spcBef>
              <a:buNone/>
            </a:pPr>
            <a:r>
              <a:rPr lang="en-US" sz="1400" noProof="0">
                <a:solidFill>
                  <a:schemeClr val="bg1"/>
                </a:solidFill>
              </a:rPr>
              <a:t>Casella was founded in 1975 as a single truck collection service operation in Rutland, Vermont. In 1977, we opened the first recycling facility in the state. From our Vermont roots, we’ve grown through a commitment to advancing material sustainability in collaboration with our customers and the communities we serve. </a:t>
            </a:r>
            <a:endParaRPr lang="en-US"/>
          </a:p>
          <a:p>
            <a:pPr marL="0" indent="0">
              <a:spcBef>
                <a:spcPts val="600"/>
              </a:spcBef>
              <a:buNone/>
            </a:pPr>
            <a:r>
              <a:rPr lang="en-US" sz="1400" noProof="0">
                <a:solidFill>
                  <a:schemeClr val="bg1"/>
                </a:solidFill>
              </a:rPr>
              <a:t>We see “waste” as an opportunity for innovative conversion into a resource with economic and environmental value. </a:t>
            </a:r>
            <a:endParaRPr lang="en-US"/>
          </a:p>
          <a:p>
            <a:pPr marL="0" indent="0">
              <a:spcBef>
                <a:spcPts val="600"/>
              </a:spcBef>
              <a:buNone/>
            </a:pPr>
            <a:r>
              <a:rPr lang="en-US" sz="1400" noProof="0">
                <a:solidFill>
                  <a:schemeClr val="bg1"/>
                </a:solidFill>
              </a:rPr>
              <a:t>Our focus is on building and growing our people, protecting public health and the environment, and creating and sharing sustainable value by conserving and renewing resources for future generations.</a:t>
            </a:r>
            <a:endParaRPr lang="en-US"/>
          </a:p>
          <a:p>
            <a:endParaRPr lang="en-US" sz="1400" noProof="0">
              <a:solidFill>
                <a:schemeClr val="bg1"/>
              </a:solidFill>
            </a:endParaRPr>
          </a:p>
          <a:p>
            <a:endParaRPr lang="en-US" sz="1400" noProof="0">
              <a:solidFill>
                <a:schemeClr val="bg1"/>
              </a:solidFill>
            </a:endParaRPr>
          </a:p>
        </p:txBody>
      </p:sp>
      <p:grpSp>
        <p:nvGrpSpPr>
          <p:cNvPr id="40" name="Group 39">
            <a:extLst>
              <a:ext uri="{FF2B5EF4-FFF2-40B4-BE49-F238E27FC236}">
                <a16:creationId xmlns:a16="http://schemas.microsoft.com/office/drawing/2014/main" id="{F35C4890-0E52-2893-B433-6163D3494F81}"/>
              </a:ext>
            </a:extLst>
          </p:cNvPr>
          <p:cNvGrpSpPr/>
          <p:nvPr userDrawn="1"/>
        </p:nvGrpSpPr>
        <p:grpSpPr>
          <a:xfrm>
            <a:off x="1466979" y="3655063"/>
            <a:ext cx="4486789" cy="2617325"/>
            <a:chOff x="1596852" y="3655063"/>
            <a:chExt cx="4486789" cy="2617325"/>
          </a:xfrm>
        </p:grpSpPr>
        <p:grpSp>
          <p:nvGrpSpPr>
            <p:cNvPr id="38" name="Group 37">
              <a:extLst>
                <a:ext uri="{FF2B5EF4-FFF2-40B4-BE49-F238E27FC236}">
                  <a16:creationId xmlns:a16="http://schemas.microsoft.com/office/drawing/2014/main" id="{D3E41F9A-A1F0-DC5F-CE92-ACF898283594}"/>
                </a:ext>
              </a:extLst>
            </p:cNvPr>
            <p:cNvGrpSpPr/>
            <p:nvPr userDrawn="1"/>
          </p:nvGrpSpPr>
          <p:grpSpPr>
            <a:xfrm>
              <a:off x="1596852" y="3659918"/>
              <a:ext cx="1807468" cy="2612470"/>
              <a:chOff x="1745757" y="3659918"/>
              <a:chExt cx="1807468" cy="2612470"/>
            </a:xfrm>
          </p:grpSpPr>
          <p:sp>
            <p:nvSpPr>
              <p:cNvPr id="21" name="Rectangle 20">
                <a:extLst>
                  <a:ext uri="{FF2B5EF4-FFF2-40B4-BE49-F238E27FC236}">
                    <a16:creationId xmlns:a16="http://schemas.microsoft.com/office/drawing/2014/main" id="{9EB0FC33-661B-8840-F1C4-0A34FD426895}"/>
                  </a:ext>
                </a:extLst>
              </p:cNvPr>
              <p:cNvSpPr/>
              <p:nvPr/>
            </p:nvSpPr>
            <p:spPr>
              <a:xfrm>
                <a:off x="1745757" y="4097824"/>
                <a:ext cx="1807468" cy="584775"/>
              </a:xfrm>
              <a:prstGeom prst="rect">
                <a:avLst/>
              </a:prstGeom>
            </p:spPr>
            <p:txBody>
              <a:bodyPr wrap="square">
                <a:spAutoFit/>
              </a:bodyPr>
              <a:lstStyle/>
              <a:p>
                <a:r>
                  <a:rPr lang="en-US" sz="3200" b="1">
                    <a:solidFill>
                      <a:srgbClr val="76BC21"/>
                    </a:solidFill>
                    <a:latin typeface="Gotham Black" panose="02000604040000020004" pitchFamily="50" charset="0"/>
                    <a:cs typeface="Calibri" panose="020F0502020204030204" pitchFamily="34" charset="0"/>
                  </a:rPr>
                  <a:t>+3,000</a:t>
                </a:r>
                <a:endParaRPr lang="en-US" sz="3200" b="1">
                  <a:solidFill>
                    <a:srgbClr val="76BC21"/>
                  </a:solidFill>
                  <a:effectLst/>
                  <a:latin typeface="Gotham Black" panose="02000604040000020004" pitchFamily="50" charset="0"/>
                  <a:cs typeface="Calibri" panose="020F0502020204030204" pitchFamily="34" charset="0"/>
                </a:endParaRPr>
              </a:p>
            </p:txBody>
          </p:sp>
          <p:sp>
            <p:nvSpPr>
              <p:cNvPr id="22" name="Rectangle 21">
                <a:extLst>
                  <a:ext uri="{FF2B5EF4-FFF2-40B4-BE49-F238E27FC236}">
                    <a16:creationId xmlns:a16="http://schemas.microsoft.com/office/drawing/2014/main" id="{7F9F189D-29A9-0FC9-9A6A-4479B161CCF4}"/>
                  </a:ext>
                </a:extLst>
              </p:cNvPr>
              <p:cNvSpPr/>
              <p:nvPr/>
            </p:nvSpPr>
            <p:spPr>
              <a:xfrm>
                <a:off x="1783856" y="4616653"/>
                <a:ext cx="1751782" cy="261610"/>
              </a:xfrm>
              <a:prstGeom prst="rect">
                <a:avLst/>
              </a:prstGeom>
            </p:spPr>
            <p:txBody>
              <a:bodyPr wrap="square">
                <a:spAutoFit/>
              </a:bodyPr>
              <a:lstStyle/>
              <a:p>
                <a:pPr algn="ctr"/>
                <a:r>
                  <a:rPr lang="en-US" sz="1100" b="0">
                    <a:solidFill>
                      <a:schemeClr val="bg1"/>
                    </a:solidFill>
                    <a:latin typeface="+mj-lt"/>
                    <a:cs typeface="Calibri" panose="020F0502020204030204" pitchFamily="34" charset="0"/>
                  </a:rPr>
                  <a:t>EMPLOYEES</a:t>
                </a:r>
                <a:endParaRPr lang="en-US" sz="1100" b="0">
                  <a:solidFill>
                    <a:schemeClr val="bg1"/>
                  </a:solidFill>
                  <a:effectLst/>
                  <a:latin typeface="+mj-lt"/>
                  <a:cs typeface="Calibri" panose="020F0502020204030204" pitchFamily="34" charset="0"/>
                </a:endParaRPr>
              </a:p>
            </p:txBody>
          </p:sp>
          <p:pic>
            <p:nvPicPr>
              <p:cNvPr id="20" name="Picture 19" descr="Icon&#10;&#10;Description automatically generated">
                <a:extLst>
                  <a:ext uri="{FF2B5EF4-FFF2-40B4-BE49-F238E27FC236}">
                    <a16:creationId xmlns:a16="http://schemas.microsoft.com/office/drawing/2014/main" id="{6C22EB95-9744-5B30-75D9-71FF8E527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4102" y="3659918"/>
                <a:ext cx="591290" cy="523135"/>
              </a:xfrm>
              <a:prstGeom prst="rect">
                <a:avLst/>
              </a:prstGeom>
            </p:spPr>
          </p:pic>
          <p:sp>
            <p:nvSpPr>
              <p:cNvPr id="31" name="Rectangle 30">
                <a:extLst>
                  <a:ext uri="{FF2B5EF4-FFF2-40B4-BE49-F238E27FC236}">
                    <a16:creationId xmlns:a16="http://schemas.microsoft.com/office/drawing/2014/main" id="{3C04CC64-16A1-CAFA-8F16-B919AD5D9007}"/>
                  </a:ext>
                </a:extLst>
              </p:cNvPr>
              <p:cNvSpPr/>
              <p:nvPr/>
            </p:nvSpPr>
            <p:spPr>
              <a:xfrm>
                <a:off x="1789321" y="5491949"/>
                <a:ext cx="1740853" cy="584775"/>
              </a:xfrm>
              <a:prstGeom prst="rect">
                <a:avLst/>
              </a:prstGeom>
            </p:spPr>
            <p:txBody>
              <a:bodyPr wrap="square">
                <a:spAutoFit/>
              </a:bodyPr>
              <a:lstStyle/>
              <a:p>
                <a:pPr algn="ctr"/>
                <a:r>
                  <a:rPr lang="en-US" sz="3200" b="1">
                    <a:solidFill>
                      <a:srgbClr val="76BD22"/>
                    </a:solidFill>
                    <a:latin typeface="Gotham Black" panose="02000604040000020004" pitchFamily="50" charset="0"/>
                    <a:cs typeface="Calibri" panose="020F0502020204030204" pitchFamily="34" charset="0"/>
                  </a:rPr>
                  <a:t>1,000+</a:t>
                </a:r>
                <a:endParaRPr lang="en-US" sz="3200" b="1">
                  <a:solidFill>
                    <a:srgbClr val="76BD22"/>
                  </a:solidFill>
                  <a:effectLst/>
                  <a:latin typeface="Gotham Black" panose="02000604040000020004" pitchFamily="50" charset="0"/>
                  <a:cs typeface="Calibri" panose="020F0502020204030204" pitchFamily="34" charset="0"/>
                </a:endParaRPr>
              </a:p>
            </p:txBody>
          </p:sp>
          <p:sp>
            <p:nvSpPr>
              <p:cNvPr id="32" name="Rectangle 31">
                <a:extLst>
                  <a:ext uri="{FF2B5EF4-FFF2-40B4-BE49-F238E27FC236}">
                    <a16:creationId xmlns:a16="http://schemas.microsoft.com/office/drawing/2014/main" id="{FFC11CEC-E7DD-AD48-246F-AEFE3FC7BB69}"/>
                  </a:ext>
                </a:extLst>
              </p:cNvPr>
              <p:cNvSpPr/>
              <p:nvPr/>
            </p:nvSpPr>
            <p:spPr>
              <a:xfrm>
                <a:off x="1793564" y="6010778"/>
                <a:ext cx="1732366" cy="261610"/>
              </a:xfrm>
              <a:prstGeom prst="rect">
                <a:avLst/>
              </a:prstGeom>
            </p:spPr>
            <p:txBody>
              <a:bodyPr wrap="square">
                <a:spAutoFit/>
              </a:bodyPr>
              <a:lstStyle/>
              <a:p>
                <a:pPr algn="ctr"/>
                <a:r>
                  <a:rPr lang="en-US" sz="1100" b="0">
                    <a:solidFill>
                      <a:schemeClr val="bg1"/>
                    </a:solidFill>
                    <a:latin typeface="+mj-lt"/>
                    <a:cs typeface="Calibri" panose="020F0502020204030204" pitchFamily="34" charset="0"/>
                  </a:rPr>
                  <a:t>COLLECTION VEHICLES</a:t>
                </a:r>
                <a:endParaRPr lang="en-US" sz="1100" b="0">
                  <a:solidFill>
                    <a:schemeClr val="bg1"/>
                  </a:solidFill>
                  <a:effectLst/>
                  <a:latin typeface="+mj-lt"/>
                  <a:cs typeface="Calibri" panose="020F0502020204030204" pitchFamily="34" charset="0"/>
                </a:endParaRPr>
              </a:p>
            </p:txBody>
          </p:sp>
          <p:pic>
            <p:nvPicPr>
              <p:cNvPr id="30" name="Picture 29" descr="A picture containing shape&#10;&#10;Description automatically generated">
                <a:extLst>
                  <a:ext uri="{FF2B5EF4-FFF2-40B4-BE49-F238E27FC236}">
                    <a16:creationId xmlns:a16="http://schemas.microsoft.com/office/drawing/2014/main" id="{8E221A34-631C-A4AB-56CF-C20890FD77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6964" y="5028989"/>
                <a:ext cx="705567" cy="624240"/>
              </a:xfrm>
              <a:prstGeom prst="rect">
                <a:avLst/>
              </a:prstGeom>
            </p:spPr>
          </p:pic>
        </p:grpSp>
        <p:grpSp>
          <p:nvGrpSpPr>
            <p:cNvPr id="39" name="Group 38">
              <a:extLst>
                <a:ext uri="{FF2B5EF4-FFF2-40B4-BE49-F238E27FC236}">
                  <a16:creationId xmlns:a16="http://schemas.microsoft.com/office/drawing/2014/main" id="{AC19C313-508B-FB1C-C9AC-89B236FD462B}"/>
                </a:ext>
              </a:extLst>
            </p:cNvPr>
            <p:cNvGrpSpPr/>
            <p:nvPr userDrawn="1"/>
          </p:nvGrpSpPr>
          <p:grpSpPr>
            <a:xfrm>
              <a:off x="4013697" y="3655063"/>
              <a:ext cx="2069944" cy="2617325"/>
              <a:chOff x="4013697" y="3655063"/>
              <a:chExt cx="2069944" cy="2617325"/>
            </a:xfrm>
          </p:grpSpPr>
          <p:sp>
            <p:nvSpPr>
              <p:cNvPr id="26" name="Rectangle 25">
                <a:extLst>
                  <a:ext uri="{FF2B5EF4-FFF2-40B4-BE49-F238E27FC236}">
                    <a16:creationId xmlns:a16="http://schemas.microsoft.com/office/drawing/2014/main" id="{637409CC-D2BD-DCB1-680C-A240B79F666A}"/>
                  </a:ext>
                </a:extLst>
              </p:cNvPr>
              <p:cNvSpPr/>
              <p:nvPr/>
            </p:nvSpPr>
            <p:spPr>
              <a:xfrm>
                <a:off x="4013697" y="4097824"/>
                <a:ext cx="2069944" cy="584775"/>
              </a:xfrm>
              <a:prstGeom prst="rect">
                <a:avLst/>
              </a:prstGeom>
            </p:spPr>
            <p:txBody>
              <a:bodyPr wrap="square">
                <a:spAutoFit/>
              </a:bodyPr>
              <a:lstStyle/>
              <a:p>
                <a:pPr algn="ctr"/>
                <a:r>
                  <a:rPr lang="en-US" sz="3200" b="1" baseline="30000">
                    <a:solidFill>
                      <a:srgbClr val="76BD22"/>
                    </a:solidFill>
                    <a:latin typeface="Gotham Black" panose="02000604040000020004" pitchFamily="50" charset="0"/>
                    <a:cs typeface="Calibri" panose="020F0502020204030204" pitchFamily="34" charset="0"/>
                  </a:rPr>
                  <a:t>$</a:t>
                </a:r>
                <a:r>
                  <a:rPr lang="en-US" sz="3200" b="1">
                    <a:solidFill>
                      <a:srgbClr val="76BD22"/>
                    </a:solidFill>
                    <a:latin typeface="Gotham Black" panose="02000604040000020004" pitchFamily="50" charset="0"/>
                    <a:cs typeface="Calibri" panose="020F0502020204030204" pitchFamily="34" charset="0"/>
                  </a:rPr>
                  <a:t>1.085B</a:t>
                </a:r>
                <a:endParaRPr lang="en-US" sz="3200" b="1">
                  <a:solidFill>
                    <a:srgbClr val="76BD22"/>
                  </a:solidFill>
                  <a:effectLst/>
                  <a:latin typeface="Gotham Black" panose="02000604040000020004" pitchFamily="50" charset="0"/>
                  <a:cs typeface="Calibri" panose="020F0502020204030204" pitchFamily="34" charset="0"/>
                </a:endParaRPr>
              </a:p>
            </p:txBody>
          </p:sp>
          <p:sp>
            <p:nvSpPr>
              <p:cNvPr id="27" name="Rectangle 26">
                <a:extLst>
                  <a:ext uri="{FF2B5EF4-FFF2-40B4-BE49-F238E27FC236}">
                    <a16:creationId xmlns:a16="http://schemas.microsoft.com/office/drawing/2014/main" id="{5C5971C9-3A85-9AE9-3C15-E64BC395615E}"/>
                  </a:ext>
                </a:extLst>
              </p:cNvPr>
              <p:cNvSpPr/>
              <p:nvPr/>
            </p:nvSpPr>
            <p:spPr>
              <a:xfrm>
                <a:off x="4228398" y="4616653"/>
                <a:ext cx="1640542" cy="261610"/>
              </a:xfrm>
              <a:prstGeom prst="rect">
                <a:avLst/>
              </a:prstGeom>
            </p:spPr>
            <p:txBody>
              <a:bodyPr wrap="square">
                <a:spAutoFit/>
              </a:bodyPr>
              <a:lstStyle/>
              <a:p>
                <a:pPr algn="ctr"/>
                <a:r>
                  <a:rPr lang="en-US" sz="1100" b="0">
                    <a:solidFill>
                      <a:schemeClr val="bg1"/>
                    </a:solidFill>
                    <a:latin typeface="+mj-lt"/>
                    <a:cs typeface="Calibri" panose="020F0502020204030204" pitchFamily="34" charset="0"/>
                  </a:rPr>
                  <a:t>ANNUAL REVENUE</a:t>
                </a:r>
                <a:endParaRPr lang="en-US" sz="1100" b="0">
                  <a:solidFill>
                    <a:schemeClr val="bg1"/>
                  </a:solidFill>
                  <a:effectLst/>
                  <a:latin typeface="+mj-lt"/>
                  <a:cs typeface="Calibri" panose="020F0502020204030204" pitchFamily="34" charset="0"/>
                </a:endParaRPr>
              </a:p>
            </p:txBody>
          </p:sp>
          <p:pic>
            <p:nvPicPr>
              <p:cNvPr id="25" name="Picture 24" descr="Icon&#10;&#10;Description automatically generated">
                <a:extLst>
                  <a:ext uri="{FF2B5EF4-FFF2-40B4-BE49-F238E27FC236}">
                    <a16:creationId xmlns:a16="http://schemas.microsoft.com/office/drawing/2014/main" id="{41689C96-A33D-B8AF-664A-0CA58896CC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9676" y="3655063"/>
                <a:ext cx="497987" cy="440587"/>
              </a:xfrm>
              <a:prstGeom prst="rect">
                <a:avLst/>
              </a:prstGeom>
            </p:spPr>
          </p:pic>
          <p:sp>
            <p:nvSpPr>
              <p:cNvPr id="36" name="Rectangle 35">
                <a:extLst>
                  <a:ext uri="{FF2B5EF4-FFF2-40B4-BE49-F238E27FC236}">
                    <a16:creationId xmlns:a16="http://schemas.microsoft.com/office/drawing/2014/main" id="{620E3F4D-A3D2-9E7F-FD24-7B2E390D08C5}"/>
                  </a:ext>
                </a:extLst>
              </p:cNvPr>
              <p:cNvSpPr/>
              <p:nvPr/>
            </p:nvSpPr>
            <p:spPr>
              <a:xfrm>
                <a:off x="4182478" y="5491949"/>
                <a:ext cx="1732383" cy="584775"/>
              </a:xfrm>
              <a:prstGeom prst="rect">
                <a:avLst/>
              </a:prstGeom>
            </p:spPr>
            <p:txBody>
              <a:bodyPr wrap="square">
                <a:spAutoFit/>
              </a:bodyPr>
              <a:lstStyle/>
              <a:p>
                <a:pPr algn="ctr"/>
                <a:r>
                  <a:rPr lang="en-US" sz="3200" b="1">
                    <a:solidFill>
                      <a:srgbClr val="76BD22"/>
                    </a:solidFill>
                    <a:latin typeface="Gotham Black" panose="02000604040000020004" pitchFamily="50" charset="0"/>
                    <a:cs typeface="Calibri" panose="020F0502020204030204" pitchFamily="34" charset="0"/>
                  </a:rPr>
                  <a:t>1MM+</a:t>
                </a:r>
                <a:endParaRPr lang="en-US" sz="3200" b="1">
                  <a:solidFill>
                    <a:srgbClr val="76BD22"/>
                  </a:solidFill>
                  <a:effectLst/>
                  <a:latin typeface="Gotham Black" panose="02000604040000020004" pitchFamily="50" charset="0"/>
                  <a:cs typeface="Calibri" panose="020F0502020204030204" pitchFamily="34" charset="0"/>
                </a:endParaRPr>
              </a:p>
            </p:txBody>
          </p:sp>
          <p:sp>
            <p:nvSpPr>
              <p:cNvPr id="37" name="Rectangle 36">
                <a:extLst>
                  <a:ext uri="{FF2B5EF4-FFF2-40B4-BE49-F238E27FC236}">
                    <a16:creationId xmlns:a16="http://schemas.microsoft.com/office/drawing/2014/main" id="{632DD050-C6CC-733D-E978-E025898BF390}"/>
                  </a:ext>
                </a:extLst>
              </p:cNvPr>
              <p:cNvSpPr/>
              <p:nvPr/>
            </p:nvSpPr>
            <p:spPr>
              <a:xfrm>
                <a:off x="4089214" y="6010778"/>
                <a:ext cx="1918910" cy="261610"/>
              </a:xfrm>
              <a:prstGeom prst="rect">
                <a:avLst/>
              </a:prstGeom>
            </p:spPr>
            <p:txBody>
              <a:bodyPr wrap="square">
                <a:spAutoFit/>
              </a:bodyPr>
              <a:lstStyle/>
              <a:p>
                <a:pPr algn="ctr"/>
                <a:r>
                  <a:rPr lang="en-US" sz="1100" b="0">
                    <a:solidFill>
                      <a:schemeClr val="bg1"/>
                    </a:solidFill>
                    <a:latin typeface="+mj-lt"/>
                    <a:cs typeface="Calibri" panose="020F0502020204030204" pitchFamily="34" charset="0"/>
                  </a:rPr>
                  <a:t>TONS RECYCLED PER YEAR</a:t>
                </a:r>
                <a:endParaRPr lang="en-US" sz="1100" b="0">
                  <a:solidFill>
                    <a:schemeClr val="bg1"/>
                  </a:solidFill>
                  <a:effectLst/>
                  <a:latin typeface="+mj-lt"/>
                  <a:cs typeface="Calibri" panose="020F0502020204030204" pitchFamily="34" charset="0"/>
                </a:endParaRPr>
              </a:p>
            </p:txBody>
          </p:sp>
          <p:pic>
            <p:nvPicPr>
              <p:cNvPr id="35" name="Picture 34" descr="Icon&#10;&#10;Description automatically generated">
                <a:extLst>
                  <a:ext uri="{FF2B5EF4-FFF2-40B4-BE49-F238E27FC236}">
                    <a16:creationId xmlns:a16="http://schemas.microsoft.com/office/drawing/2014/main" id="{2BB6024F-9A38-E40A-FED8-68F472440D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36318" y="5116199"/>
                <a:ext cx="424703" cy="375750"/>
              </a:xfrm>
              <a:prstGeom prst="rect">
                <a:avLst/>
              </a:prstGeom>
            </p:spPr>
          </p:pic>
        </p:grpSp>
      </p:grpSp>
      <p:sp>
        <p:nvSpPr>
          <p:cNvPr id="41" name="TextBox 40">
            <a:extLst>
              <a:ext uri="{FF2B5EF4-FFF2-40B4-BE49-F238E27FC236}">
                <a16:creationId xmlns:a16="http://schemas.microsoft.com/office/drawing/2014/main" id="{B42E887F-A77A-0A8E-8E7A-43BBA24FC3B7}"/>
              </a:ext>
            </a:extLst>
          </p:cNvPr>
          <p:cNvSpPr txBox="1"/>
          <p:nvPr userDrawn="1"/>
        </p:nvSpPr>
        <p:spPr>
          <a:xfrm>
            <a:off x="310507" y="-2"/>
            <a:ext cx="6837832" cy="1142416"/>
          </a:xfrm>
          <a:prstGeom prst="rect">
            <a:avLst/>
          </a:prstGeom>
          <a:noFill/>
        </p:spPr>
        <p:txBody>
          <a:bodyPr wrap="square" lIns="0" tIns="0" rIns="0" bIns="0" rtlCol="0" anchor="ctr" anchorCtr="0">
            <a:noAutofit/>
          </a:bodyPr>
          <a:lstStyle/>
          <a:p>
            <a:pPr marL="0" indent="0">
              <a:spcBef>
                <a:spcPts val="600"/>
              </a:spcBef>
              <a:buNone/>
            </a:pPr>
            <a:r>
              <a:rPr lang="en-US" sz="2800">
                <a:solidFill>
                  <a:schemeClr val="bg1"/>
                </a:solidFill>
                <a:latin typeface="+mj-lt"/>
              </a:rPr>
              <a:t>Who We Are</a:t>
            </a:r>
            <a:endParaRPr lang="en-US" sz="2800" noProof="0">
              <a:solidFill>
                <a:schemeClr val="bg1"/>
              </a:solidFill>
              <a:latin typeface="+mj-lt"/>
            </a:endParaRPr>
          </a:p>
        </p:txBody>
      </p:sp>
      <p:sp>
        <p:nvSpPr>
          <p:cNvPr id="2" name="TextBox 1">
            <a:extLst>
              <a:ext uri="{FF2B5EF4-FFF2-40B4-BE49-F238E27FC236}">
                <a16:creationId xmlns:a16="http://schemas.microsoft.com/office/drawing/2014/main" id="{0DE328BF-815E-771E-94B8-DD85B6A2118F}"/>
              </a:ext>
            </a:extLst>
          </p:cNvPr>
          <p:cNvSpPr txBox="1"/>
          <p:nvPr userDrawn="1"/>
        </p:nvSpPr>
        <p:spPr>
          <a:xfrm>
            <a:off x="323413" y="6523789"/>
            <a:ext cx="1491399" cy="398804"/>
          </a:xfrm>
          <a:prstGeom prst="rect">
            <a:avLst/>
          </a:prstGeom>
          <a:noFill/>
        </p:spPr>
        <p:txBody>
          <a:bodyPr wrap="square" lIns="0" tIns="0" rIns="0" bIns="0" rtlCol="0">
            <a:noAutofit/>
          </a:bodyPr>
          <a:lstStyle/>
          <a:p>
            <a:pPr marL="0" indent="0">
              <a:spcBef>
                <a:spcPts val="600"/>
              </a:spcBef>
              <a:buNone/>
            </a:pPr>
            <a:r>
              <a:rPr lang="en-US" sz="1000" noProof="0">
                <a:solidFill>
                  <a:schemeClr val="bg1"/>
                </a:solidFill>
              </a:rPr>
              <a:t>Data as of 12/31/22</a:t>
            </a:r>
            <a:endParaRPr lang="en-US"/>
          </a:p>
          <a:p>
            <a:endParaRPr lang="en-US" sz="1400" noProof="0">
              <a:solidFill>
                <a:schemeClr val="bg1"/>
              </a:solidFill>
            </a:endParaRPr>
          </a:p>
          <a:p>
            <a:endParaRPr lang="en-US" sz="1400" noProof="0">
              <a:solidFill>
                <a:schemeClr val="bg1"/>
              </a:solidFill>
            </a:endParaRPr>
          </a:p>
        </p:txBody>
      </p:sp>
    </p:spTree>
    <p:extLst>
      <p:ext uri="{BB962C8B-B14F-4D97-AF65-F5344CB8AC3E}">
        <p14:creationId xmlns:p14="http://schemas.microsoft.com/office/powerpoint/2010/main" val="623176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o We Are - No Revenue">
    <p:bg>
      <p:bgPr>
        <a:solidFill>
          <a:schemeClr val="tx2"/>
        </a:solidFill>
        <a:effectLst/>
      </p:bgPr>
    </p:bg>
    <p:spTree>
      <p:nvGrpSpPr>
        <p:cNvPr id="1" name=""/>
        <p:cNvGrpSpPr/>
        <p:nvPr/>
      </p:nvGrpSpPr>
      <p:grpSpPr>
        <a:xfrm>
          <a:off x="0" y="0"/>
          <a:ext cx="0" cy="0"/>
          <a:chOff x="0" y="0"/>
          <a:chExt cx="0" cy="0"/>
        </a:xfrm>
      </p:grpSpPr>
      <p:pic>
        <p:nvPicPr>
          <p:cNvPr id="5" name="Picture 4" descr="A group of people standing in front of a bus&#10;&#10;Description automatically generated">
            <a:extLst>
              <a:ext uri="{FF2B5EF4-FFF2-40B4-BE49-F238E27FC236}">
                <a16:creationId xmlns:a16="http://schemas.microsoft.com/office/drawing/2014/main" id="{E7F70D8E-C4C6-E455-9CFC-E6A5FCC3EE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64"/>
          <a:stretch/>
        </p:blipFill>
        <p:spPr>
          <a:xfrm>
            <a:off x="7413086" y="0"/>
            <a:ext cx="4778912" cy="6837676"/>
          </a:xfrm>
          <a:prstGeom prst="rect">
            <a:avLst/>
          </a:prstGeom>
        </p:spPr>
      </p:pic>
      <p:sp>
        <p:nvSpPr>
          <p:cNvPr id="7" name="TextBox 6">
            <a:extLst>
              <a:ext uri="{FF2B5EF4-FFF2-40B4-BE49-F238E27FC236}">
                <a16:creationId xmlns:a16="http://schemas.microsoft.com/office/drawing/2014/main" id="{0253B550-0567-2208-150F-0296C3232208}"/>
              </a:ext>
            </a:extLst>
          </p:cNvPr>
          <p:cNvSpPr txBox="1"/>
          <p:nvPr userDrawn="1"/>
        </p:nvSpPr>
        <p:spPr>
          <a:xfrm>
            <a:off x="7413086" y="6347913"/>
            <a:ext cx="1498438" cy="375278"/>
          </a:xfrm>
          <a:prstGeom prst="rect">
            <a:avLst/>
          </a:prstGeom>
          <a:solidFill>
            <a:schemeClr val="tx2"/>
          </a:solidFill>
        </p:spPr>
        <p:txBody>
          <a:bodyPr wrap="square" rtlCol="0" anchor="ctr" anchorCtr="0">
            <a:noAutofit/>
          </a:bodyPr>
          <a:lstStyle/>
          <a:p>
            <a:r>
              <a:rPr lang="en-US" sz="1000" b="0" i="0">
                <a:solidFill>
                  <a:schemeClr val="bg1"/>
                </a:solidFill>
                <a:latin typeface="+mn-lt"/>
              </a:rPr>
              <a:t>John and Doug Casella</a:t>
            </a:r>
            <a:endParaRPr lang="en-US"/>
          </a:p>
        </p:txBody>
      </p:sp>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6888336"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B13FE8D-25EC-4ED9-1D35-8EAA4B257D2D}"/>
              </a:ext>
            </a:extLst>
          </p:cNvPr>
          <p:cNvSpPr txBox="1"/>
          <p:nvPr userDrawn="1"/>
        </p:nvSpPr>
        <p:spPr>
          <a:xfrm>
            <a:off x="310507" y="1144588"/>
            <a:ext cx="6837832" cy="2368634"/>
          </a:xfrm>
          <a:prstGeom prst="rect">
            <a:avLst/>
          </a:prstGeom>
          <a:noFill/>
        </p:spPr>
        <p:txBody>
          <a:bodyPr wrap="square" lIns="0" tIns="0" rIns="0" bIns="0" rtlCol="0">
            <a:noAutofit/>
          </a:bodyPr>
          <a:lstStyle/>
          <a:p>
            <a:pPr marL="0" indent="0">
              <a:spcBef>
                <a:spcPts val="600"/>
              </a:spcBef>
              <a:buNone/>
            </a:pPr>
            <a:r>
              <a:rPr lang="en-US" sz="1400" noProof="0">
                <a:solidFill>
                  <a:schemeClr val="bg1"/>
                </a:solidFill>
              </a:rPr>
              <a:t>Casella was founded in 1975 as a single truck collection service operation in Rutland, Vermont. In 1977, we opened the first recycling facility in the state. From our Vermont roots, we’ve grown through a commitment to advancing material sustainability in collaboration with our customers and the communities we serve. </a:t>
            </a:r>
            <a:endParaRPr lang="en-US"/>
          </a:p>
          <a:p>
            <a:pPr marL="0" indent="0">
              <a:spcBef>
                <a:spcPts val="600"/>
              </a:spcBef>
              <a:buNone/>
            </a:pPr>
            <a:r>
              <a:rPr lang="en-US" sz="1400" noProof="0">
                <a:solidFill>
                  <a:schemeClr val="bg1"/>
                </a:solidFill>
              </a:rPr>
              <a:t>We see “waste” as an opportunity for innovative conversion into a resource with economic and environmental value. </a:t>
            </a:r>
            <a:endParaRPr lang="en-US"/>
          </a:p>
          <a:p>
            <a:pPr marL="0" indent="0">
              <a:spcBef>
                <a:spcPts val="600"/>
              </a:spcBef>
              <a:buNone/>
            </a:pPr>
            <a:r>
              <a:rPr lang="en-US" sz="1400" noProof="0">
                <a:solidFill>
                  <a:schemeClr val="bg1"/>
                </a:solidFill>
              </a:rPr>
              <a:t>Our focus is on building and growing our people, protecting public health and the environment, and creating and sharing sustainable value by conserving and renewing resources for future generations.</a:t>
            </a:r>
            <a:endParaRPr lang="en-US"/>
          </a:p>
          <a:p>
            <a:endParaRPr lang="en-US" sz="1400" noProof="0">
              <a:solidFill>
                <a:schemeClr val="bg1"/>
              </a:solidFill>
            </a:endParaRPr>
          </a:p>
          <a:p>
            <a:endParaRPr lang="en-US" sz="1400" noProof="0">
              <a:solidFill>
                <a:schemeClr val="bg1"/>
              </a:solidFill>
            </a:endParaRPr>
          </a:p>
        </p:txBody>
      </p:sp>
      <p:grpSp>
        <p:nvGrpSpPr>
          <p:cNvPr id="40" name="Group 39">
            <a:extLst>
              <a:ext uri="{FF2B5EF4-FFF2-40B4-BE49-F238E27FC236}">
                <a16:creationId xmlns:a16="http://schemas.microsoft.com/office/drawing/2014/main" id="{F35C4890-0E52-2893-B433-6163D3494F81}"/>
              </a:ext>
            </a:extLst>
          </p:cNvPr>
          <p:cNvGrpSpPr/>
          <p:nvPr userDrawn="1"/>
        </p:nvGrpSpPr>
        <p:grpSpPr>
          <a:xfrm>
            <a:off x="1466979" y="3659918"/>
            <a:ext cx="4598391" cy="2612470"/>
            <a:chOff x="1596852" y="3659918"/>
            <a:chExt cx="4598391" cy="2612470"/>
          </a:xfrm>
        </p:grpSpPr>
        <p:grpSp>
          <p:nvGrpSpPr>
            <p:cNvPr id="38" name="Group 37">
              <a:extLst>
                <a:ext uri="{FF2B5EF4-FFF2-40B4-BE49-F238E27FC236}">
                  <a16:creationId xmlns:a16="http://schemas.microsoft.com/office/drawing/2014/main" id="{D3E41F9A-A1F0-DC5F-CE92-ACF898283594}"/>
                </a:ext>
              </a:extLst>
            </p:cNvPr>
            <p:cNvGrpSpPr/>
            <p:nvPr userDrawn="1"/>
          </p:nvGrpSpPr>
          <p:grpSpPr>
            <a:xfrm>
              <a:off x="1596852" y="3659918"/>
              <a:ext cx="1807468" cy="2612470"/>
              <a:chOff x="1745757" y="3659918"/>
              <a:chExt cx="1807468" cy="2612470"/>
            </a:xfrm>
          </p:grpSpPr>
          <p:sp>
            <p:nvSpPr>
              <p:cNvPr id="21" name="Rectangle 20">
                <a:extLst>
                  <a:ext uri="{FF2B5EF4-FFF2-40B4-BE49-F238E27FC236}">
                    <a16:creationId xmlns:a16="http://schemas.microsoft.com/office/drawing/2014/main" id="{9EB0FC33-661B-8840-F1C4-0A34FD426895}"/>
                  </a:ext>
                </a:extLst>
              </p:cNvPr>
              <p:cNvSpPr/>
              <p:nvPr/>
            </p:nvSpPr>
            <p:spPr>
              <a:xfrm>
                <a:off x="1745757" y="4097824"/>
                <a:ext cx="1807468" cy="584775"/>
              </a:xfrm>
              <a:prstGeom prst="rect">
                <a:avLst/>
              </a:prstGeom>
            </p:spPr>
            <p:txBody>
              <a:bodyPr wrap="square">
                <a:spAutoFit/>
              </a:bodyPr>
              <a:lstStyle/>
              <a:p>
                <a:r>
                  <a:rPr lang="en-US" sz="3200" b="1">
                    <a:solidFill>
                      <a:srgbClr val="76BC21"/>
                    </a:solidFill>
                    <a:latin typeface="Gotham Black" panose="02000604040000020004" pitchFamily="50" charset="0"/>
                    <a:cs typeface="Calibri" panose="020F0502020204030204" pitchFamily="34" charset="0"/>
                  </a:rPr>
                  <a:t>+3,000</a:t>
                </a:r>
                <a:endParaRPr lang="en-US" sz="3200" b="1">
                  <a:solidFill>
                    <a:srgbClr val="76BC21"/>
                  </a:solidFill>
                  <a:effectLst/>
                  <a:latin typeface="Gotham Black" panose="02000604040000020004" pitchFamily="50" charset="0"/>
                  <a:cs typeface="Calibri" panose="020F0502020204030204" pitchFamily="34" charset="0"/>
                </a:endParaRPr>
              </a:p>
            </p:txBody>
          </p:sp>
          <p:sp>
            <p:nvSpPr>
              <p:cNvPr id="22" name="Rectangle 21">
                <a:extLst>
                  <a:ext uri="{FF2B5EF4-FFF2-40B4-BE49-F238E27FC236}">
                    <a16:creationId xmlns:a16="http://schemas.microsoft.com/office/drawing/2014/main" id="{7F9F189D-29A9-0FC9-9A6A-4479B161CCF4}"/>
                  </a:ext>
                </a:extLst>
              </p:cNvPr>
              <p:cNvSpPr/>
              <p:nvPr/>
            </p:nvSpPr>
            <p:spPr>
              <a:xfrm>
                <a:off x="1783856" y="4616653"/>
                <a:ext cx="1751782" cy="261610"/>
              </a:xfrm>
              <a:prstGeom prst="rect">
                <a:avLst/>
              </a:prstGeom>
            </p:spPr>
            <p:txBody>
              <a:bodyPr wrap="square">
                <a:spAutoFit/>
              </a:bodyPr>
              <a:lstStyle/>
              <a:p>
                <a:pPr algn="ctr"/>
                <a:r>
                  <a:rPr lang="en-US" sz="1100" b="0">
                    <a:solidFill>
                      <a:schemeClr val="bg1"/>
                    </a:solidFill>
                    <a:latin typeface="+mj-lt"/>
                    <a:cs typeface="Calibri" panose="020F0502020204030204" pitchFamily="34" charset="0"/>
                  </a:rPr>
                  <a:t>EMPLOYEES</a:t>
                </a:r>
                <a:endParaRPr lang="en-US" sz="1100" b="0">
                  <a:solidFill>
                    <a:schemeClr val="bg1"/>
                  </a:solidFill>
                  <a:effectLst/>
                  <a:latin typeface="+mj-lt"/>
                  <a:cs typeface="Calibri" panose="020F0502020204030204" pitchFamily="34" charset="0"/>
                </a:endParaRPr>
              </a:p>
            </p:txBody>
          </p:sp>
          <p:pic>
            <p:nvPicPr>
              <p:cNvPr id="20" name="Picture 19" descr="Icon&#10;&#10;Description automatically generated">
                <a:extLst>
                  <a:ext uri="{FF2B5EF4-FFF2-40B4-BE49-F238E27FC236}">
                    <a16:creationId xmlns:a16="http://schemas.microsoft.com/office/drawing/2014/main" id="{6C22EB95-9744-5B30-75D9-71FF8E527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4102" y="3659918"/>
                <a:ext cx="591290" cy="523135"/>
              </a:xfrm>
              <a:prstGeom prst="rect">
                <a:avLst/>
              </a:prstGeom>
            </p:spPr>
          </p:pic>
          <p:sp>
            <p:nvSpPr>
              <p:cNvPr id="31" name="Rectangle 30">
                <a:extLst>
                  <a:ext uri="{FF2B5EF4-FFF2-40B4-BE49-F238E27FC236}">
                    <a16:creationId xmlns:a16="http://schemas.microsoft.com/office/drawing/2014/main" id="{3C04CC64-16A1-CAFA-8F16-B919AD5D9007}"/>
                  </a:ext>
                </a:extLst>
              </p:cNvPr>
              <p:cNvSpPr/>
              <p:nvPr/>
            </p:nvSpPr>
            <p:spPr>
              <a:xfrm>
                <a:off x="1789321" y="5491949"/>
                <a:ext cx="1740853" cy="584775"/>
              </a:xfrm>
              <a:prstGeom prst="rect">
                <a:avLst/>
              </a:prstGeom>
            </p:spPr>
            <p:txBody>
              <a:bodyPr wrap="square">
                <a:spAutoFit/>
              </a:bodyPr>
              <a:lstStyle/>
              <a:p>
                <a:pPr algn="ctr"/>
                <a:r>
                  <a:rPr lang="en-US" sz="3200" b="1">
                    <a:solidFill>
                      <a:srgbClr val="76BD22"/>
                    </a:solidFill>
                    <a:latin typeface="Gotham Black" panose="02000604040000020004" pitchFamily="50" charset="0"/>
                    <a:cs typeface="Calibri" panose="020F0502020204030204" pitchFamily="34" charset="0"/>
                  </a:rPr>
                  <a:t>1,000+</a:t>
                </a:r>
                <a:endParaRPr lang="en-US" sz="3200" b="1">
                  <a:solidFill>
                    <a:srgbClr val="76BD22"/>
                  </a:solidFill>
                  <a:effectLst/>
                  <a:latin typeface="Gotham Black" panose="02000604040000020004" pitchFamily="50" charset="0"/>
                  <a:cs typeface="Calibri" panose="020F0502020204030204" pitchFamily="34" charset="0"/>
                </a:endParaRPr>
              </a:p>
            </p:txBody>
          </p:sp>
          <p:sp>
            <p:nvSpPr>
              <p:cNvPr id="32" name="Rectangle 31">
                <a:extLst>
                  <a:ext uri="{FF2B5EF4-FFF2-40B4-BE49-F238E27FC236}">
                    <a16:creationId xmlns:a16="http://schemas.microsoft.com/office/drawing/2014/main" id="{FFC11CEC-E7DD-AD48-246F-AEFE3FC7BB69}"/>
                  </a:ext>
                </a:extLst>
              </p:cNvPr>
              <p:cNvSpPr/>
              <p:nvPr/>
            </p:nvSpPr>
            <p:spPr>
              <a:xfrm>
                <a:off x="1793564" y="6010778"/>
                <a:ext cx="1732366" cy="261610"/>
              </a:xfrm>
              <a:prstGeom prst="rect">
                <a:avLst/>
              </a:prstGeom>
            </p:spPr>
            <p:txBody>
              <a:bodyPr wrap="square">
                <a:spAutoFit/>
              </a:bodyPr>
              <a:lstStyle/>
              <a:p>
                <a:pPr algn="ctr"/>
                <a:r>
                  <a:rPr lang="en-US" sz="1100" b="0">
                    <a:solidFill>
                      <a:schemeClr val="bg1"/>
                    </a:solidFill>
                    <a:latin typeface="+mj-lt"/>
                    <a:cs typeface="Calibri" panose="020F0502020204030204" pitchFamily="34" charset="0"/>
                  </a:rPr>
                  <a:t>COLLECTION VEHICLES</a:t>
                </a:r>
                <a:endParaRPr lang="en-US" sz="1100" b="0">
                  <a:solidFill>
                    <a:schemeClr val="bg1"/>
                  </a:solidFill>
                  <a:effectLst/>
                  <a:latin typeface="+mj-lt"/>
                  <a:cs typeface="Calibri" panose="020F0502020204030204" pitchFamily="34" charset="0"/>
                </a:endParaRPr>
              </a:p>
            </p:txBody>
          </p:sp>
          <p:pic>
            <p:nvPicPr>
              <p:cNvPr id="30" name="Picture 29" descr="A picture containing shape&#10;&#10;Description automatically generated">
                <a:extLst>
                  <a:ext uri="{FF2B5EF4-FFF2-40B4-BE49-F238E27FC236}">
                    <a16:creationId xmlns:a16="http://schemas.microsoft.com/office/drawing/2014/main" id="{8E221A34-631C-A4AB-56CF-C20890FD77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6964" y="5028989"/>
                <a:ext cx="705567" cy="624240"/>
              </a:xfrm>
              <a:prstGeom prst="rect">
                <a:avLst/>
              </a:prstGeom>
            </p:spPr>
          </p:pic>
        </p:grpSp>
        <p:grpSp>
          <p:nvGrpSpPr>
            <p:cNvPr id="39" name="Group 38">
              <a:extLst>
                <a:ext uri="{FF2B5EF4-FFF2-40B4-BE49-F238E27FC236}">
                  <a16:creationId xmlns:a16="http://schemas.microsoft.com/office/drawing/2014/main" id="{AC19C313-508B-FB1C-C9AC-89B236FD462B}"/>
                </a:ext>
              </a:extLst>
            </p:cNvPr>
            <p:cNvGrpSpPr/>
            <p:nvPr userDrawn="1"/>
          </p:nvGrpSpPr>
          <p:grpSpPr>
            <a:xfrm>
              <a:off x="3995370" y="4097824"/>
              <a:ext cx="2199873" cy="2174564"/>
              <a:chOff x="3995370" y="4097824"/>
              <a:chExt cx="2199873" cy="2174564"/>
            </a:xfrm>
          </p:grpSpPr>
          <p:sp>
            <p:nvSpPr>
              <p:cNvPr id="26" name="Rectangle 25">
                <a:extLst>
                  <a:ext uri="{FF2B5EF4-FFF2-40B4-BE49-F238E27FC236}">
                    <a16:creationId xmlns:a16="http://schemas.microsoft.com/office/drawing/2014/main" id="{637409CC-D2BD-DCB1-680C-A240B79F666A}"/>
                  </a:ext>
                </a:extLst>
              </p:cNvPr>
              <p:cNvSpPr/>
              <p:nvPr/>
            </p:nvSpPr>
            <p:spPr>
              <a:xfrm>
                <a:off x="4060334" y="4097824"/>
                <a:ext cx="2069944" cy="584775"/>
              </a:xfrm>
              <a:prstGeom prst="rect">
                <a:avLst/>
              </a:prstGeom>
            </p:spPr>
            <p:txBody>
              <a:bodyPr wrap="square">
                <a:spAutoFit/>
              </a:bodyPr>
              <a:lstStyle/>
              <a:p>
                <a:pPr algn="ctr"/>
                <a:r>
                  <a:rPr lang="en-US" sz="3200" b="1">
                    <a:solidFill>
                      <a:srgbClr val="76BD22"/>
                    </a:solidFill>
                    <a:latin typeface="Gotham Black" panose="02000604040000020004" pitchFamily="50" charset="0"/>
                    <a:cs typeface="Calibri" panose="020F0502020204030204" pitchFamily="34" charset="0"/>
                  </a:rPr>
                  <a:t>4.8x</a:t>
                </a:r>
                <a:endParaRPr lang="en-US" sz="3200" b="1">
                  <a:solidFill>
                    <a:srgbClr val="76BD22"/>
                  </a:solidFill>
                  <a:effectLst/>
                  <a:latin typeface="Gotham Black" panose="02000604040000020004" pitchFamily="50" charset="0"/>
                  <a:cs typeface="Calibri" panose="020F0502020204030204" pitchFamily="34" charset="0"/>
                </a:endParaRPr>
              </a:p>
            </p:txBody>
          </p:sp>
          <p:sp>
            <p:nvSpPr>
              <p:cNvPr id="27" name="Rectangle 26">
                <a:extLst>
                  <a:ext uri="{FF2B5EF4-FFF2-40B4-BE49-F238E27FC236}">
                    <a16:creationId xmlns:a16="http://schemas.microsoft.com/office/drawing/2014/main" id="{5C5971C9-3A85-9AE9-3C15-E64BC395615E}"/>
                  </a:ext>
                </a:extLst>
              </p:cNvPr>
              <p:cNvSpPr/>
              <p:nvPr/>
            </p:nvSpPr>
            <p:spPr>
              <a:xfrm>
                <a:off x="3995370" y="4616653"/>
                <a:ext cx="2199873" cy="261610"/>
              </a:xfrm>
              <a:prstGeom prst="rect">
                <a:avLst/>
              </a:prstGeom>
            </p:spPr>
            <p:txBody>
              <a:bodyPr wrap="square">
                <a:spAutoFit/>
              </a:bodyPr>
              <a:lstStyle/>
              <a:p>
                <a:pPr algn="ctr"/>
                <a:r>
                  <a:rPr lang="en-US" sz="1100" b="0">
                    <a:solidFill>
                      <a:schemeClr val="bg1"/>
                    </a:solidFill>
                    <a:effectLst/>
                    <a:latin typeface="+mj-lt"/>
                    <a:cs typeface="Calibri" panose="020F0502020204030204" pitchFamily="34" charset="0"/>
                  </a:rPr>
                  <a:t>NET CLIMATE BENEFIT FACTOR  </a:t>
                </a:r>
                <a:endParaRPr lang="en-US"/>
              </a:p>
            </p:txBody>
          </p:sp>
          <p:sp>
            <p:nvSpPr>
              <p:cNvPr id="36" name="Rectangle 35">
                <a:extLst>
                  <a:ext uri="{FF2B5EF4-FFF2-40B4-BE49-F238E27FC236}">
                    <a16:creationId xmlns:a16="http://schemas.microsoft.com/office/drawing/2014/main" id="{620E3F4D-A3D2-9E7F-FD24-7B2E390D08C5}"/>
                  </a:ext>
                </a:extLst>
              </p:cNvPr>
              <p:cNvSpPr/>
              <p:nvPr/>
            </p:nvSpPr>
            <p:spPr>
              <a:xfrm>
                <a:off x="4229115" y="5491949"/>
                <a:ext cx="1732383" cy="584775"/>
              </a:xfrm>
              <a:prstGeom prst="rect">
                <a:avLst/>
              </a:prstGeom>
            </p:spPr>
            <p:txBody>
              <a:bodyPr wrap="square">
                <a:spAutoFit/>
              </a:bodyPr>
              <a:lstStyle/>
              <a:p>
                <a:pPr algn="ctr"/>
                <a:r>
                  <a:rPr lang="en-US" sz="3200" b="1">
                    <a:solidFill>
                      <a:srgbClr val="76BD22"/>
                    </a:solidFill>
                    <a:latin typeface="Gotham Black" panose="02000604040000020004" pitchFamily="50" charset="0"/>
                    <a:cs typeface="Calibri" panose="020F0502020204030204" pitchFamily="34" charset="0"/>
                  </a:rPr>
                  <a:t>1MM+</a:t>
                </a:r>
                <a:endParaRPr lang="en-US" sz="3200" b="1">
                  <a:solidFill>
                    <a:srgbClr val="76BD22"/>
                  </a:solidFill>
                  <a:effectLst/>
                  <a:latin typeface="Gotham Black" panose="02000604040000020004" pitchFamily="50" charset="0"/>
                  <a:cs typeface="Calibri" panose="020F0502020204030204" pitchFamily="34" charset="0"/>
                </a:endParaRPr>
              </a:p>
            </p:txBody>
          </p:sp>
          <p:sp>
            <p:nvSpPr>
              <p:cNvPr id="37" name="Rectangle 36">
                <a:extLst>
                  <a:ext uri="{FF2B5EF4-FFF2-40B4-BE49-F238E27FC236}">
                    <a16:creationId xmlns:a16="http://schemas.microsoft.com/office/drawing/2014/main" id="{632DD050-C6CC-733D-E978-E025898BF390}"/>
                  </a:ext>
                </a:extLst>
              </p:cNvPr>
              <p:cNvSpPr/>
              <p:nvPr/>
            </p:nvSpPr>
            <p:spPr>
              <a:xfrm>
                <a:off x="4135851" y="6010778"/>
                <a:ext cx="1918910" cy="261610"/>
              </a:xfrm>
              <a:prstGeom prst="rect">
                <a:avLst/>
              </a:prstGeom>
            </p:spPr>
            <p:txBody>
              <a:bodyPr wrap="square">
                <a:spAutoFit/>
              </a:bodyPr>
              <a:lstStyle/>
              <a:p>
                <a:pPr algn="ctr"/>
                <a:r>
                  <a:rPr lang="en-US" sz="1100" b="0">
                    <a:solidFill>
                      <a:schemeClr val="bg1"/>
                    </a:solidFill>
                    <a:latin typeface="+mj-lt"/>
                    <a:cs typeface="Calibri" panose="020F0502020204030204" pitchFamily="34" charset="0"/>
                  </a:rPr>
                  <a:t>TONS RECYCLED PER YEAR</a:t>
                </a:r>
                <a:endParaRPr lang="en-US" sz="1100" b="0">
                  <a:solidFill>
                    <a:schemeClr val="bg1"/>
                  </a:solidFill>
                  <a:effectLst/>
                  <a:latin typeface="+mj-lt"/>
                  <a:cs typeface="Calibri" panose="020F0502020204030204" pitchFamily="34" charset="0"/>
                </a:endParaRPr>
              </a:p>
            </p:txBody>
          </p:sp>
          <p:pic>
            <p:nvPicPr>
              <p:cNvPr id="35" name="Picture 34" descr="Icon&#10;&#10;Description automatically generated">
                <a:extLst>
                  <a:ext uri="{FF2B5EF4-FFF2-40B4-BE49-F238E27FC236}">
                    <a16:creationId xmlns:a16="http://schemas.microsoft.com/office/drawing/2014/main" id="{2BB6024F-9A38-E40A-FED8-68F472440D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2955" y="5116199"/>
                <a:ext cx="424703" cy="375750"/>
              </a:xfrm>
              <a:prstGeom prst="rect">
                <a:avLst/>
              </a:prstGeom>
            </p:spPr>
          </p:pic>
        </p:grpSp>
      </p:grpSp>
      <p:sp>
        <p:nvSpPr>
          <p:cNvPr id="41" name="TextBox 40">
            <a:extLst>
              <a:ext uri="{FF2B5EF4-FFF2-40B4-BE49-F238E27FC236}">
                <a16:creationId xmlns:a16="http://schemas.microsoft.com/office/drawing/2014/main" id="{B42E887F-A77A-0A8E-8E7A-43BBA24FC3B7}"/>
              </a:ext>
            </a:extLst>
          </p:cNvPr>
          <p:cNvSpPr txBox="1"/>
          <p:nvPr userDrawn="1"/>
        </p:nvSpPr>
        <p:spPr>
          <a:xfrm>
            <a:off x="310507" y="-2"/>
            <a:ext cx="6837832" cy="1142416"/>
          </a:xfrm>
          <a:prstGeom prst="rect">
            <a:avLst/>
          </a:prstGeom>
          <a:noFill/>
        </p:spPr>
        <p:txBody>
          <a:bodyPr wrap="square" lIns="0" tIns="0" rIns="0" bIns="0" rtlCol="0" anchor="ctr" anchorCtr="0">
            <a:noAutofit/>
          </a:bodyPr>
          <a:lstStyle/>
          <a:p>
            <a:pPr marL="0" indent="0">
              <a:spcBef>
                <a:spcPts val="600"/>
              </a:spcBef>
              <a:buNone/>
            </a:pPr>
            <a:r>
              <a:rPr lang="en-US" sz="2800">
                <a:solidFill>
                  <a:schemeClr val="bg1"/>
                </a:solidFill>
                <a:latin typeface="+mj-lt"/>
              </a:rPr>
              <a:t>Who We Are</a:t>
            </a:r>
            <a:endParaRPr lang="en-US" sz="2800" noProof="0">
              <a:solidFill>
                <a:schemeClr val="bg1"/>
              </a:solidFill>
              <a:latin typeface="+mj-lt"/>
            </a:endParaRPr>
          </a:p>
        </p:txBody>
      </p:sp>
      <p:sp>
        <p:nvSpPr>
          <p:cNvPr id="2" name="TextBox 1">
            <a:extLst>
              <a:ext uri="{FF2B5EF4-FFF2-40B4-BE49-F238E27FC236}">
                <a16:creationId xmlns:a16="http://schemas.microsoft.com/office/drawing/2014/main" id="{0DE328BF-815E-771E-94B8-DD85B6A2118F}"/>
              </a:ext>
            </a:extLst>
          </p:cNvPr>
          <p:cNvSpPr txBox="1"/>
          <p:nvPr userDrawn="1"/>
        </p:nvSpPr>
        <p:spPr>
          <a:xfrm>
            <a:off x="323413" y="6523789"/>
            <a:ext cx="1491399" cy="398804"/>
          </a:xfrm>
          <a:prstGeom prst="rect">
            <a:avLst/>
          </a:prstGeom>
          <a:noFill/>
        </p:spPr>
        <p:txBody>
          <a:bodyPr wrap="square" lIns="0" tIns="0" rIns="0" bIns="0" rtlCol="0">
            <a:noAutofit/>
          </a:bodyPr>
          <a:lstStyle/>
          <a:p>
            <a:pPr marL="0" indent="0">
              <a:spcBef>
                <a:spcPts val="600"/>
              </a:spcBef>
              <a:buNone/>
            </a:pPr>
            <a:r>
              <a:rPr lang="en-US" sz="1000" noProof="0">
                <a:solidFill>
                  <a:schemeClr val="bg1"/>
                </a:solidFill>
              </a:rPr>
              <a:t>Data as of 12/31/22</a:t>
            </a:r>
            <a:endParaRPr lang="en-US"/>
          </a:p>
          <a:p>
            <a:endParaRPr lang="en-US" sz="1400" noProof="0">
              <a:solidFill>
                <a:schemeClr val="bg1"/>
              </a:solidFill>
            </a:endParaRPr>
          </a:p>
          <a:p>
            <a:endParaRPr lang="en-US" sz="1400" noProof="0">
              <a:solidFill>
                <a:schemeClr val="bg1"/>
              </a:solidFill>
            </a:endParaRPr>
          </a:p>
        </p:txBody>
      </p:sp>
      <p:pic>
        <p:nvPicPr>
          <p:cNvPr id="4" name="Picture 3">
            <a:extLst>
              <a:ext uri="{FF2B5EF4-FFF2-40B4-BE49-F238E27FC236}">
                <a16:creationId xmlns:a16="http://schemas.microsoft.com/office/drawing/2014/main" id="{7BD10BDD-9447-05F7-2752-C7F1A7DE0BDD}"/>
              </a:ext>
            </a:extLst>
          </p:cNvPr>
          <p:cNvPicPr>
            <a:picLocks noChangeAspect="1"/>
          </p:cNvPicPr>
          <p:nvPr userDrawn="1"/>
        </p:nvPicPr>
        <p:blipFill>
          <a:blip r:embed="rId6"/>
          <a:stretch>
            <a:fillRect/>
          </a:stretch>
        </p:blipFill>
        <p:spPr>
          <a:xfrm>
            <a:off x="4765675" y="3736196"/>
            <a:ext cx="422283" cy="410714"/>
          </a:xfrm>
          <a:prstGeom prst="rect">
            <a:avLst/>
          </a:prstGeom>
        </p:spPr>
      </p:pic>
    </p:spTree>
    <p:extLst>
      <p:ext uri="{BB962C8B-B14F-4D97-AF65-F5344CB8AC3E}">
        <p14:creationId xmlns:p14="http://schemas.microsoft.com/office/powerpoint/2010/main" val="3917195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ur Locations">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6888336"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B13FE8D-25EC-4ED9-1D35-8EAA4B257D2D}"/>
              </a:ext>
            </a:extLst>
          </p:cNvPr>
          <p:cNvSpPr txBox="1"/>
          <p:nvPr userDrawn="1"/>
        </p:nvSpPr>
        <p:spPr>
          <a:xfrm>
            <a:off x="310507" y="1144588"/>
            <a:ext cx="6837832" cy="1096759"/>
          </a:xfrm>
          <a:prstGeom prst="rect">
            <a:avLst/>
          </a:prstGeom>
          <a:noFill/>
        </p:spPr>
        <p:txBody>
          <a:bodyPr wrap="square" lIns="0" tIns="0" rIns="0" bIns="0" rtlCol="0">
            <a:noAutofit/>
          </a:bodyPr>
          <a:lstStyle/>
          <a:p>
            <a:pPr marL="0" indent="0">
              <a:spcBef>
                <a:spcPts val="600"/>
              </a:spcBef>
              <a:buNone/>
            </a:pPr>
            <a:r>
              <a:rPr lang="en-US" sz="1400" noProof="0">
                <a:solidFill>
                  <a:schemeClr val="bg1"/>
                </a:solidFill>
              </a:rPr>
              <a:t>Casella’s core operations, comprised of more than 140 facilities spanning from Pennsylvania to Maine, deliver a full range of services to businesses, organizations and households throughout the region. Additionally, Casella serves customers in 44 states with a host of value-added professional services. </a:t>
            </a:r>
            <a:endParaRPr lang="en-US"/>
          </a:p>
        </p:txBody>
      </p:sp>
      <p:sp>
        <p:nvSpPr>
          <p:cNvPr id="41" name="TextBox 40">
            <a:extLst>
              <a:ext uri="{FF2B5EF4-FFF2-40B4-BE49-F238E27FC236}">
                <a16:creationId xmlns:a16="http://schemas.microsoft.com/office/drawing/2014/main" id="{B42E887F-A77A-0A8E-8E7A-43BBA24FC3B7}"/>
              </a:ext>
            </a:extLst>
          </p:cNvPr>
          <p:cNvSpPr txBox="1"/>
          <p:nvPr userDrawn="1"/>
        </p:nvSpPr>
        <p:spPr>
          <a:xfrm>
            <a:off x="310507" y="-2"/>
            <a:ext cx="6837832" cy="1142416"/>
          </a:xfrm>
          <a:prstGeom prst="rect">
            <a:avLst/>
          </a:prstGeom>
          <a:noFill/>
        </p:spPr>
        <p:txBody>
          <a:bodyPr wrap="square" lIns="0" tIns="0" rIns="0" bIns="0" rtlCol="0" anchor="ctr" anchorCtr="0">
            <a:noAutofit/>
          </a:bodyPr>
          <a:lstStyle/>
          <a:p>
            <a:pPr marL="0" indent="0">
              <a:spcBef>
                <a:spcPts val="600"/>
              </a:spcBef>
              <a:buNone/>
            </a:pPr>
            <a:r>
              <a:rPr lang="en-US" sz="2800">
                <a:solidFill>
                  <a:schemeClr val="bg1"/>
                </a:solidFill>
                <a:latin typeface="+mj-lt"/>
              </a:rPr>
              <a:t>Our Locations</a:t>
            </a:r>
            <a:endParaRPr lang="en-US" sz="2800" noProof="0">
              <a:solidFill>
                <a:schemeClr val="bg1"/>
              </a:solidFill>
              <a:latin typeface="+mj-lt"/>
            </a:endParaRPr>
          </a:p>
        </p:txBody>
      </p:sp>
      <p:pic>
        <p:nvPicPr>
          <p:cNvPr id="4" name="Picture 3" descr="Map&#10;&#10;Description automatically generated">
            <a:extLst>
              <a:ext uri="{FF2B5EF4-FFF2-40B4-BE49-F238E27FC236}">
                <a16:creationId xmlns:a16="http://schemas.microsoft.com/office/drawing/2014/main" id="{67F8C4A3-F574-DD7F-FBC0-D76139C150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24735" y="97890"/>
            <a:ext cx="10467265" cy="6760110"/>
          </a:xfrm>
          <a:prstGeom prst="rect">
            <a:avLst/>
          </a:prstGeom>
        </p:spPr>
      </p:pic>
    </p:spTree>
    <p:extLst>
      <p:ext uri="{BB962C8B-B14F-4D97-AF65-F5344CB8AC3E}">
        <p14:creationId xmlns:p14="http://schemas.microsoft.com/office/powerpoint/2010/main" val="3912439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sella in Massachusetts">
    <p:bg>
      <p:bgPr>
        <a:solidFill>
          <a:schemeClr val="tx2"/>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E4C6E74-938D-B878-5AEA-1F650A8DD4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7120" y="2854960"/>
            <a:ext cx="4602480" cy="4184368"/>
          </a:xfrm>
          <a:prstGeom prst="rect">
            <a:avLst/>
          </a:prstGeom>
        </p:spPr>
      </p:pic>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6150957"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B13FE8D-25EC-4ED9-1D35-8EAA4B257D2D}"/>
              </a:ext>
            </a:extLst>
          </p:cNvPr>
          <p:cNvSpPr txBox="1"/>
          <p:nvPr userDrawn="1"/>
        </p:nvSpPr>
        <p:spPr>
          <a:xfrm>
            <a:off x="463059" y="1144588"/>
            <a:ext cx="6150957" cy="2909252"/>
          </a:xfrm>
          <a:prstGeom prst="rect">
            <a:avLst/>
          </a:prstGeom>
          <a:noFill/>
        </p:spPr>
        <p:txBody>
          <a:bodyPr wrap="square" lIns="0" tIns="0" rIns="0" bIns="0" rtlCol="0">
            <a:noAutofit/>
          </a:bodyPr>
          <a:lstStyle/>
          <a:p>
            <a:pPr marL="285750" indent="-285750">
              <a:spcBef>
                <a:spcPts val="600"/>
              </a:spcBef>
              <a:buClr>
                <a:schemeClr val="accent1"/>
              </a:buClr>
              <a:buFont typeface="Arial" panose="020B0604020202020204" pitchFamily="34" charset="0"/>
              <a:buChar char="•"/>
            </a:pPr>
            <a:r>
              <a:rPr lang="en-US" sz="1200" noProof="0">
                <a:solidFill>
                  <a:schemeClr val="bg1"/>
                </a:solidFill>
              </a:rPr>
              <a:t>Casella is a regional solid waste resource management company with operating </a:t>
            </a:r>
            <a:br>
              <a:rPr lang="en-US" sz="1200" noProof="0">
                <a:solidFill>
                  <a:schemeClr val="bg1"/>
                </a:solidFill>
              </a:rPr>
            </a:br>
            <a:r>
              <a:rPr lang="en-US" sz="1200" noProof="0">
                <a:solidFill>
                  <a:schemeClr val="bg1"/>
                </a:solidFill>
              </a:rPr>
              <a:t>locations across the Commonwealth of Massachusetts, including:</a:t>
            </a:r>
            <a:endParaRPr lang="en-US"/>
          </a:p>
          <a:p>
            <a:pPr marL="742950" lvl="1" indent="-285750">
              <a:spcBef>
                <a:spcPts val="600"/>
              </a:spcBef>
              <a:buClr>
                <a:schemeClr val="accent1"/>
              </a:buClr>
              <a:buFont typeface="Arial" panose="020B0604020202020204" pitchFamily="34" charset="0"/>
              <a:buChar char="•"/>
            </a:pPr>
            <a:r>
              <a:rPr lang="en-US" sz="1200" noProof="0">
                <a:solidFill>
                  <a:schemeClr val="bg1"/>
                </a:solidFill>
              </a:rPr>
              <a:t>Collection facilities and transfer stations </a:t>
            </a:r>
            <a:endParaRPr lang="en-US"/>
          </a:p>
          <a:p>
            <a:pPr marL="742950" lvl="1" indent="-285750">
              <a:spcBef>
                <a:spcPts val="600"/>
              </a:spcBef>
              <a:buClr>
                <a:schemeClr val="accent1"/>
              </a:buClr>
              <a:buFont typeface="Arial" panose="020B0604020202020204" pitchFamily="34" charset="0"/>
              <a:buChar char="•"/>
            </a:pPr>
            <a:r>
              <a:rPr lang="en-US" sz="1200" noProof="0">
                <a:solidFill>
                  <a:schemeClr val="bg1"/>
                </a:solidFill>
              </a:rPr>
              <a:t>Recycling facilities</a:t>
            </a:r>
            <a:endParaRPr lang="en-US"/>
          </a:p>
          <a:p>
            <a:pPr marL="742950" lvl="1" indent="-285750">
              <a:spcBef>
                <a:spcPts val="600"/>
              </a:spcBef>
              <a:buClr>
                <a:schemeClr val="accent1"/>
              </a:buClr>
              <a:buFont typeface="Arial" panose="020B0604020202020204" pitchFamily="34" charset="0"/>
              <a:buChar char="•"/>
            </a:pPr>
            <a:r>
              <a:rPr lang="en-US" sz="1200" noProof="0">
                <a:solidFill>
                  <a:schemeClr val="bg1"/>
                </a:solidFill>
              </a:rPr>
              <a:t>A closed landfill with a landfill-gas-to-energy facility that produces more than 6,500 MWh of electricity annually</a:t>
            </a:r>
            <a:endParaRPr lang="en-US"/>
          </a:p>
          <a:p>
            <a:pPr marL="285750" indent="-285750">
              <a:spcBef>
                <a:spcPts val="600"/>
              </a:spcBef>
              <a:buClr>
                <a:schemeClr val="accent1"/>
              </a:buClr>
              <a:buFont typeface="Arial" panose="020B0604020202020204" pitchFamily="34" charset="0"/>
              <a:buChar char="•"/>
            </a:pPr>
            <a:r>
              <a:rPr lang="en-US" sz="1200" noProof="0">
                <a:solidFill>
                  <a:schemeClr val="bg1"/>
                </a:solidFill>
              </a:rPr>
              <a:t>We manage hundreds of thousands of tons of solid waste and recyclables, including recovering 40,000 tons of recyclables for the City of Boston</a:t>
            </a:r>
            <a:endParaRPr lang="en-US"/>
          </a:p>
          <a:p>
            <a:pPr marL="285750" indent="-285750">
              <a:spcBef>
                <a:spcPts val="600"/>
              </a:spcBef>
              <a:buClr>
                <a:schemeClr val="accent1"/>
              </a:buClr>
              <a:buFont typeface="Arial" panose="020B0604020202020204" pitchFamily="34" charset="0"/>
              <a:buChar char="•"/>
            </a:pPr>
            <a:r>
              <a:rPr lang="en-US" sz="1200" noProof="0">
                <a:solidFill>
                  <a:schemeClr val="bg1"/>
                </a:solidFill>
              </a:rPr>
              <a:t>We service businesses and households all across the Commonwealth of Massachusetts, including providing curbside collection to 52,000 households in Worcester</a:t>
            </a:r>
            <a:endParaRPr lang="en-US"/>
          </a:p>
          <a:p>
            <a:pPr marL="285750" indent="-285750">
              <a:spcBef>
                <a:spcPts val="600"/>
              </a:spcBef>
              <a:buClr>
                <a:schemeClr val="accent1"/>
              </a:buClr>
              <a:buFont typeface="Arial" panose="020B0604020202020204" pitchFamily="34" charset="0"/>
              <a:buChar char="•"/>
            </a:pPr>
            <a:r>
              <a:rPr lang="en-US" sz="1200" noProof="0">
                <a:solidFill>
                  <a:schemeClr val="bg1"/>
                </a:solidFill>
              </a:rPr>
              <a:t>We provide good green jobs to hundreds of environmental service professionals</a:t>
            </a:r>
            <a:endParaRPr lang="en-US"/>
          </a:p>
        </p:txBody>
      </p:sp>
      <p:sp>
        <p:nvSpPr>
          <p:cNvPr id="41" name="TextBox 40">
            <a:extLst>
              <a:ext uri="{FF2B5EF4-FFF2-40B4-BE49-F238E27FC236}">
                <a16:creationId xmlns:a16="http://schemas.microsoft.com/office/drawing/2014/main" id="{B42E887F-A77A-0A8E-8E7A-43BBA24FC3B7}"/>
              </a:ext>
            </a:extLst>
          </p:cNvPr>
          <p:cNvSpPr txBox="1"/>
          <p:nvPr userDrawn="1"/>
        </p:nvSpPr>
        <p:spPr>
          <a:xfrm>
            <a:off x="310507" y="-2"/>
            <a:ext cx="6837832" cy="1142416"/>
          </a:xfrm>
          <a:prstGeom prst="rect">
            <a:avLst/>
          </a:prstGeom>
          <a:noFill/>
        </p:spPr>
        <p:txBody>
          <a:bodyPr wrap="square" lIns="0" tIns="0" rIns="0" bIns="0" rtlCol="0" anchor="ctr" anchorCtr="0">
            <a:noAutofit/>
          </a:bodyPr>
          <a:lstStyle/>
          <a:p>
            <a:pPr marL="0" indent="0">
              <a:spcBef>
                <a:spcPts val="600"/>
              </a:spcBef>
              <a:buNone/>
            </a:pPr>
            <a:r>
              <a:rPr lang="en-US" sz="2800">
                <a:solidFill>
                  <a:schemeClr val="bg1"/>
                </a:solidFill>
                <a:latin typeface="+mj-lt"/>
              </a:rPr>
              <a:t>Casella in Massachusetts</a:t>
            </a:r>
            <a:endParaRPr lang="en-US" sz="2800" noProof="0">
              <a:solidFill>
                <a:schemeClr val="bg1"/>
              </a:solidFill>
              <a:latin typeface="+mj-lt"/>
            </a:endParaRPr>
          </a:p>
        </p:txBody>
      </p:sp>
      <p:pic>
        <p:nvPicPr>
          <p:cNvPr id="6" name="Picture 5" descr="Graphical user interface, website&#10;&#10;Description automatically generated">
            <a:extLst>
              <a:ext uri="{FF2B5EF4-FFF2-40B4-BE49-F238E27FC236}">
                <a16:creationId xmlns:a16="http://schemas.microsoft.com/office/drawing/2014/main" id="{A1257589-01C2-EE77-98C6-569C177F18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15352" y="290350"/>
            <a:ext cx="4222107" cy="2402050"/>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41D35834-428A-579F-99B9-C6630CB99CF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2099" y="4325586"/>
            <a:ext cx="5033357" cy="2329214"/>
          </a:xfrm>
          <a:prstGeom prst="rect">
            <a:avLst/>
          </a:prstGeom>
        </p:spPr>
      </p:pic>
      <p:cxnSp>
        <p:nvCxnSpPr>
          <p:cNvPr id="9" name="Straight Connector 8">
            <a:extLst>
              <a:ext uri="{FF2B5EF4-FFF2-40B4-BE49-F238E27FC236}">
                <a16:creationId xmlns:a16="http://schemas.microsoft.com/office/drawing/2014/main" id="{04103B50-BD82-3E72-6D30-AE2CC4963D53}"/>
              </a:ext>
            </a:extLst>
          </p:cNvPr>
          <p:cNvCxnSpPr>
            <a:cxnSpLocks/>
          </p:cNvCxnSpPr>
          <p:nvPr userDrawn="1"/>
        </p:nvCxnSpPr>
        <p:spPr>
          <a:xfrm>
            <a:off x="260002" y="3831646"/>
            <a:ext cx="6150957"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884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asella in Vermont">
    <p:bg>
      <p:bgPr>
        <a:solidFill>
          <a:schemeClr val="tx2"/>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9D923758-FE60-23CE-F187-7500B4F68A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6569" y="2825993"/>
            <a:ext cx="4658987" cy="4034286"/>
          </a:xfrm>
          <a:prstGeom prst="rect">
            <a:avLst/>
          </a:prstGeom>
        </p:spPr>
      </p:pic>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6150957"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B13FE8D-25EC-4ED9-1D35-8EAA4B257D2D}"/>
              </a:ext>
            </a:extLst>
          </p:cNvPr>
          <p:cNvSpPr txBox="1"/>
          <p:nvPr userDrawn="1"/>
        </p:nvSpPr>
        <p:spPr>
          <a:xfrm>
            <a:off x="463059" y="1144588"/>
            <a:ext cx="5365173" cy="2909252"/>
          </a:xfrm>
          <a:prstGeom prst="rect">
            <a:avLst/>
          </a:prstGeom>
          <a:noFill/>
        </p:spPr>
        <p:txBody>
          <a:bodyPr wrap="square" lIns="0" tIns="0" rIns="0" bIns="0" rtlCol="0">
            <a:noAutofit/>
          </a:bodyPr>
          <a:lstStyle/>
          <a:p>
            <a:pPr marL="285750" indent="-285750">
              <a:spcBef>
                <a:spcPts val="600"/>
              </a:spcBef>
              <a:buClr>
                <a:schemeClr val="accent1"/>
              </a:buClr>
              <a:buFont typeface="Arial" panose="020B0604020202020204" pitchFamily="34" charset="0"/>
              <a:buChar char="•"/>
            </a:pPr>
            <a:r>
              <a:rPr lang="en-US" sz="1200" noProof="0">
                <a:solidFill>
                  <a:schemeClr val="bg1"/>
                </a:solidFill>
              </a:rPr>
              <a:t>Regional hauling divisions, solid waste and recycling transfer stations, and drop-off facilities</a:t>
            </a:r>
            <a:endParaRPr lang="en-US"/>
          </a:p>
          <a:p>
            <a:pPr marL="742950" lvl="1" indent="-285750">
              <a:spcBef>
                <a:spcPts val="600"/>
              </a:spcBef>
              <a:buClr>
                <a:schemeClr val="accent1"/>
              </a:buClr>
              <a:buFont typeface="Arial" panose="020B0604020202020204" pitchFamily="34" charset="0"/>
              <a:buChar char="•"/>
            </a:pPr>
            <a:r>
              <a:rPr lang="en-US" sz="1200" noProof="0">
                <a:solidFill>
                  <a:schemeClr val="bg1"/>
                </a:solidFill>
              </a:rPr>
              <a:t>The State’s only landfill that includes a landfill-gas-to-energy facility that provides power for approximately 7,000 Vermonters 24/7 and is operated by the Washington Electric Cooperative</a:t>
            </a:r>
            <a:endParaRPr lang="en-US"/>
          </a:p>
          <a:p>
            <a:pPr marL="742950" lvl="1" indent="-285750">
              <a:spcBef>
                <a:spcPts val="600"/>
              </a:spcBef>
              <a:buClr>
                <a:schemeClr val="accent1"/>
              </a:buClr>
              <a:buFont typeface="Arial" panose="020B0604020202020204" pitchFamily="34" charset="0"/>
              <a:buChar char="•"/>
            </a:pPr>
            <a:r>
              <a:rPr lang="en-US" sz="1200" noProof="0">
                <a:solidFill>
                  <a:schemeClr val="bg1"/>
                </a:solidFill>
              </a:rPr>
              <a:t>Operator of two Zero-Sort Recycling material recovery facilities</a:t>
            </a:r>
            <a:endParaRPr lang="en-US"/>
          </a:p>
          <a:p>
            <a:pPr marL="742950" lvl="1" indent="-285750">
              <a:spcBef>
                <a:spcPts val="600"/>
              </a:spcBef>
              <a:buClr>
                <a:schemeClr val="accent1"/>
              </a:buClr>
              <a:buFont typeface="Arial" panose="020B0604020202020204" pitchFamily="34" charset="0"/>
              <a:buChar char="•"/>
            </a:pPr>
            <a:r>
              <a:rPr lang="en-US" sz="1200" noProof="0">
                <a:solidFill>
                  <a:schemeClr val="bg1"/>
                </a:solidFill>
              </a:rPr>
              <a:t>Certified composting and depackaging operations</a:t>
            </a:r>
            <a:endParaRPr lang="en-US"/>
          </a:p>
          <a:p>
            <a:pPr marL="742950" lvl="1" indent="-285750">
              <a:spcBef>
                <a:spcPts val="600"/>
              </a:spcBef>
              <a:buClr>
                <a:schemeClr val="accent1"/>
              </a:buClr>
              <a:buFont typeface="Arial" panose="020B0604020202020204" pitchFamily="34" charset="0"/>
              <a:buChar char="•"/>
            </a:pPr>
            <a:r>
              <a:rPr lang="en-US" sz="1200" noProof="0">
                <a:solidFill>
                  <a:schemeClr val="bg1"/>
                </a:solidFill>
              </a:rPr>
              <a:t>Permitted and developed a 12-acre solar farm located in Coventry adjacent to the landfill</a:t>
            </a:r>
            <a:endParaRPr lang="en-US"/>
          </a:p>
          <a:p>
            <a:pPr marL="285750" indent="-285750">
              <a:spcBef>
                <a:spcPts val="600"/>
              </a:spcBef>
              <a:buClr>
                <a:schemeClr val="accent1"/>
              </a:buClr>
              <a:buFont typeface="Arial" panose="020B0604020202020204" pitchFamily="34" charset="0"/>
              <a:buChar char="•"/>
            </a:pPr>
            <a:r>
              <a:rPr lang="en-US" sz="1200" noProof="0">
                <a:solidFill>
                  <a:schemeClr val="bg1"/>
                </a:solidFill>
              </a:rPr>
              <a:t>Operate food waste collection services around the State</a:t>
            </a:r>
            <a:endParaRPr lang="en-US"/>
          </a:p>
          <a:p>
            <a:pPr marL="285750" indent="-285750">
              <a:spcBef>
                <a:spcPts val="600"/>
              </a:spcBef>
              <a:buClr>
                <a:schemeClr val="accent1"/>
              </a:buClr>
              <a:buFont typeface="Arial" panose="020B0604020202020204" pitchFamily="34" charset="0"/>
              <a:buChar char="•"/>
            </a:pPr>
            <a:r>
              <a:rPr lang="en-US" sz="1200" noProof="0">
                <a:solidFill>
                  <a:schemeClr val="bg1"/>
                </a:solidFill>
              </a:rPr>
              <a:t>Operate a fleet of natural gas vehicles from our hauling division located </a:t>
            </a:r>
            <a:br>
              <a:rPr lang="en-US" sz="1200" noProof="0">
                <a:solidFill>
                  <a:schemeClr val="bg1"/>
                </a:solidFill>
              </a:rPr>
            </a:br>
            <a:r>
              <a:rPr lang="en-US" sz="1200" noProof="0">
                <a:solidFill>
                  <a:schemeClr val="bg1"/>
                </a:solidFill>
              </a:rPr>
              <a:t>in Williston</a:t>
            </a:r>
            <a:endParaRPr lang="en-US"/>
          </a:p>
          <a:p>
            <a:pPr marL="285750" indent="-285750">
              <a:spcBef>
                <a:spcPts val="600"/>
              </a:spcBef>
              <a:buClr>
                <a:schemeClr val="accent1"/>
              </a:buClr>
              <a:buFont typeface="Arial" panose="020B0604020202020204" pitchFamily="34" charset="0"/>
              <a:buChar char="•"/>
            </a:pPr>
            <a:r>
              <a:rPr lang="en-US" sz="1200" noProof="0">
                <a:solidFill>
                  <a:schemeClr val="bg1"/>
                </a:solidFill>
              </a:rPr>
              <a:t>Assist municipalities in managing their Solid Waste Implementation Plans</a:t>
            </a:r>
            <a:endParaRPr lang="en-US"/>
          </a:p>
        </p:txBody>
      </p:sp>
      <p:sp>
        <p:nvSpPr>
          <p:cNvPr id="41" name="TextBox 40">
            <a:extLst>
              <a:ext uri="{FF2B5EF4-FFF2-40B4-BE49-F238E27FC236}">
                <a16:creationId xmlns:a16="http://schemas.microsoft.com/office/drawing/2014/main" id="{B42E887F-A77A-0A8E-8E7A-43BBA24FC3B7}"/>
              </a:ext>
            </a:extLst>
          </p:cNvPr>
          <p:cNvSpPr txBox="1"/>
          <p:nvPr userDrawn="1"/>
        </p:nvSpPr>
        <p:spPr>
          <a:xfrm>
            <a:off x="310507" y="-2"/>
            <a:ext cx="6837832" cy="1142416"/>
          </a:xfrm>
          <a:prstGeom prst="rect">
            <a:avLst/>
          </a:prstGeom>
          <a:noFill/>
        </p:spPr>
        <p:txBody>
          <a:bodyPr wrap="square" lIns="0" tIns="0" rIns="0" bIns="0" rtlCol="0" anchor="ctr" anchorCtr="0">
            <a:noAutofit/>
          </a:bodyPr>
          <a:lstStyle/>
          <a:p>
            <a:pPr marL="0" indent="0">
              <a:spcBef>
                <a:spcPts val="600"/>
              </a:spcBef>
              <a:buNone/>
            </a:pPr>
            <a:r>
              <a:rPr lang="en-US" sz="2800">
                <a:solidFill>
                  <a:schemeClr val="bg1"/>
                </a:solidFill>
                <a:latin typeface="+mj-lt"/>
              </a:rPr>
              <a:t>Casella in Vermont</a:t>
            </a:r>
            <a:endParaRPr lang="en-US" sz="2800" noProof="0">
              <a:solidFill>
                <a:schemeClr val="bg1"/>
              </a:solidFill>
              <a:latin typeface="+mj-lt"/>
            </a:endParaRPr>
          </a:p>
        </p:txBody>
      </p:sp>
      <p:cxnSp>
        <p:nvCxnSpPr>
          <p:cNvPr id="9" name="Straight Connector 8">
            <a:extLst>
              <a:ext uri="{FF2B5EF4-FFF2-40B4-BE49-F238E27FC236}">
                <a16:creationId xmlns:a16="http://schemas.microsoft.com/office/drawing/2014/main" id="{04103B50-BD82-3E72-6D30-AE2CC4963D53}"/>
              </a:ext>
            </a:extLst>
          </p:cNvPr>
          <p:cNvCxnSpPr>
            <a:cxnSpLocks/>
          </p:cNvCxnSpPr>
          <p:nvPr userDrawn="1"/>
        </p:nvCxnSpPr>
        <p:spPr>
          <a:xfrm>
            <a:off x="260002" y="4210794"/>
            <a:ext cx="6150957"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pic>
        <p:nvPicPr>
          <p:cNvPr id="12" name="Picture 11" descr="Graphical user interface, website&#10;&#10;Description automatically generated">
            <a:extLst>
              <a:ext uri="{FF2B5EF4-FFF2-40B4-BE49-F238E27FC236}">
                <a16:creationId xmlns:a16="http://schemas.microsoft.com/office/drawing/2014/main" id="{B15B4392-1411-B40E-FFF2-2C23C60437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4494" y="4303284"/>
            <a:ext cx="4970962" cy="2242014"/>
          </a:xfrm>
          <a:prstGeom prst="rect">
            <a:avLst/>
          </a:prstGeom>
        </p:spPr>
      </p:pic>
      <p:pic>
        <p:nvPicPr>
          <p:cNvPr id="3" name="Picture 2" descr="Graphical user interface, website&#10;&#10;Description automatically generated">
            <a:extLst>
              <a:ext uri="{FF2B5EF4-FFF2-40B4-BE49-F238E27FC236}">
                <a16:creationId xmlns:a16="http://schemas.microsoft.com/office/drawing/2014/main" id="{432B4A88-B6F5-6E28-B839-FAC5437E70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72246" y="254000"/>
            <a:ext cx="3355905" cy="2624248"/>
          </a:xfrm>
          <a:prstGeom prst="rect">
            <a:avLst/>
          </a:prstGeom>
        </p:spPr>
      </p:pic>
    </p:spTree>
    <p:extLst>
      <p:ext uri="{BB962C8B-B14F-4D97-AF65-F5344CB8AC3E}">
        <p14:creationId xmlns:p14="http://schemas.microsoft.com/office/powerpoint/2010/main" val="81460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38436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asella in New Hampshire">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6150957"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B13FE8D-25EC-4ED9-1D35-8EAA4B257D2D}"/>
              </a:ext>
            </a:extLst>
          </p:cNvPr>
          <p:cNvSpPr txBox="1"/>
          <p:nvPr userDrawn="1"/>
        </p:nvSpPr>
        <p:spPr>
          <a:xfrm>
            <a:off x="463059" y="1144588"/>
            <a:ext cx="5947900" cy="2909252"/>
          </a:xfrm>
          <a:prstGeom prst="rect">
            <a:avLst/>
          </a:prstGeom>
          <a:noFill/>
        </p:spPr>
        <p:txBody>
          <a:bodyPr wrap="square" lIns="0" tIns="0" rIns="0" bIns="0" rtlCol="0">
            <a:noAutofit/>
          </a:bodyPr>
          <a:lstStyle/>
          <a:p>
            <a:pPr marL="285750" indent="-285750">
              <a:spcBef>
                <a:spcPts val="600"/>
              </a:spcBef>
              <a:buClr>
                <a:schemeClr val="accent1"/>
              </a:buClr>
              <a:buFont typeface="Arial" panose="020B0604020202020204" pitchFamily="34" charset="0"/>
              <a:buChar char="•"/>
            </a:pPr>
            <a:r>
              <a:rPr lang="en-US" sz="1450" noProof="0">
                <a:solidFill>
                  <a:schemeClr val="bg1"/>
                </a:solidFill>
              </a:rPr>
              <a:t>Casella is a regional solid waste resource management company </a:t>
            </a:r>
            <a:br>
              <a:rPr lang="en-US" sz="1450" noProof="0">
                <a:solidFill>
                  <a:schemeClr val="bg1"/>
                </a:solidFill>
              </a:rPr>
            </a:br>
            <a:r>
              <a:rPr lang="en-US" sz="1450" noProof="0">
                <a:solidFill>
                  <a:schemeClr val="bg1"/>
                </a:solidFill>
              </a:rPr>
              <a:t>with operating locations across the State of New Hampshire</a:t>
            </a:r>
            <a:endParaRPr lang="en-US"/>
          </a:p>
          <a:p>
            <a:pPr marL="285750" indent="-285750">
              <a:spcBef>
                <a:spcPts val="600"/>
              </a:spcBef>
              <a:buClr>
                <a:schemeClr val="accent1"/>
              </a:buClr>
              <a:buFont typeface="Arial" panose="020B0604020202020204" pitchFamily="34" charset="0"/>
              <a:buChar char="•"/>
            </a:pPr>
            <a:r>
              <a:rPr lang="en-US" sz="1450" noProof="0">
                <a:solidFill>
                  <a:schemeClr val="bg1"/>
                </a:solidFill>
              </a:rPr>
              <a:t>Casella’s strategic network of facilities connects New Hampshire </a:t>
            </a:r>
            <a:br>
              <a:rPr lang="en-US" sz="1450" noProof="0">
                <a:solidFill>
                  <a:schemeClr val="bg1"/>
                </a:solidFill>
              </a:rPr>
            </a:br>
            <a:r>
              <a:rPr lang="en-US" sz="1450" noProof="0">
                <a:solidFill>
                  <a:schemeClr val="bg1"/>
                </a:solidFill>
              </a:rPr>
              <a:t>homes and businesses with the regional recycling infrastructure </a:t>
            </a:r>
            <a:br>
              <a:rPr lang="en-US" sz="1450" noProof="0">
                <a:solidFill>
                  <a:schemeClr val="bg1"/>
                </a:solidFill>
              </a:rPr>
            </a:br>
            <a:r>
              <a:rPr lang="en-US" sz="1450" noProof="0">
                <a:solidFill>
                  <a:schemeClr val="bg1"/>
                </a:solidFill>
              </a:rPr>
              <a:t>of the northeast</a:t>
            </a:r>
            <a:endParaRPr lang="en-US"/>
          </a:p>
          <a:p>
            <a:pPr marL="285750" indent="-285750">
              <a:spcBef>
                <a:spcPts val="600"/>
              </a:spcBef>
              <a:buClr>
                <a:schemeClr val="accent1"/>
              </a:buClr>
              <a:buFont typeface="Arial" panose="020B0604020202020204" pitchFamily="34" charset="0"/>
              <a:buChar char="•"/>
            </a:pPr>
            <a:r>
              <a:rPr lang="en-US" sz="1450" noProof="0">
                <a:solidFill>
                  <a:schemeClr val="bg1"/>
                </a:solidFill>
              </a:rPr>
              <a:t>We manage hundreds of thousands of tons of solid waste </a:t>
            </a:r>
            <a:br>
              <a:rPr lang="en-US" sz="1450" noProof="0">
                <a:solidFill>
                  <a:schemeClr val="bg1"/>
                </a:solidFill>
              </a:rPr>
            </a:br>
            <a:r>
              <a:rPr lang="en-US" sz="1450" noProof="0">
                <a:solidFill>
                  <a:schemeClr val="bg1"/>
                </a:solidFill>
              </a:rPr>
              <a:t>and recyclables</a:t>
            </a:r>
            <a:endParaRPr lang="en-US"/>
          </a:p>
          <a:p>
            <a:pPr marL="285750" indent="-285750">
              <a:spcBef>
                <a:spcPts val="600"/>
              </a:spcBef>
              <a:buClr>
                <a:schemeClr val="accent1"/>
              </a:buClr>
              <a:buFont typeface="Arial" panose="020B0604020202020204" pitchFamily="34" charset="0"/>
              <a:buChar char="•"/>
            </a:pPr>
            <a:r>
              <a:rPr lang="en-US" sz="1450" noProof="0">
                <a:solidFill>
                  <a:schemeClr val="bg1"/>
                </a:solidFill>
              </a:rPr>
              <a:t>We service businesses and households all across the </a:t>
            </a:r>
            <a:br>
              <a:rPr lang="en-US" sz="1450" noProof="0">
                <a:solidFill>
                  <a:schemeClr val="bg1"/>
                </a:solidFill>
              </a:rPr>
            </a:br>
            <a:r>
              <a:rPr lang="en-US" sz="1450" noProof="0">
                <a:solidFill>
                  <a:schemeClr val="bg1"/>
                </a:solidFill>
              </a:rPr>
              <a:t>State of New Hampshire</a:t>
            </a:r>
            <a:endParaRPr lang="en-US"/>
          </a:p>
          <a:p>
            <a:pPr marL="285750" indent="-285750">
              <a:spcBef>
                <a:spcPts val="600"/>
              </a:spcBef>
              <a:buClr>
                <a:schemeClr val="accent1"/>
              </a:buClr>
              <a:buFont typeface="Arial" panose="020B0604020202020204" pitchFamily="34" charset="0"/>
              <a:buChar char="•"/>
            </a:pPr>
            <a:r>
              <a:rPr lang="en-US" sz="1450" noProof="0">
                <a:solidFill>
                  <a:schemeClr val="bg1"/>
                </a:solidFill>
              </a:rPr>
              <a:t>We provide good green jobs to hundreds of environmental </a:t>
            </a:r>
            <a:br>
              <a:rPr lang="en-US" sz="1450" noProof="0">
                <a:solidFill>
                  <a:schemeClr val="bg1"/>
                </a:solidFill>
              </a:rPr>
            </a:br>
            <a:r>
              <a:rPr lang="en-US" sz="1450" noProof="0">
                <a:solidFill>
                  <a:schemeClr val="bg1"/>
                </a:solidFill>
              </a:rPr>
              <a:t>service professionals</a:t>
            </a:r>
            <a:endParaRPr lang="en-US"/>
          </a:p>
        </p:txBody>
      </p:sp>
      <p:sp>
        <p:nvSpPr>
          <p:cNvPr id="41" name="TextBox 40">
            <a:extLst>
              <a:ext uri="{FF2B5EF4-FFF2-40B4-BE49-F238E27FC236}">
                <a16:creationId xmlns:a16="http://schemas.microsoft.com/office/drawing/2014/main" id="{B42E887F-A77A-0A8E-8E7A-43BBA24FC3B7}"/>
              </a:ext>
            </a:extLst>
          </p:cNvPr>
          <p:cNvSpPr txBox="1"/>
          <p:nvPr userDrawn="1"/>
        </p:nvSpPr>
        <p:spPr>
          <a:xfrm>
            <a:off x="310507" y="-2"/>
            <a:ext cx="6837832" cy="1142416"/>
          </a:xfrm>
          <a:prstGeom prst="rect">
            <a:avLst/>
          </a:prstGeom>
          <a:noFill/>
        </p:spPr>
        <p:txBody>
          <a:bodyPr wrap="square" lIns="0" tIns="0" rIns="0" bIns="0" rtlCol="0" anchor="ctr" anchorCtr="0">
            <a:noAutofit/>
          </a:bodyPr>
          <a:lstStyle/>
          <a:p>
            <a:pPr marL="0" indent="0">
              <a:spcBef>
                <a:spcPts val="600"/>
              </a:spcBef>
              <a:buNone/>
            </a:pPr>
            <a:r>
              <a:rPr lang="en-US" sz="2800">
                <a:solidFill>
                  <a:schemeClr val="bg1"/>
                </a:solidFill>
                <a:latin typeface="+mj-lt"/>
              </a:rPr>
              <a:t>Casella in New Hampshire</a:t>
            </a:r>
            <a:endParaRPr lang="en-US" sz="2800" noProof="0">
              <a:solidFill>
                <a:schemeClr val="bg1"/>
              </a:solidFill>
              <a:latin typeface="+mj-lt"/>
            </a:endParaRPr>
          </a:p>
        </p:txBody>
      </p:sp>
      <p:cxnSp>
        <p:nvCxnSpPr>
          <p:cNvPr id="9" name="Straight Connector 8">
            <a:extLst>
              <a:ext uri="{FF2B5EF4-FFF2-40B4-BE49-F238E27FC236}">
                <a16:creationId xmlns:a16="http://schemas.microsoft.com/office/drawing/2014/main" id="{04103B50-BD82-3E72-6D30-AE2CC4963D53}"/>
              </a:ext>
            </a:extLst>
          </p:cNvPr>
          <p:cNvCxnSpPr>
            <a:cxnSpLocks/>
          </p:cNvCxnSpPr>
          <p:nvPr userDrawn="1"/>
        </p:nvCxnSpPr>
        <p:spPr>
          <a:xfrm>
            <a:off x="260002" y="4210794"/>
            <a:ext cx="6150957"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B15B4392-1411-B40E-FFF2-2C23C60437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3058" y="4367748"/>
            <a:ext cx="5226541" cy="2353243"/>
          </a:xfrm>
          <a:prstGeom prst="rect">
            <a:avLst/>
          </a:prstGeom>
        </p:spPr>
      </p:pic>
      <p:pic>
        <p:nvPicPr>
          <p:cNvPr id="2" name="Picture 1">
            <a:extLst>
              <a:ext uri="{FF2B5EF4-FFF2-40B4-BE49-F238E27FC236}">
                <a16:creationId xmlns:a16="http://schemas.microsoft.com/office/drawing/2014/main" id="{B9D73142-A5E9-A4B3-1B44-7C17D69FBE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75314" y="2827045"/>
            <a:ext cx="4556684" cy="4048718"/>
          </a:xfrm>
          <a:prstGeom prst="rect">
            <a:avLst/>
          </a:prstGeom>
        </p:spPr>
      </p:pic>
      <p:pic>
        <p:nvPicPr>
          <p:cNvPr id="3" name="Picture 2">
            <a:extLst>
              <a:ext uri="{FF2B5EF4-FFF2-40B4-BE49-F238E27FC236}">
                <a16:creationId xmlns:a16="http://schemas.microsoft.com/office/drawing/2014/main" id="{A1BA8C18-CD80-6378-115E-4C55E60ECC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266067" y="111461"/>
            <a:ext cx="2653257" cy="2631739"/>
          </a:xfrm>
          <a:prstGeom prst="rect">
            <a:avLst/>
          </a:prstGeom>
        </p:spPr>
      </p:pic>
      <p:sp>
        <p:nvSpPr>
          <p:cNvPr id="4" name="Rectangle 3">
            <a:extLst>
              <a:ext uri="{FF2B5EF4-FFF2-40B4-BE49-F238E27FC236}">
                <a16:creationId xmlns:a16="http://schemas.microsoft.com/office/drawing/2014/main" id="{0DECB760-B03E-1E22-39CB-630B2FD2DB1D}"/>
              </a:ext>
            </a:extLst>
          </p:cNvPr>
          <p:cNvSpPr/>
          <p:nvPr userDrawn="1"/>
        </p:nvSpPr>
        <p:spPr>
          <a:xfrm>
            <a:off x="8128000" y="111461"/>
            <a:ext cx="944880" cy="7318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p>
        </p:txBody>
      </p:sp>
    </p:spTree>
    <p:extLst>
      <p:ext uri="{BB962C8B-B14F-4D97-AF65-F5344CB8AC3E}">
        <p14:creationId xmlns:p14="http://schemas.microsoft.com/office/powerpoint/2010/main" val="276729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ilestones">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AE6F79-491E-2992-B906-92060D8841D6}"/>
              </a:ext>
            </a:extLst>
          </p:cNvPr>
          <p:cNvCxnSpPr>
            <a:cxnSpLocks/>
          </p:cNvCxnSpPr>
          <p:nvPr userDrawn="1"/>
        </p:nvCxnSpPr>
        <p:spPr>
          <a:xfrm>
            <a:off x="260003" y="925886"/>
            <a:ext cx="11571635" cy="0"/>
          </a:xfrm>
          <a:prstGeom prst="line">
            <a:avLst/>
          </a:prstGeom>
          <a:ln w="19050">
            <a:solidFill>
              <a:srgbClr val="76BD22"/>
            </a:solidFill>
            <a:prstDash val="sysDot"/>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42E887F-A77A-0A8E-8E7A-43BBA24FC3B7}"/>
              </a:ext>
            </a:extLst>
          </p:cNvPr>
          <p:cNvSpPr txBox="1"/>
          <p:nvPr userDrawn="1"/>
        </p:nvSpPr>
        <p:spPr>
          <a:xfrm>
            <a:off x="310506" y="-2"/>
            <a:ext cx="11132193" cy="1142416"/>
          </a:xfrm>
          <a:prstGeom prst="rect">
            <a:avLst/>
          </a:prstGeom>
          <a:noFill/>
        </p:spPr>
        <p:txBody>
          <a:bodyPr wrap="square" lIns="0" tIns="0" rIns="0" bIns="0" rtlCol="0" anchor="ctr" anchorCtr="0">
            <a:noAutofit/>
          </a:bodyPr>
          <a:lstStyle/>
          <a:p>
            <a:pPr marL="0" indent="0">
              <a:spcBef>
                <a:spcPts val="600"/>
              </a:spcBef>
              <a:buNone/>
            </a:pPr>
            <a:r>
              <a:rPr lang="en-US" sz="2800">
                <a:solidFill>
                  <a:schemeClr val="bg1"/>
                </a:solidFill>
                <a:latin typeface="+mj-lt"/>
              </a:rPr>
              <a:t>Milestones in Sustainable Materials Management</a:t>
            </a:r>
            <a:endParaRPr lang="en-US" sz="2800" noProof="0">
              <a:solidFill>
                <a:schemeClr val="bg1"/>
              </a:solidFill>
              <a:latin typeface="+mj-lt"/>
            </a:endParaRPr>
          </a:p>
        </p:txBody>
      </p:sp>
      <p:sp>
        <p:nvSpPr>
          <p:cNvPr id="2" name="Guides" hidden="1">
            <a:extLst>
              <a:ext uri="{FF2B5EF4-FFF2-40B4-BE49-F238E27FC236}">
                <a16:creationId xmlns:a16="http://schemas.microsoft.com/office/drawing/2014/main" id="{04BB77AA-8CC5-C5A1-1EEC-E55EED30B63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9" name="Picture 8" descr="Graphical user interface, website&#10;&#10;Description automatically generated">
            <a:extLst>
              <a:ext uri="{FF2B5EF4-FFF2-40B4-BE49-F238E27FC236}">
                <a16:creationId xmlns:a16="http://schemas.microsoft.com/office/drawing/2014/main" id="{F543C7FE-FBCF-D365-5042-0DAB40A4F6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301" y="1025166"/>
            <a:ext cx="10252398" cy="5802354"/>
          </a:xfrm>
          <a:prstGeom prst="rect">
            <a:avLst/>
          </a:prstGeom>
        </p:spPr>
      </p:pic>
      <p:sp>
        <p:nvSpPr>
          <p:cNvPr id="11" name="TextBox 10">
            <a:extLst>
              <a:ext uri="{FF2B5EF4-FFF2-40B4-BE49-F238E27FC236}">
                <a16:creationId xmlns:a16="http://schemas.microsoft.com/office/drawing/2014/main" id="{5F5BC9B6-E027-C8CA-C94D-53E3F83D39F9}"/>
              </a:ext>
            </a:extLst>
          </p:cNvPr>
          <p:cNvSpPr txBox="1"/>
          <p:nvPr userDrawn="1"/>
        </p:nvSpPr>
        <p:spPr>
          <a:xfrm>
            <a:off x="8341360" y="87936"/>
            <a:ext cx="3820160" cy="784830"/>
          </a:xfrm>
          <a:prstGeom prst="rect">
            <a:avLst/>
          </a:prstGeom>
          <a:noFill/>
        </p:spPr>
        <p:txBody>
          <a:bodyPr wrap="square">
            <a:spAutoFit/>
          </a:bodyPr>
          <a:lstStyle/>
          <a:p>
            <a:pPr algn="l"/>
            <a:r>
              <a:rPr lang="en-US" sz="900">
                <a:solidFill>
                  <a:schemeClr val="bg1"/>
                </a:solidFill>
                <a:effectLst/>
                <a:latin typeface="+mn-lt"/>
              </a:rPr>
              <a:t>For over four decades, Casella has been continuously innovating, investing, and improving the infrastructure for sustainable materials management. Beginning in 1975 as a single truck operation, the </a:t>
            </a:r>
            <a:br>
              <a:rPr lang="en-US" sz="900">
                <a:solidFill>
                  <a:schemeClr val="bg1"/>
                </a:solidFill>
                <a:effectLst/>
                <a:latin typeface="+mn-lt"/>
              </a:rPr>
            </a:br>
            <a:r>
              <a:rPr lang="en-US" sz="900">
                <a:solidFill>
                  <a:schemeClr val="bg1"/>
                </a:solidFill>
                <a:effectLst/>
                <a:latin typeface="+mn-lt"/>
              </a:rPr>
              <a:t>company today runs over 1,000 trucks, employs over 3,000 people,</a:t>
            </a:r>
            <a:br>
              <a:rPr lang="en-US" sz="900">
                <a:solidFill>
                  <a:schemeClr val="bg1"/>
                </a:solidFill>
                <a:effectLst/>
                <a:latin typeface="+mn-lt"/>
              </a:rPr>
            </a:br>
            <a:r>
              <a:rPr lang="en-US" sz="900">
                <a:solidFill>
                  <a:schemeClr val="bg1"/>
                </a:solidFill>
                <a:effectLst/>
                <a:latin typeface="+mn-lt"/>
              </a:rPr>
              <a:t>and recovers over 1 million tons of recyclable materials every year.</a:t>
            </a:r>
            <a:endParaRPr lang="en-US"/>
          </a:p>
        </p:txBody>
      </p:sp>
    </p:spTree>
    <p:extLst>
      <p:ext uri="{BB962C8B-B14F-4D97-AF65-F5344CB8AC3E}">
        <p14:creationId xmlns:p14="http://schemas.microsoft.com/office/powerpoint/2010/main" val="2088519444"/>
      </p:ext>
    </p:extLst>
  </p:cSld>
  <p:clrMapOvr>
    <a:masterClrMapping/>
  </p:clrMapOvr>
  <p:extLst>
    <p:ext uri="{DCECCB84-F9BA-43D5-87BE-67443E8EF086}">
      <p15:sldGuideLst xmlns:p15="http://schemas.microsoft.com/office/powerpoint/2012/main">
        <p15:guide id="1" orient="horz" pos="1020">
          <p15:clr>
            <a:srgbClr val="FF96FF"/>
          </p15:clr>
        </p15:guide>
        <p15:guide id="2" orient="horz" pos="3628">
          <p15:clr>
            <a:srgbClr val="FF96FF"/>
          </p15:clr>
        </p15:guide>
        <p15:guide id="3" pos="195">
          <p15:clr>
            <a:srgbClr val="FF96FF"/>
          </p15:clr>
        </p15:guide>
        <p15:guide id="4" pos="7453">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094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8124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56449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449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5401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3968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ags" Target="../tags/tag1.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4182543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7123036C-B5BF-CF9F-09D9-43A461EE217E}"/>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1" y="5911273"/>
            <a:ext cx="12192000" cy="946727"/>
          </a:xfrm>
          <a:prstGeom prst="rect">
            <a:avLst/>
          </a:prstGeom>
        </p:spPr>
      </p:pic>
      <p:sp>
        <p:nvSpPr>
          <p:cNvPr id="3" name="Text Placeholder 2">
            <a:extLst>
              <a:ext uri="{FF2B5EF4-FFF2-40B4-BE49-F238E27FC236}">
                <a16:creationId xmlns:a16="http://schemas.microsoft.com/office/drawing/2014/main" id="{CD004A5F-1E2C-A606-C6FB-127C04445BF6}"/>
              </a:ext>
            </a:extLst>
          </p:cNvPr>
          <p:cNvSpPr>
            <a:spLocks noGrp="1"/>
          </p:cNvSpPr>
          <p:nvPr>
            <p:ph type="body" idx="1"/>
            <p:custDataLst>
              <p:tags r:id="rId21"/>
            </p:custDataLst>
          </p:nvPr>
        </p:nvSpPr>
        <p:spPr>
          <a:xfrm>
            <a:off x="310507" y="1619999"/>
            <a:ext cx="11521493" cy="413915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a:t>
            </a:r>
          </a:p>
          <a:p>
            <a:pPr lvl="6"/>
            <a:r>
              <a:rPr lang="en-US"/>
              <a:t>Seventh </a:t>
            </a:r>
          </a:p>
          <a:p>
            <a:pPr lvl="7"/>
            <a:r>
              <a:rPr lang="en-US"/>
              <a:t>Eighth</a:t>
            </a:r>
          </a:p>
          <a:p>
            <a:pPr lvl="8"/>
            <a:r>
              <a:rPr lang="en-US"/>
              <a:t>Nineth </a:t>
            </a:r>
          </a:p>
          <a:p>
            <a:pPr lvl="4"/>
            <a:endParaRPr lang="en-US"/>
          </a:p>
        </p:txBody>
      </p:sp>
      <p:sp>
        <p:nvSpPr>
          <p:cNvPr id="6" name="Slide Number Placeholder 5">
            <a:extLst>
              <a:ext uri="{FF2B5EF4-FFF2-40B4-BE49-F238E27FC236}">
                <a16:creationId xmlns:a16="http://schemas.microsoft.com/office/drawing/2014/main" id="{95E3C27E-4C3C-524D-7F69-8ACA1F51751B}"/>
              </a:ext>
            </a:extLst>
          </p:cNvPr>
          <p:cNvSpPr>
            <a:spLocks noGrp="1"/>
          </p:cNvSpPr>
          <p:nvPr>
            <p:ph type="sldNum" sz="quarter" idx="4"/>
          </p:nvPr>
        </p:nvSpPr>
        <p:spPr>
          <a:xfrm>
            <a:off x="8610600" y="6346825"/>
            <a:ext cx="3221400" cy="365125"/>
          </a:xfrm>
          <a:prstGeom prst="rect">
            <a:avLst/>
          </a:prstGeom>
        </p:spPr>
        <p:txBody>
          <a:bodyPr vert="horz" lIns="0" tIns="0" rIns="0" bIns="0" rtlCol="0" anchor="b" anchorCtr="0"/>
          <a:lstStyle>
            <a:lvl1pPr algn="r">
              <a:defRPr sz="1200" b="1">
                <a:solidFill>
                  <a:schemeClr val="accent1"/>
                </a:solidFill>
                <a:latin typeface="Gotham Black" panose="02000604040000020004" pitchFamily="50" charset="0"/>
              </a:defRPr>
            </a:lvl1pPr>
          </a:lstStyle>
          <a:p>
            <a:endParaRPr lang="en-US"/>
          </a:p>
          <a:p>
            <a:endParaRPr lang="en-US"/>
          </a:p>
          <a:p>
            <a:endParaRPr lang="en-US"/>
          </a:p>
          <a:p>
            <a:endParaRPr lang="en-US"/>
          </a:p>
          <a:p>
            <a:endParaRPr lang="en-US"/>
          </a:p>
          <a:p>
            <a:endParaRPr lang="en-US"/>
          </a:p>
          <a:p>
            <a:endParaRPr lang="en-US"/>
          </a:p>
          <a:p>
            <a:endParaRPr lang="en-US"/>
          </a:p>
          <a:p>
            <a:r>
              <a:rPr lang="en-US">
                <a:solidFill>
                  <a:srgbClr val="76BD22"/>
                </a:solidFill>
                <a:latin typeface="Gotham Black" pitchFamily="2" charset="0"/>
                <a:cs typeface="Gotham Black" pitchFamily="2" charset="0"/>
              </a:rPr>
              <a:t>casella.com  </a:t>
            </a:r>
            <a:r>
              <a:rPr lang="en-US">
                <a:solidFill>
                  <a:schemeClr val="bg1"/>
                </a:solidFill>
                <a:latin typeface="Gotham Black" pitchFamily="2" charset="0"/>
                <a:cs typeface="Gotham Black" pitchFamily="2" charset="0"/>
              </a:rPr>
              <a:t>•  </a:t>
            </a:r>
            <a:fld id="{4EA2C72E-29C4-43D4-910B-A3361CF1CBDD}" type="slidenum">
              <a:rPr lang="en-US" smtClean="0"/>
              <a:pPr/>
              <a:t>‹#›</a:t>
            </a:fld>
            <a:endParaRPr lang="en-US"/>
          </a:p>
        </p:txBody>
      </p:sp>
      <p:sp>
        <p:nvSpPr>
          <p:cNvPr id="8" name="Rectangle 7">
            <a:extLst>
              <a:ext uri="{FF2B5EF4-FFF2-40B4-BE49-F238E27FC236}">
                <a16:creationId xmlns:a16="http://schemas.microsoft.com/office/drawing/2014/main" id="{24BF16CE-DEB3-2CA2-E00D-BC180AD9D781}"/>
              </a:ext>
            </a:extLst>
          </p:cNvPr>
          <p:cNvSpPr/>
          <p:nvPr userDrawn="1"/>
        </p:nvSpPr>
        <p:spPr>
          <a:xfrm>
            <a:off x="0" y="-1"/>
            <a:ext cx="12191999" cy="11454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pic>
        <p:nvPicPr>
          <p:cNvPr id="10" name="Picture 9">
            <a:extLst>
              <a:ext uri="{FF2B5EF4-FFF2-40B4-BE49-F238E27FC236}">
                <a16:creationId xmlns:a16="http://schemas.microsoft.com/office/drawing/2014/main" id="{3B3A75D8-883F-A886-9819-792445BD9E9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10507" y="6173362"/>
            <a:ext cx="1936832" cy="532521"/>
          </a:xfrm>
          <a:prstGeom prst="rect">
            <a:avLst/>
          </a:prstGeom>
        </p:spPr>
      </p:pic>
      <p:sp>
        <p:nvSpPr>
          <p:cNvPr id="2" name="Title Placeholder 1">
            <a:extLst>
              <a:ext uri="{FF2B5EF4-FFF2-40B4-BE49-F238E27FC236}">
                <a16:creationId xmlns:a16="http://schemas.microsoft.com/office/drawing/2014/main" id="{4E1397BC-0335-79D7-096C-9074FD047607}"/>
              </a:ext>
            </a:extLst>
          </p:cNvPr>
          <p:cNvSpPr>
            <a:spLocks noGrp="1"/>
          </p:cNvSpPr>
          <p:nvPr>
            <p:ph type="title"/>
            <p:custDataLst>
              <p:tags r:id="rId22"/>
            </p:custDataLst>
          </p:nvPr>
        </p:nvSpPr>
        <p:spPr>
          <a:xfrm>
            <a:off x="310507" y="-2"/>
            <a:ext cx="11521493" cy="1144589"/>
          </a:xfrm>
          <a:prstGeom prst="rect">
            <a:avLst/>
          </a:prstGeom>
        </p:spPr>
        <p:txBody>
          <a:bodyPr vert="horz" lIns="0" tIns="0" rIns="0" bIns="0" rtlCol="0" anchor="ctr">
            <a:noAutofit/>
          </a:bodyPr>
          <a:lstStyle/>
          <a:p>
            <a:r>
              <a:rPr lang="en-US"/>
              <a:t>Click to edit Master title style</a:t>
            </a:r>
          </a:p>
        </p:txBody>
      </p:sp>
      <p:sp>
        <p:nvSpPr>
          <p:cNvPr id="4" name="Date Placeholder 3">
            <a:extLst>
              <a:ext uri="{FF2B5EF4-FFF2-40B4-BE49-F238E27FC236}">
                <a16:creationId xmlns:a16="http://schemas.microsoft.com/office/drawing/2014/main" id="{AD972515-804B-16BA-C0E6-F0F444D178D8}"/>
              </a:ext>
            </a:extLst>
          </p:cNvPr>
          <p:cNvSpPr>
            <a:spLocks noGrp="1"/>
          </p:cNvSpPr>
          <p:nvPr>
            <p:ph type="dt" sz="half" idx="2"/>
          </p:nvPr>
        </p:nvSpPr>
        <p:spPr>
          <a:xfrm>
            <a:off x="9088800" y="417148"/>
            <a:ext cx="2743200" cy="365125"/>
          </a:xfrm>
          <a:prstGeom prst="rect">
            <a:avLst/>
          </a:prstGeom>
        </p:spPr>
        <p:txBody>
          <a:bodyPr vert="horz" lIns="0" tIns="0" rIns="0" bIns="0" rtlCol="0" anchor="t" anchorCtr="0"/>
          <a:lstStyle>
            <a:lvl1pPr algn="r">
              <a:defRPr sz="1600" i="1">
                <a:solidFill>
                  <a:schemeClr val="accent1"/>
                </a:solidFill>
              </a:defRPr>
            </a:lvl1pPr>
          </a:lstStyle>
          <a:p>
            <a:fld id="{E5847EFD-3CE0-470D-B1E9-D9A3CA12D524}" type="datetime3">
              <a:rPr lang="en-US" smtClean="0"/>
              <a:t>10 January 2024</a:t>
            </a:fld>
            <a:endParaRPr lang="en-US"/>
          </a:p>
        </p:txBody>
      </p:sp>
      <p:sp>
        <p:nvSpPr>
          <p:cNvPr id="15" name="TextBox 14">
            <a:extLst>
              <a:ext uri="{FF2B5EF4-FFF2-40B4-BE49-F238E27FC236}">
                <a16:creationId xmlns:a16="http://schemas.microsoft.com/office/drawing/2014/main" id="{133D2055-4EC1-0FB7-44D7-881FDA823488}"/>
              </a:ext>
            </a:extLst>
          </p:cNvPr>
          <p:cNvSpPr txBox="1"/>
          <p:nvPr userDrawn="1"/>
        </p:nvSpPr>
        <p:spPr>
          <a:xfrm>
            <a:off x="2668740" y="6550367"/>
            <a:ext cx="6679334" cy="161583"/>
          </a:xfrm>
          <a:prstGeom prst="rect">
            <a:avLst/>
          </a:prstGeom>
          <a:noFill/>
        </p:spPr>
        <p:txBody>
          <a:bodyPr wrap="square" lIns="0" tIns="0" rIns="0" bIns="0" rtlCol="0">
            <a:spAutoFit/>
          </a:bodyPr>
          <a:lstStyle/>
          <a:p>
            <a:r>
              <a:rPr lang="en-US" sz="1050">
                <a:solidFill>
                  <a:schemeClr val="bg1"/>
                </a:solidFill>
                <a:latin typeface="Gotham Book" pitchFamily="2" charset="0"/>
                <a:cs typeface="Gotham Book" pitchFamily="2" charset="0"/>
              </a:rPr>
              <a:t>RECYCLING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SOLUTIONS</a:t>
            </a:r>
            <a:r>
              <a:rPr lang="en-US" sz="1050">
                <a:solidFill>
                  <a:srgbClr val="5CAC34"/>
                </a:solidFill>
                <a:latin typeface="Gotham Book" pitchFamily="2" charset="0"/>
                <a:cs typeface="Gotham Book" pitchFamily="2" charset="0"/>
              </a:rPr>
              <a:t> •</a:t>
            </a:r>
            <a:r>
              <a:rPr lang="en-US" sz="1050">
                <a:solidFill>
                  <a:schemeClr val="bg1"/>
                </a:solidFill>
                <a:latin typeface="Gotham Book" pitchFamily="2" charset="0"/>
                <a:cs typeface="Gotham Book" pitchFamily="2" charset="0"/>
              </a:rPr>
              <a:t> ORGANICS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COLLECTION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ENERGY </a:t>
            </a:r>
            <a:r>
              <a:rPr lang="en-US" sz="1050">
                <a:solidFill>
                  <a:srgbClr val="5CAC34"/>
                </a:solidFill>
                <a:latin typeface="Gotham Book" pitchFamily="2" charset="0"/>
                <a:cs typeface="Gotham Book" pitchFamily="2" charset="0"/>
              </a:rPr>
              <a:t>•</a:t>
            </a:r>
            <a:r>
              <a:rPr lang="en-US" sz="1050">
                <a:solidFill>
                  <a:schemeClr val="bg1"/>
                </a:solidFill>
                <a:latin typeface="Gotham Book" pitchFamily="2" charset="0"/>
                <a:cs typeface="Gotham Book" pitchFamily="2" charset="0"/>
              </a:rPr>
              <a:t> LANDFILLS </a:t>
            </a:r>
            <a:endParaRPr lang="en-US"/>
          </a:p>
        </p:txBody>
      </p:sp>
      <p:sp>
        <p:nvSpPr>
          <p:cNvPr id="17" name="Guides" hidden="1">
            <a:extLst>
              <a:ext uri="{FF2B5EF4-FFF2-40B4-BE49-F238E27FC236}">
                <a16:creationId xmlns:a16="http://schemas.microsoft.com/office/drawing/2014/main" id="{6619BF82-E58F-02DC-3B51-1172C05DA114}"/>
              </a:ext>
            </a:extLst>
          </p:cNvPr>
          <p:cNvSpPr/>
          <p:nvPr userDrawn="1">
            <p:custDataLst>
              <p:tags r:id="rId2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1389810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180975" indent="-180975"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1pPr>
      <a:lvl2pPr marL="361950" indent="-180975" algn="l" defTabSz="914400" rtl="0" eaLnBrk="1" latinLnBrk="0" hangingPunct="1">
        <a:lnSpc>
          <a:spcPct val="90000"/>
        </a:lnSpc>
        <a:spcBef>
          <a:spcPts val="600"/>
        </a:spcBef>
        <a:buClr>
          <a:schemeClr val="accent1"/>
        </a:buClr>
        <a:buFont typeface="Gotham Narrow Book" pitchFamily="50" charset="0"/>
        <a:buChar char="–"/>
        <a:defRPr sz="1400" kern="1200">
          <a:solidFill>
            <a:schemeClr val="tx2"/>
          </a:solidFill>
          <a:latin typeface="+mn-lt"/>
          <a:ea typeface="+mn-ea"/>
          <a:cs typeface="+mn-cs"/>
        </a:defRPr>
      </a:lvl2pPr>
      <a:lvl3pPr marL="542925" indent="-180975"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300"/>
        </a:spcAft>
        <a:buClr>
          <a:schemeClr val="accent1"/>
        </a:buClr>
        <a:buFont typeface="Arial" panose="020B0604020202020204" pitchFamily="34" charset="0"/>
        <a:buNone/>
        <a:defRPr sz="2000" kern="1200">
          <a:solidFill>
            <a:schemeClr val="tx2"/>
          </a:solidFill>
          <a:latin typeface="+mj-lt"/>
          <a:ea typeface="+mn-ea"/>
          <a:cs typeface="+mn-cs"/>
        </a:defRPr>
      </a:lvl4pPr>
      <a:lvl5pPr marL="0" indent="0" algn="l" defTabSz="914400" rtl="0" eaLnBrk="1" latinLnBrk="0" hangingPunct="1">
        <a:lnSpc>
          <a:spcPct val="90000"/>
        </a:lnSpc>
        <a:spcBef>
          <a:spcPts val="600"/>
        </a:spcBef>
        <a:spcAft>
          <a:spcPts val="300"/>
        </a:spcAft>
        <a:buClr>
          <a:schemeClr val="accent1"/>
        </a:buClr>
        <a:buFont typeface="Arial" panose="020B0604020202020204" pitchFamily="34" charset="0"/>
        <a:buNone/>
        <a:defRPr sz="1800" kern="1200">
          <a:solidFill>
            <a:schemeClr val="accent1"/>
          </a:solidFill>
          <a:latin typeface="+mj-lt"/>
          <a:ea typeface="+mn-ea"/>
          <a:cs typeface="+mn-cs"/>
        </a:defRPr>
      </a:lvl5pPr>
      <a:lvl6pPr marL="171450" indent="-171450" algn="l" defTabSz="914400" rtl="0" eaLnBrk="1" latinLnBrk="0" hangingPunct="1">
        <a:lnSpc>
          <a:spcPct val="9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6pPr>
      <a:lvl7pPr marL="361950" indent="-171450" algn="l" defTabSz="914400" rtl="0" eaLnBrk="1" latinLnBrk="0" hangingPunct="1">
        <a:lnSpc>
          <a:spcPct val="90000"/>
        </a:lnSpc>
        <a:spcBef>
          <a:spcPts val="300"/>
        </a:spcBef>
        <a:buClr>
          <a:schemeClr val="accent1"/>
        </a:buClr>
        <a:buFont typeface="Gotham Narrow Book" pitchFamily="50" charset="0"/>
        <a:buChar char="–"/>
        <a:defRPr sz="1200" kern="1200">
          <a:solidFill>
            <a:schemeClr val="tx2"/>
          </a:solidFill>
          <a:latin typeface="+mn-lt"/>
          <a:ea typeface="+mn-ea"/>
          <a:cs typeface="+mn-cs"/>
        </a:defRPr>
      </a:lvl7pPr>
      <a:lvl8pPr marL="542925" indent="-171450" algn="l" defTabSz="914400" rtl="0" eaLnBrk="1" latinLnBrk="0" hangingPunct="1">
        <a:lnSpc>
          <a:spcPct val="9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8pPr>
      <a:lvl9pPr marL="714375" indent="-171450" algn="l" defTabSz="914400" rtl="0" eaLnBrk="1" latinLnBrk="0" hangingPunct="1">
        <a:lnSpc>
          <a:spcPct val="90000"/>
        </a:lnSpc>
        <a:spcBef>
          <a:spcPts val="300"/>
        </a:spcBef>
        <a:buClr>
          <a:schemeClr val="accent1"/>
        </a:buClr>
        <a:buFont typeface="Gotham Narrow Book" pitchFamily="50" charset="0"/>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5.xml"/><Relationship Id="rId1" Type="http://schemas.openxmlformats.org/officeDocument/2006/relationships/customXml" Target="../../customXml/item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1.xml"/><Relationship Id="rId1" Type="http://schemas.openxmlformats.org/officeDocument/2006/relationships/customXml" Target="../../customXml/item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hyperlink" Target="https://www.epa.gov/climateleadership" TargetMode="External"/><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xml"/><Relationship Id="rId1" Type="http://schemas.openxmlformats.org/officeDocument/2006/relationships/customXml" Target="../../customXml/item12.xml"/><Relationship Id="rId5" Type="http://schemas.openxmlformats.org/officeDocument/2006/relationships/image" Target="../media/image2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9.xml"/><Relationship Id="rId1" Type="http://schemas.openxmlformats.org/officeDocument/2006/relationships/customXml" Target="../../customXml/item6.xml"/><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4.xml"/><Relationship Id="rId1" Type="http://schemas.openxmlformats.org/officeDocument/2006/relationships/customXml" Target="../../customXml/item2.xml"/><Relationship Id="rId6" Type="http://schemas.openxmlformats.org/officeDocument/2006/relationships/image" Target="../media/image30.png"/><Relationship Id="rId5" Type="http://schemas.openxmlformats.org/officeDocument/2006/relationships/hyperlink" Target="https://www.epa.gov/climateleadership/simplified-ghg-emissions-calculator"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0.xml"/><Relationship Id="rId1" Type="http://schemas.openxmlformats.org/officeDocument/2006/relationships/customXml" Target="../../customXml/item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7D32AC0F-BBD1-FC4F-B8D8-DCDD08353039}"/>
              </a:ext>
            </a:extLst>
          </p:cNvPr>
          <p:cNvSpPr>
            <a:spLocks noGrp="1"/>
          </p:cNvSpPr>
          <p:nvPr>
            <p:ph type="ctrTitle"/>
          </p:nvPr>
        </p:nvSpPr>
        <p:spPr>
          <a:xfrm>
            <a:off x="285750" y="587075"/>
            <a:ext cx="5524500" cy="5341808"/>
          </a:xfrm>
        </p:spPr>
        <p:txBody>
          <a:bodyPr vert="horz" lIns="91440" tIns="45720" rIns="91440" bIns="45720" rtlCol="0" anchor="b">
            <a:normAutofit/>
          </a:bodyPr>
          <a:lstStyle/>
          <a:p>
            <a:r>
              <a:rPr lang="en-US" sz="6100" spc="-40" dirty="0">
                <a:solidFill>
                  <a:srgbClr val="FFFFFF"/>
                </a:solidFill>
              </a:rPr>
              <a:t>Calculating Emissions</a:t>
            </a:r>
            <a:br>
              <a:rPr lang="en-US" sz="6100" spc="-40" dirty="0">
                <a:solidFill>
                  <a:srgbClr val="FFFFFF"/>
                </a:solidFill>
              </a:rPr>
            </a:br>
            <a:br>
              <a:rPr lang="en-US" sz="6100" spc="-40">
                <a:solidFill>
                  <a:srgbClr val="FFFFFF"/>
                </a:solidFill>
              </a:rPr>
            </a:br>
            <a:r>
              <a:rPr lang="en-US" sz="2400" spc="-40">
                <a:solidFill>
                  <a:srgbClr val="FFFFFF"/>
                </a:solidFill>
              </a:rPr>
              <a:t>August</a:t>
            </a:r>
            <a:r>
              <a:rPr lang="en-US" sz="2400" spc="-40" dirty="0">
                <a:solidFill>
                  <a:srgbClr val="FFFFFF"/>
                </a:solidFill>
              </a:rPr>
              <a:t> </a:t>
            </a:r>
            <a:r>
              <a:rPr lang="en-US" sz="2400" spc="-40">
                <a:solidFill>
                  <a:srgbClr val="FFFFFF"/>
                </a:solidFill>
              </a:rPr>
              <a:t>2023  </a:t>
            </a:r>
            <a:br>
              <a:rPr lang="en-US" sz="2400" spc="-40">
                <a:solidFill>
                  <a:srgbClr val="FFFFFF"/>
                </a:solidFill>
              </a:rPr>
            </a:br>
            <a:r>
              <a:rPr lang="en-US" sz="2400" spc="-40">
                <a:solidFill>
                  <a:srgbClr val="FFFFFF"/>
                </a:solidFill>
              </a:rPr>
              <a:t>Workshop </a:t>
            </a:r>
            <a:r>
              <a:rPr lang="en-US" sz="2400" spc="-40" dirty="0">
                <a:solidFill>
                  <a:srgbClr val="FFFFFF"/>
                </a:solidFill>
              </a:rPr>
              <a:t>#3</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4905" y="6108567"/>
            <a:ext cx="786373" cy="427122"/>
          </a:xfrm>
          <a:prstGeom prst="rect">
            <a:avLst/>
          </a:prstGeom>
        </p:spPr>
      </p:pic>
      <p:sp>
        <p:nvSpPr>
          <p:cNvPr id="2" name="Date Placeholder 2">
            <a:extLst>
              <a:ext uri="{FF2B5EF4-FFF2-40B4-BE49-F238E27FC236}">
                <a16:creationId xmlns:a16="http://schemas.microsoft.com/office/drawing/2014/main" id="{9E95BEB8-861F-B701-E005-7FC9CA8E3A54}"/>
              </a:ext>
            </a:extLst>
          </p:cNvPr>
          <p:cNvSpPr>
            <a:spLocks noGrp="1"/>
          </p:cNvSpPr>
          <p:nvPr>
            <p:ph type="dt" sz="half" idx="10"/>
          </p:nvPr>
        </p:nvSpPr>
        <p:spPr>
          <a:xfrm>
            <a:off x="10817985" y="6514282"/>
            <a:ext cx="9810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pic>
        <p:nvPicPr>
          <p:cNvPr id="23554" name="Picture 2" descr="Explanation of scope 1 2 3 emissions which are considered in carbon footprint calculations. DFGE ...">
            <a:extLst>
              <a:ext uri="{FF2B5EF4-FFF2-40B4-BE49-F238E27FC236}">
                <a16:creationId xmlns:a16="http://schemas.microsoft.com/office/drawing/2014/main" id="{3C61B45E-63BB-642F-8288-3E9DE6C74E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324"/>
          <a:stretch/>
        </p:blipFill>
        <p:spPr bwMode="auto">
          <a:xfrm>
            <a:off x="7569931" y="183333"/>
            <a:ext cx="3344974" cy="588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3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C4F1B-32F7-E483-400E-39433B375152}"/>
              </a:ext>
            </a:extLst>
          </p:cNvPr>
          <p:cNvSpPr>
            <a:spLocks noGrp="1"/>
          </p:cNvSpPr>
          <p:nvPr>
            <p:ph idx="1"/>
          </p:nvPr>
        </p:nvSpPr>
        <p:spPr>
          <a:xfrm>
            <a:off x="310507" y="1907078"/>
            <a:ext cx="3655437" cy="4139157"/>
          </a:xfrm>
        </p:spPr>
        <p:txBody>
          <a:bodyPr/>
          <a:lstStyle/>
          <a:p>
            <a:pPr marL="0" indent="0">
              <a:buNone/>
            </a:pPr>
            <a:r>
              <a:rPr lang="en-US" sz="2000" b="1"/>
              <a:t>Mobile Combustion</a:t>
            </a:r>
          </a:p>
          <a:p>
            <a:pPr marL="342900" indent="-342900">
              <a:buFont typeface="Arial" panose="020B0604020202020204" pitchFamily="34" charset="0"/>
              <a:buChar char="•"/>
            </a:pPr>
            <a:r>
              <a:rPr lang="en-US" sz="2400"/>
              <a:t>Enter by facility and fuel type</a:t>
            </a:r>
          </a:p>
          <a:p>
            <a:pPr marL="342900" indent="-342900">
              <a:buFont typeface="Arial" panose="020B0604020202020204" pitchFamily="34" charset="0"/>
              <a:buChar char="•"/>
            </a:pPr>
            <a:r>
              <a:rPr lang="en-US" sz="2400"/>
              <a:t>Both sites have on-road diesel trucks; one also has propane forklifts</a:t>
            </a:r>
          </a:p>
          <a:p>
            <a:pPr marL="342900" indent="-342900">
              <a:buFont typeface="Arial" panose="020B0604020202020204" pitchFamily="34" charset="0"/>
              <a:buChar char="•"/>
            </a:pPr>
            <a:r>
              <a:rPr lang="en-US" sz="2400"/>
              <a:t>On-road vehicles also need vehicle year and miles traveled; I estimated both for this demo</a:t>
            </a:r>
          </a:p>
          <a:p>
            <a:pPr marL="342900" indent="-342900">
              <a:buFont typeface="Arial" panose="020B0604020202020204" pitchFamily="34" charset="0"/>
              <a:buChar char="•"/>
            </a:pPr>
            <a:endParaRPr lang="en-US" sz="2400"/>
          </a:p>
          <a:p>
            <a:pPr marL="466725" lvl="1" indent="-285750"/>
            <a:endParaRPr lang="en-US" sz="2000"/>
          </a:p>
          <a:p>
            <a:pPr marL="466725" lvl="1" indent="-285750"/>
            <a:endParaRPr lang="en-US" sz="2000"/>
          </a:p>
        </p:txBody>
      </p:sp>
      <p:sp>
        <p:nvSpPr>
          <p:cNvPr id="4" name="Slide Number Placeholder 3">
            <a:extLst>
              <a:ext uri="{FF2B5EF4-FFF2-40B4-BE49-F238E27FC236}">
                <a16:creationId xmlns:a16="http://schemas.microsoft.com/office/drawing/2014/main" id="{94F56D16-4310-0B05-9F41-0417E52C88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6BD22"/>
                </a:solidFill>
                <a:effectLst/>
                <a:uLnTx/>
                <a:uFillTx/>
                <a:latin typeface="Gotham Black" pitchFamily="2" charset="0"/>
                <a:ea typeface="+mn-ea"/>
                <a:cs typeface="Gotham Black" pitchFamily="2" charset="0"/>
              </a:rPr>
              <a:t>casella.com  </a:t>
            </a:r>
            <a:r>
              <a:rPr kumimoji="0" lang="en-US" sz="1200" b="1" i="0" u="none" strike="noStrike" kern="1200" cap="none" spc="0" normalizeH="0" baseline="0" noProof="0">
                <a:ln>
                  <a:noFill/>
                </a:ln>
                <a:solidFill>
                  <a:prstClr val="white"/>
                </a:solidFill>
                <a:effectLst/>
                <a:uLnTx/>
                <a:uFillTx/>
                <a:latin typeface="Gotham Black" pitchFamily="2" charset="0"/>
                <a:ea typeface="+mn-ea"/>
                <a:cs typeface="Gotham Black" pitchFamily="2" charset="0"/>
              </a:rPr>
              <a:t>•  </a:t>
            </a:r>
            <a:fld id="{4EA2C72E-29C4-43D4-910B-A3361CF1CBDD}" type="slidenum">
              <a:rPr kumimoji="0" lang="en-US" sz="1200" b="1" i="0" u="none" strike="noStrike" kern="1200" cap="none" spc="0" normalizeH="0" baseline="0" noProof="0" smtClean="0">
                <a:ln>
                  <a:noFill/>
                </a:ln>
                <a:solidFill>
                  <a:srgbClr val="76BC21"/>
                </a:solidFill>
                <a:effectLst/>
                <a:uLnTx/>
                <a:uFillTx/>
                <a:latin typeface="Gotham Black" panose="02000604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p:txBody>
      </p:sp>
      <p:sp>
        <p:nvSpPr>
          <p:cNvPr id="6" name="Title 5">
            <a:extLst>
              <a:ext uri="{FF2B5EF4-FFF2-40B4-BE49-F238E27FC236}">
                <a16:creationId xmlns:a16="http://schemas.microsoft.com/office/drawing/2014/main" id="{CCB2E711-AA4C-A8C6-72B6-0B9926027A27}"/>
              </a:ext>
            </a:extLst>
          </p:cNvPr>
          <p:cNvSpPr>
            <a:spLocks noGrp="1"/>
          </p:cNvSpPr>
          <p:nvPr>
            <p:ph type="title"/>
          </p:nvPr>
        </p:nvSpPr>
        <p:spPr/>
        <p:txBody>
          <a:bodyPr/>
          <a:lstStyle/>
          <a:p>
            <a:r>
              <a:rPr lang="en-US" noProof="0"/>
              <a:t>Case Study – 2 sample recycling facilities (cont.)</a:t>
            </a:r>
          </a:p>
        </p:txBody>
      </p:sp>
      <p:pic>
        <p:nvPicPr>
          <p:cNvPr id="5" name="Picture 4">
            <a:extLst>
              <a:ext uri="{FF2B5EF4-FFF2-40B4-BE49-F238E27FC236}">
                <a16:creationId xmlns:a16="http://schemas.microsoft.com/office/drawing/2014/main" id="{3DD32B43-D118-9F87-29AF-2DD24F4C1959}"/>
              </a:ext>
            </a:extLst>
          </p:cNvPr>
          <p:cNvPicPr>
            <a:picLocks noChangeAspect="1"/>
          </p:cNvPicPr>
          <p:nvPr/>
        </p:nvPicPr>
        <p:blipFill>
          <a:blip r:embed="rId5"/>
          <a:stretch>
            <a:fillRect/>
          </a:stretch>
        </p:blipFill>
        <p:spPr>
          <a:xfrm>
            <a:off x="4220079" y="1363123"/>
            <a:ext cx="7780534" cy="3262040"/>
          </a:xfrm>
          <a:prstGeom prst="rect">
            <a:avLst/>
          </a:prstGeom>
        </p:spPr>
      </p:pic>
      <p:pic>
        <p:nvPicPr>
          <p:cNvPr id="10" name="Picture 9">
            <a:extLst>
              <a:ext uri="{FF2B5EF4-FFF2-40B4-BE49-F238E27FC236}">
                <a16:creationId xmlns:a16="http://schemas.microsoft.com/office/drawing/2014/main" id="{26B858B5-265F-A2F8-92CC-AE4C0356B77E}"/>
              </a:ext>
            </a:extLst>
          </p:cNvPr>
          <p:cNvPicPr>
            <a:picLocks noChangeAspect="1"/>
          </p:cNvPicPr>
          <p:nvPr/>
        </p:nvPicPr>
        <p:blipFill>
          <a:blip r:embed="rId6"/>
          <a:stretch>
            <a:fillRect/>
          </a:stretch>
        </p:blipFill>
        <p:spPr>
          <a:xfrm>
            <a:off x="5365025" y="5162453"/>
            <a:ext cx="5749881" cy="664847"/>
          </a:xfrm>
          <a:prstGeom prst="rect">
            <a:avLst/>
          </a:prstGeom>
        </p:spPr>
      </p:pic>
    </p:spTree>
    <p:custDataLst>
      <p:custData r:id="rId1"/>
      <p:custData r:id="rId2"/>
    </p:custDataLst>
    <p:extLst>
      <p:ext uri="{BB962C8B-B14F-4D97-AF65-F5344CB8AC3E}">
        <p14:creationId xmlns:p14="http://schemas.microsoft.com/office/powerpoint/2010/main" val="354613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C4F1B-32F7-E483-400E-39433B375152}"/>
              </a:ext>
            </a:extLst>
          </p:cNvPr>
          <p:cNvSpPr>
            <a:spLocks noGrp="1"/>
          </p:cNvSpPr>
          <p:nvPr>
            <p:ph idx="1"/>
          </p:nvPr>
        </p:nvSpPr>
        <p:spPr>
          <a:xfrm>
            <a:off x="310507" y="1907078"/>
            <a:ext cx="3655437" cy="4139157"/>
          </a:xfrm>
        </p:spPr>
        <p:txBody>
          <a:bodyPr/>
          <a:lstStyle/>
          <a:p>
            <a:pPr marL="0" indent="0">
              <a:buNone/>
            </a:pPr>
            <a:r>
              <a:rPr lang="en-US" sz="2000" b="1"/>
              <a:t>Electricity</a:t>
            </a:r>
          </a:p>
          <a:p>
            <a:pPr marL="342900" indent="-342900">
              <a:buFont typeface="Arial" panose="020B0604020202020204" pitchFamily="34" charset="0"/>
              <a:buChar char="•"/>
            </a:pPr>
            <a:r>
              <a:rPr lang="en-US" sz="2400"/>
              <a:t>Enter kWh by facility</a:t>
            </a:r>
          </a:p>
          <a:p>
            <a:pPr marL="342900" indent="-342900">
              <a:buFont typeface="Arial" panose="020B0604020202020204" pitchFamily="34" charset="0"/>
              <a:buChar char="•"/>
            </a:pPr>
            <a:r>
              <a:rPr lang="en-US" sz="2400"/>
              <a:t>Enter square footage</a:t>
            </a:r>
          </a:p>
          <a:p>
            <a:pPr marL="342900" indent="-342900">
              <a:buFont typeface="Arial" panose="020B0604020202020204" pitchFamily="34" charset="0"/>
              <a:buChar char="•"/>
            </a:pPr>
            <a:r>
              <a:rPr lang="en-US" sz="2400"/>
              <a:t>I’m using location-based only</a:t>
            </a:r>
          </a:p>
          <a:p>
            <a:pPr marL="342900" indent="-342900">
              <a:buFont typeface="Arial" panose="020B0604020202020204" pitchFamily="34" charset="0"/>
              <a:buChar char="•"/>
            </a:pPr>
            <a:r>
              <a:rPr lang="en-US" sz="2400"/>
              <a:t>In my case, both sites are in the NEWE e-Grid Subregion</a:t>
            </a:r>
          </a:p>
          <a:p>
            <a:pPr marL="466725" lvl="1" indent="-285750"/>
            <a:endParaRPr lang="en-US" sz="2000"/>
          </a:p>
          <a:p>
            <a:pPr marL="466725" lvl="1" indent="-285750"/>
            <a:endParaRPr lang="en-US" sz="2000"/>
          </a:p>
        </p:txBody>
      </p:sp>
      <p:sp>
        <p:nvSpPr>
          <p:cNvPr id="4" name="Slide Number Placeholder 3">
            <a:extLst>
              <a:ext uri="{FF2B5EF4-FFF2-40B4-BE49-F238E27FC236}">
                <a16:creationId xmlns:a16="http://schemas.microsoft.com/office/drawing/2014/main" id="{94F56D16-4310-0B05-9F41-0417E52C88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6BD22"/>
                </a:solidFill>
                <a:effectLst/>
                <a:uLnTx/>
                <a:uFillTx/>
                <a:latin typeface="Gotham Black" pitchFamily="2" charset="0"/>
                <a:ea typeface="+mn-ea"/>
                <a:cs typeface="Gotham Black" pitchFamily="2" charset="0"/>
              </a:rPr>
              <a:t>casella.com  </a:t>
            </a:r>
            <a:r>
              <a:rPr kumimoji="0" lang="en-US" sz="1200" b="1" i="0" u="none" strike="noStrike" kern="1200" cap="none" spc="0" normalizeH="0" baseline="0" noProof="0">
                <a:ln>
                  <a:noFill/>
                </a:ln>
                <a:solidFill>
                  <a:prstClr val="white"/>
                </a:solidFill>
                <a:effectLst/>
                <a:uLnTx/>
                <a:uFillTx/>
                <a:latin typeface="Gotham Black" pitchFamily="2" charset="0"/>
                <a:ea typeface="+mn-ea"/>
                <a:cs typeface="Gotham Black" pitchFamily="2" charset="0"/>
              </a:rPr>
              <a:t>•  </a:t>
            </a:r>
            <a:fld id="{4EA2C72E-29C4-43D4-910B-A3361CF1CBDD}" type="slidenum">
              <a:rPr kumimoji="0" lang="en-US" sz="1200" b="1" i="0" u="none" strike="noStrike" kern="1200" cap="none" spc="0" normalizeH="0" baseline="0" noProof="0" smtClean="0">
                <a:ln>
                  <a:noFill/>
                </a:ln>
                <a:solidFill>
                  <a:srgbClr val="76BC21"/>
                </a:solidFill>
                <a:effectLst/>
                <a:uLnTx/>
                <a:uFillTx/>
                <a:latin typeface="Gotham Black" panose="02000604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p:txBody>
      </p:sp>
      <p:sp>
        <p:nvSpPr>
          <p:cNvPr id="6" name="Title 5">
            <a:extLst>
              <a:ext uri="{FF2B5EF4-FFF2-40B4-BE49-F238E27FC236}">
                <a16:creationId xmlns:a16="http://schemas.microsoft.com/office/drawing/2014/main" id="{CCB2E711-AA4C-A8C6-72B6-0B9926027A27}"/>
              </a:ext>
            </a:extLst>
          </p:cNvPr>
          <p:cNvSpPr>
            <a:spLocks noGrp="1"/>
          </p:cNvSpPr>
          <p:nvPr>
            <p:ph type="title"/>
          </p:nvPr>
        </p:nvSpPr>
        <p:spPr/>
        <p:txBody>
          <a:bodyPr/>
          <a:lstStyle/>
          <a:p>
            <a:r>
              <a:rPr lang="en-US" noProof="0"/>
              <a:t>Case Study – 2 sample recycling facilities (cont.)</a:t>
            </a:r>
          </a:p>
        </p:txBody>
      </p:sp>
      <p:pic>
        <p:nvPicPr>
          <p:cNvPr id="7" name="Picture 6">
            <a:extLst>
              <a:ext uri="{FF2B5EF4-FFF2-40B4-BE49-F238E27FC236}">
                <a16:creationId xmlns:a16="http://schemas.microsoft.com/office/drawing/2014/main" id="{29C41179-A80F-DEED-E420-4A2183DEA899}"/>
              </a:ext>
            </a:extLst>
          </p:cNvPr>
          <p:cNvPicPr>
            <a:picLocks noChangeAspect="1"/>
          </p:cNvPicPr>
          <p:nvPr/>
        </p:nvPicPr>
        <p:blipFill>
          <a:blip r:embed="rId5"/>
          <a:stretch>
            <a:fillRect/>
          </a:stretch>
        </p:blipFill>
        <p:spPr>
          <a:xfrm>
            <a:off x="4072270" y="1975851"/>
            <a:ext cx="7841120" cy="2626667"/>
          </a:xfrm>
          <a:prstGeom prst="rect">
            <a:avLst/>
          </a:prstGeom>
        </p:spPr>
      </p:pic>
      <p:pic>
        <p:nvPicPr>
          <p:cNvPr id="9" name="Picture 8">
            <a:extLst>
              <a:ext uri="{FF2B5EF4-FFF2-40B4-BE49-F238E27FC236}">
                <a16:creationId xmlns:a16="http://schemas.microsoft.com/office/drawing/2014/main" id="{09CB7C97-7080-630F-5E76-7E79AB9D7355}"/>
              </a:ext>
            </a:extLst>
          </p:cNvPr>
          <p:cNvPicPr>
            <a:picLocks noChangeAspect="1"/>
          </p:cNvPicPr>
          <p:nvPr/>
        </p:nvPicPr>
        <p:blipFill>
          <a:blip r:embed="rId6"/>
          <a:stretch>
            <a:fillRect/>
          </a:stretch>
        </p:blipFill>
        <p:spPr>
          <a:xfrm>
            <a:off x="6049126" y="5123108"/>
            <a:ext cx="5122948" cy="621347"/>
          </a:xfrm>
          <a:prstGeom prst="rect">
            <a:avLst/>
          </a:prstGeom>
        </p:spPr>
      </p:pic>
    </p:spTree>
    <p:custDataLst>
      <p:custData r:id="rId1"/>
      <p:custData r:id="rId2"/>
    </p:custDataLst>
    <p:extLst>
      <p:ext uri="{BB962C8B-B14F-4D97-AF65-F5344CB8AC3E}">
        <p14:creationId xmlns:p14="http://schemas.microsoft.com/office/powerpoint/2010/main" val="55026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6776-EB4A-5352-ADC0-EDE7A51ED23F}"/>
              </a:ext>
            </a:extLst>
          </p:cNvPr>
          <p:cNvSpPr>
            <a:spLocks noGrp="1"/>
          </p:cNvSpPr>
          <p:nvPr>
            <p:ph type="title"/>
          </p:nvPr>
        </p:nvSpPr>
        <p:spPr/>
        <p:txBody>
          <a:bodyPr/>
          <a:lstStyle/>
          <a:p>
            <a:r>
              <a:rPr lang="en-US" noProof="0"/>
              <a:t>Case Study – 2 sample recycling facilities (cont.)</a:t>
            </a:r>
            <a:endParaRPr lang="en-US"/>
          </a:p>
        </p:txBody>
      </p:sp>
      <p:pic>
        <p:nvPicPr>
          <p:cNvPr id="6" name="Content Placeholder 5">
            <a:extLst>
              <a:ext uri="{FF2B5EF4-FFF2-40B4-BE49-F238E27FC236}">
                <a16:creationId xmlns:a16="http://schemas.microsoft.com/office/drawing/2014/main" id="{A6090204-292B-793A-2105-B5861D51E12C}"/>
              </a:ext>
            </a:extLst>
          </p:cNvPr>
          <p:cNvPicPr>
            <a:picLocks noGrp="1" noChangeAspect="1"/>
          </p:cNvPicPr>
          <p:nvPr>
            <p:ph idx="1"/>
          </p:nvPr>
        </p:nvPicPr>
        <p:blipFill>
          <a:blip r:embed="rId3"/>
          <a:stretch>
            <a:fillRect/>
          </a:stretch>
        </p:blipFill>
        <p:spPr>
          <a:xfrm>
            <a:off x="5300870" y="1358900"/>
            <a:ext cx="6619459" cy="4140200"/>
          </a:xfrm>
        </p:spPr>
      </p:pic>
      <p:sp>
        <p:nvSpPr>
          <p:cNvPr id="4" name="Slide Number Placeholder 3">
            <a:extLst>
              <a:ext uri="{FF2B5EF4-FFF2-40B4-BE49-F238E27FC236}">
                <a16:creationId xmlns:a16="http://schemas.microsoft.com/office/drawing/2014/main" id="{45471CA6-3D26-ACBD-6C4A-4F1FD5C86D8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6BD22"/>
                </a:solidFill>
                <a:effectLst/>
                <a:uLnTx/>
                <a:uFillTx/>
                <a:latin typeface="Gotham Black" pitchFamily="2" charset="0"/>
                <a:ea typeface="+mn-ea"/>
                <a:cs typeface="Gotham Black" pitchFamily="2" charset="0"/>
              </a:rPr>
              <a:t>casella.com  </a:t>
            </a:r>
            <a:r>
              <a:rPr kumimoji="0" lang="en-US" sz="1200" b="1" i="0" u="none" strike="noStrike" kern="1200" cap="none" spc="0" normalizeH="0" baseline="0" noProof="0">
                <a:ln>
                  <a:noFill/>
                </a:ln>
                <a:solidFill>
                  <a:prstClr val="white"/>
                </a:solidFill>
                <a:effectLst/>
                <a:uLnTx/>
                <a:uFillTx/>
                <a:latin typeface="Gotham Black" pitchFamily="2" charset="0"/>
                <a:ea typeface="+mn-ea"/>
                <a:cs typeface="Gotham Black" pitchFamily="2" charset="0"/>
              </a:rPr>
              <a:t>•  </a:t>
            </a:r>
            <a:fld id="{4EA2C72E-29C4-43D4-910B-A3361CF1CBDD}" type="slidenum">
              <a:rPr kumimoji="0" lang="en-US" sz="1200" b="1" i="0" u="none" strike="noStrike" kern="1200" cap="none" spc="0" normalizeH="0" baseline="0" noProof="0" smtClean="0">
                <a:ln>
                  <a:noFill/>
                </a:ln>
                <a:solidFill>
                  <a:srgbClr val="76BC21"/>
                </a:solidFill>
                <a:effectLst/>
                <a:uLnTx/>
                <a:uFillTx/>
                <a:latin typeface="Gotham Black" panose="02000604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p:txBody>
      </p:sp>
      <p:sp>
        <p:nvSpPr>
          <p:cNvPr id="7" name="Content Placeholder 2">
            <a:extLst>
              <a:ext uri="{FF2B5EF4-FFF2-40B4-BE49-F238E27FC236}">
                <a16:creationId xmlns:a16="http://schemas.microsoft.com/office/drawing/2014/main" id="{9CB56AED-E9F9-A1D2-52D7-C098E07A147F}"/>
              </a:ext>
            </a:extLst>
          </p:cNvPr>
          <p:cNvSpPr txBox="1">
            <a:spLocks/>
          </p:cNvSpPr>
          <p:nvPr/>
        </p:nvSpPr>
        <p:spPr>
          <a:xfrm>
            <a:off x="310507" y="1907078"/>
            <a:ext cx="3655437" cy="4139157"/>
          </a:xfrm>
          <a:prstGeom prst="rect">
            <a:avLst/>
          </a:prstGeom>
        </p:spPr>
        <p:txBody>
          <a:bodyPr vert="horz" lIns="0" tIns="0" rIns="0" bIns="0" rtlCol="0">
            <a:noAutofit/>
          </a:bodyPr>
          <a:lstStyle>
            <a:lvl1pPr marL="266700" indent="-266700" algn="l" defTabSz="914400" rtl="0" eaLnBrk="1" latinLnBrk="0" hangingPunct="1">
              <a:lnSpc>
                <a:spcPct val="90000"/>
              </a:lnSpc>
              <a:spcBef>
                <a:spcPts val="600"/>
              </a:spcBef>
              <a:buClr>
                <a:schemeClr val="accent1"/>
              </a:buClr>
              <a:buFont typeface="+mj-lt"/>
              <a:buAutoNum type="arabicPeriod"/>
              <a:defRPr sz="1800" kern="1200">
                <a:solidFill>
                  <a:schemeClr val="tx2"/>
                </a:solidFill>
                <a:latin typeface="+mj-lt"/>
                <a:ea typeface="+mn-ea"/>
                <a:cs typeface="+mn-cs"/>
              </a:defRPr>
            </a:lvl1pPr>
            <a:lvl2pPr marL="447675" indent="-180975"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447675" indent="-180975"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447675" indent="-180975"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1400" kern="1200">
                <a:solidFill>
                  <a:schemeClr val="tx2"/>
                </a:solidFill>
                <a:latin typeface="+mn-lt"/>
                <a:ea typeface="+mn-ea"/>
                <a:cs typeface="+mn-cs"/>
              </a:defRPr>
            </a:lvl4pPr>
            <a:lvl5pPr marL="447675" indent="-180975"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1400" kern="1200">
                <a:solidFill>
                  <a:schemeClr val="tx2"/>
                </a:solidFill>
                <a:latin typeface="+mn-lt"/>
                <a:ea typeface="+mn-ea"/>
                <a:cs typeface="+mn-cs"/>
              </a:defRPr>
            </a:lvl5pPr>
            <a:lvl6pPr marL="171450" indent="-171450" algn="l" defTabSz="914400" rtl="0" eaLnBrk="1" latinLnBrk="0" hangingPunct="1">
              <a:lnSpc>
                <a:spcPct val="9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6pPr>
            <a:lvl7pPr marL="361950" indent="-171450" algn="l" defTabSz="914400" rtl="0" eaLnBrk="1" latinLnBrk="0" hangingPunct="1">
              <a:lnSpc>
                <a:spcPct val="90000"/>
              </a:lnSpc>
              <a:spcBef>
                <a:spcPts val="300"/>
              </a:spcBef>
              <a:buClr>
                <a:schemeClr val="accent1"/>
              </a:buClr>
              <a:buFont typeface="Gotham Narrow Book" pitchFamily="50" charset="0"/>
              <a:buChar char="–"/>
              <a:defRPr sz="1200" kern="1200">
                <a:solidFill>
                  <a:schemeClr val="tx2"/>
                </a:solidFill>
                <a:latin typeface="+mn-lt"/>
                <a:ea typeface="+mn-ea"/>
                <a:cs typeface="+mn-cs"/>
              </a:defRPr>
            </a:lvl7pPr>
            <a:lvl8pPr marL="542925" indent="-171450" algn="l" defTabSz="914400" rtl="0" eaLnBrk="1" latinLnBrk="0" hangingPunct="1">
              <a:lnSpc>
                <a:spcPct val="9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8pPr>
            <a:lvl9pPr marL="714375" indent="-171450" algn="l" defTabSz="914400" rtl="0" eaLnBrk="1" latinLnBrk="0" hangingPunct="1">
              <a:lnSpc>
                <a:spcPct val="90000"/>
              </a:lnSpc>
              <a:spcBef>
                <a:spcPts val="300"/>
              </a:spcBef>
              <a:buClr>
                <a:schemeClr val="accent1"/>
              </a:buClr>
              <a:buFont typeface="Gotham Narrow Book" pitchFamily="50" charset="0"/>
              <a:buChar char="–"/>
              <a:defRPr sz="1200" kern="1200">
                <a:solidFill>
                  <a:schemeClr val="tx2"/>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mj-lt"/>
              <a:buNone/>
              <a:tabLst/>
              <a:defRPr/>
            </a:pPr>
            <a:r>
              <a:rPr kumimoji="0" lang="en-US" sz="2000" b="1" i="0" u="none" strike="noStrike" kern="1200" cap="none" spc="0" normalizeH="0" baseline="0" noProof="0">
                <a:ln>
                  <a:noFill/>
                </a:ln>
                <a:solidFill>
                  <a:srgbClr val="00263E"/>
                </a:solidFill>
                <a:effectLst/>
                <a:uLnTx/>
                <a:uFillTx/>
                <a:latin typeface="Gotham Narrow Black"/>
                <a:ea typeface="+mn-ea"/>
                <a:cs typeface="+mn-cs"/>
              </a:rPr>
              <a:t>Summary Report</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263E"/>
                </a:solidFill>
                <a:effectLst/>
                <a:uLnTx/>
                <a:uFillTx/>
                <a:latin typeface="Gotham Narrow Book"/>
                <a:ea typeface="+mn-ea"/>
                <a:cs typeface="+mn-cs"/>
              </a:rPr>
              <a:t>Emissions by activity and scope</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263E"/>
                </a:solidFill>
                <a:effectLst/>
                <a:uLnTx/>
                <a:uFillTx/>
                <a:latin typeface="Gotham Narrow Book"/>
                <a:ea typeface="+mn-ea"/>
                <a:cs typeface="+mn-cs"/>
              </a:rPr>
              <a:t>Total Scope 1 and 2 emissions</a:t>
            </a:r>
          </a:p>
          <a:p>
            <a:pPr marL="466725" marR="0" lvl="1" indent="-285750" algn="l" defTabSz="914400" rtl="0" eaLnBrk="1" fontAlgn="auto" latinLnBrk="0" hangingPunct="1">
              <a:lnSpc>
                <a:spcPct val="90000"/>
              </a:lnSpc>
              <a:spcBef>
                <a:spcPts val="600"/>
              </a:spcBef>
              <a:spcAft>
                <a:spcPts val="0"/>
              </a:spcAft>
              <a:buClr>
                <a:srgbClr val="76BC21"/>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0263E"/>
              </a:solidFill>
              <a:effectLst/>
              <a:uLnTx/>
              <a:uFillTx/>
              <a:latin typeface="Gotham Narrow Book"/>
              <a:ea typeface="+mn-ea"/>
              <a:cs typeface="+mn-cs"/>
            </a:endParaRPr>
          </a:p>
          <a:p>
            <a:pPr marL="180975" marR="0" lvl="1" indent="0" algn="l" defTabSz="914400" rtl="0" eaLnBrk="1" fontAlgn="auto" latinLnBrk="0" hangingPunct="1">
              <a:lnSpc>
                <a:spcPct val="90000"/>
              </a:lnSpc>
              <a:spcBef>
                <a:spcPts val="600"/>
              </a:spcBef>
              <a:spcAft>
                <a:spcPts val="0"/>
              </a:spcAft>
              <a:buClr>
                <a:srgbClr val="76BC21"/>
              </a:buClr>
              <a:buSzTx/>
              <a:buFont typeface="Arial" panose="020B0604020202020204" pitchFamily="34" charset="0"/>
              <a:buNone/>
              <a:tabLst/>
              <a:defRPr/>
            </a:pPr>
            <a:r>
              <a:rPr kumimoji="0" lang="en-US" sz="2000" b="0" i="0" u="none" strike="noStrike" kern="1200" cap="none" spc="0" normalizeH="0" baseline="0" noProof="0">
                <a:ln>
                  <a:noFill/>
                </a:ln>
                <a:solidFill>
                  <a:srgbClr val="00263E"/>
                </a:solidFill>
                <a:effectLst/>
                <a:uLnTx/>
                <a:uFillTx/>
                <a:latin typeface="Gotham Narrow Book"/>
                <a:ea typeface="+mn-ea"/>
                <a:cs typeface="+mn-cs"/>
              </a:rPr>
              <a:t>EPA’s tool also includes tabs for select Scope 3 categories</a:t>
            </a:r>
          </a:p>
          <a:p>
            <a:pPr marL="466725" marR="0" lvl="1" indent="-285750" algn="l" defTabSz="914400" rtl="0" eaLnBrk="1" fontAlgn="auto" latinLnBrk="0" hangingPunct="1">
              <a:lnSpc>
                <a:spcPct val="90000"/>
              </a:lnSpc>
              <a:spcBef>
                <a:spcPts val="600"/>
              </a:spcBef>
              <a:spcAft>
                <a:spcPts val="0"/>
              </a:spcAft>
              <a:buClr>
                <a:srgbClr val="76BC21"/>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0263E"/>
              </a:solidFill>
              <a:effectLst/>
              <a:uLnTx/>
              <a:uFillTx/>
              <a:latin typeface="Gotham Narrow Book"/>
              <a:ea typeface="+mn-ea"/>
              <a:cs typeface="+mn-cs"/>
            </a:endParaRPr>
          </a:p>
        </p:txBody>
      </p:sp>
    </p:spTree>
    <p:extLst>
      <p:ext uri="{BB962C8B-B14F-4D97-AF65-F5344CB8AC3E}">
        <p14:creationId xmlns:p14="http://schemas.microsoft.com/office/powerpoint/2010/main" val="217506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66C51DC-C4B1-E5AC-1481-BBBF9FAB83DA}"/>
              </a:ext>
            </a:extLst>
          </p:cNvPr>
          <p:cNvPicPr>
            <a:picLocks noChangeAspect="1"/>
          </p:cNvPicPr>
          <p:nvPr/>
        </p:nvPicPr>
        <p:blipFill>
          <a:blip r:embed="rId3"/>
          <a:stretch>
            <a:fillRect/>
          </a:stretch>
        </p:blipFill>
        <p:spPr>
          <a:xfrm>
            <a:off x="9764333" y="2757741"/>
            <a:ext cx="2467319" cy="2581635"/>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666751" y="144713"/>
            <a:ext cx="11330178" cy="872100"/>
          </a:xfrm>
        </p:spPr>
        <p:txBody>
          <a:bodyPr vert="horz" lIns="91440" tIns="45720" rIns="91440" bIns="45720" rtlCol="0" anchor="ctr">
            <a:normAutofit/>
          </a:bodyPr>
          <a:lstStyle/>
          <a:p>
            <a:pPr>
              <a:lnSpc>
                <a:spcPct val="90000"/>
              </a:lnSpc>
            </a:pPr>
            <a:r>
              <a:rPr lang="en-US" sz="4300" spc="-40">
                <a:solidFill>
                  <a:srgbClr val="FFFFFF"/>
                </a:solidFill>
              </a:rPr>
              <a:t>U.S. EPA Introduction &amp; Resources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0185" y="6111790"/>
            <a:ext cx="786373" cy="427122"/>
          </a:xfrm>
          <a:prstGeom prst="rect">
            <a:avLst/>
          </a:prstGeom>
        </p:spPr>
      </p:pic>
      <p:sp>
        <p:nvSpPr>
          <p:cNvPr id="3" name="Date Placeholder 2">
            <a:extLst>
              <a:ext uri="{FF2B5EF4-FFF2-40B4-BE49-F238E27FC236}">
                <a16:creationId xmlns:a16="http://schemas.microsoft.com/office/drawing/2014/main" id="{F3ED5747-2C32-6BB7-1A48-9B6D53ABC681}"/>
              </a:ext>
            </a:extLst>
          </p:cNvPr>
          <p:cNvSpPr txBox="1">
            <a:spLocks/>
          </p:cNvSpPr>
          <p:nvPr/>
        </p:nvSpPr>
        <p:spPr>
          <a:xfrm>
            <a:off x="10972854" y="6492875"/>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pic>
        <p:nvPicPr>
          <p:cNvPr id="7" name="Picture 6">
            <a:extLst>
              <a:ext uri="{FF2B5EF4-FFF2-40B4-BE49-F238E27FC236}">
                <a16:creationId xmlns:a16="http://schemas.microsoft.com/office/drawing/2014/main" id="{965E82BF-9BB3-BE79-6456-4EA67FB34B3B}"/>
              </a:ext>
            </a:extLst>
          </p:cNvPr>
          <p:cNvPicPr>
            <a:picLocks noChangeAspect="1"/>
          </p:cNvPicPr>
          <p:nvPr/>
        </p:nvPicPr>
        <p:blipFill>
          <a:blip r:embed="rId5"/>
          <a:stretch>
            <a:fillRect/>
          </a:stretch>
        </p:blipFill>
        <p:spPr>
          <a:xfrm>
            <a:off x="4906368" y="1452950"/>
            <a:ext cx="2379265" cy="526127"/>
          </a:xfrm>
          <a:prstGeom prst="rect">
            <a:avLst/>
          </a:prstGeom>
        </p:spPr>
      </p:pic>
      <p:pic>
        <p:nvPicPr>
          <p:cNvPr id="5" name="Picture 4">
            <a:extLst>
              <a:ext uri="{FF2B5EF4-FFF2-40B4-BE49-F238E27FC236}">
                <a16:creationId xmlns:a16="http://schemas.microsoft.com/office/drawing/2014/main" id="{AB27E41A-31B2-5183-2773-D860052B0B30}"/>
              </a:ext>
            </a:extLst>
          </p:cNvPr>
          <p:cNvPicPr>
            <a:picLocks noChangeAspect="1"/>
          </p:cNvPicPr>
          <p:nvPr/>
        </p:nvPicPr>
        <p:blipFill rotWithShape="1">
          <a:blip r:embed="rId6"/>
          <a:srcRect t="2442" b="3425"/>
          <a:stretch/>
        </p:blipFill>
        <p:spPr>
          <a:xfrm>
            <a:off x="546277" y="1452950"/>
            <a:ext cx="3941618" cy="5342021"/>
          </a:xfrm>
          <a:prstGeom prst="rect">
            <a:avLst/>
          </a:prstGeom>
        </p:spPr>
      </p:pic>
      <p:pic>
        <p:nvPicPr>
          <p:cNvPr id="11" name="Picture 10">
            <a:extLst>
              <a:ext uri="{FF2B5EF4-FFF2-40B4-BE49-F238E27FC236}">
                <a16:creationId xmlns:a16="http://schemas.microsoft.com/office/drawing/2014/main" id="{3D9D5C8A-D4E9-1AE2-8971-0BF31411C1E4}"/>
              </a:ext>
            </a:extLst>
          </p:cNvPr>
          <p:cNvPicPr>
            <a:picLocks noChangeAspect="1"/>
          </p:cNvPicPr>
          <p:nvPr/>
        </p:nvPicPr>
        <p:blipFill>
          <a:blip r:embed="rId7"/>
          <a:stretch>
            <a:fillRect/>
          </a:stretch>
        </p:blipFill>
        <p:spPr>
          <a:xfrm>
            <a:off x="7231856" y="2123764"/>
            <a:ext cx="2701227" cy="4551673"/>
          </a:xfrm>
          <a:prstGeom prst="rect">
            <a:avLst/>
          </a:prstGeom>
        </p:spPr>
      </p:pic>
      <p:sp>
        <p:nvSpPr>
          <p:cNvPr id="17" name="Arrow: Right 16">
            <a:extLst>
              <a:ext uri="{FF2B5EF4-FFF2-40B4-BE49-F238E27FC236}">
                <a16:creationId xmlns:a16="http://schemas.microsoft.com/office/drawing/2014/main" id="{D1FF7D72-1BE8-D039-66E3-836D1B313452}"/>
              </a:ext>
            </a:extLst>
          </p:cNvPr>
          <p:cNvSpPr/>
          <p:nvPr/>
        </p:nvSpPr>
        <p:spPr>
          <a:xfrm>
            <a:off x="4906368" y="3725831"/>
            <a:ext cx="2379265" cy="6497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1" name="TextBox 20">
            <a:extLst>
              <a:ext uri="{FF2B5EF4-FFF2-40B4-BE49-F238E27FC236}">
                <a16:creationId xmlns:a16="http://schemas.microsoft.com/office/drawing/2014/main" id="{E0475007-10A1-0203-B171-60F32CBF9067}"/>
              </a:ext>
            </a:extLst>
          </p:cNvPr>
          <p:cNvSpPr txBox="1"/>
          <p:nvPr/>
        </p:nvSpPr>
        <p:spPr>
          <a:xfrm>
            <a:off x="3036971" y="1100609"/>
            <a:ext cx="61180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hlinkClick r:id="rId8"/>
              </a:rPr>
              <a:t>EPA Center for Corporate Climate Leadership | US EPA</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30955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Identifying and Calculating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2A101815-8DE7-96BF-ABD3-32AA7618D427}"/>
              </a:ext>
            </a:extLst>
          </p:cNvPr>
          <p:cNvSpPr txBox="1"/>
          <p:nvPr/>
        </p:nvSpPr>
        <p:spPr>
          <a:xfrm>
            <a:off x="838200" y="1553720"/>
            <a:ext cx="10527792" cy="39908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The first step in identifying and calculating a company’s emissions is to categorize the GHG sources within the company’s boundaries.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GHG emissions typically occur from the following source categories: </a:t>
            </a:r>
          </a:p>
          <a:p>
            <a:pPr marL="342900" marR="0" lvl="0" indent="-342900" algn="l" defTabSz="914400" rtl="0" eaLnBrk="1" fontAlgn="auto" latinLnBrk="0" hangingPunct="1">
              <a:lnSpc>
                <a:spcPct val="107000"/>
              </a:lnSpc>
              <a:spcBef>
                <a:spcPts val="0"/>
              </a:spcBef>
              <a:spcAft>
                <a:spcPts val="300"/>
              </a:spcAft>
              <a:buClrTx/>
              <a:buSzTx/>
              <a:buFont typeface="+mj-lt"/>
              <a:buAutoNum type="arabicPeriod"/>
              <a:tabLst/>
              <a:defRPr/>
            </a:pPr>
            <a:r>
              <a:rPr kumimoji="0" lang="en-US" sz="1800" b="1"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Stationary combustion</a:t>
            </a:r>
            <a:r>
              <a:rPr kumimoji="0" lang="en-US" sz="1800" b="0"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 Combustion of fuels in stationary equipment.</a:t>
            </a:r>
          </a:p>
          <a:p>
            <a:pPr marL="342900" marR="0" lvl="0" indent="-342900" algn="l" defTabSz="914400" rtl="0" eaLnBrk="1" fontAlgn="auto" latinLnBrk="0" hangingPunct="1">
              <a:lnSpc>
                <a:spcPct val="107000"/>
              </a:lnSpc>
              <a:spcBef>
                <a:spcPts val="0"/>
              </a:spcBef>
              <a:spcAft>
                <a:spcPts val="300"/>
              </a:spcAft>
              <a:buClrTx/>
              <a:buSzTx/>
              <a:buFont typeface="+mj-lt"/>
              <a:buAutoNum type="arabicPeriod"/>
              <a:tabLst/>
              <a:defRPr/>
            </a:pPr>
            <a:r>
              <a:rPr kumimoji="0" lang="en-US" sz="1800" b="1"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Mobile combustion</a:t>
            </a:r>
            <a:r>
              <a:rPr kumimoji="0" lang="en-US" sz="1800" b="0"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 Combustion of fuels in transportation devices such as automobiles and trucks</a:t>
            </a:r>
          </a:p>
          <a:p>
            <a:pPr marL="342900" marR="0" lvl="0" indent="-342900" algn="l" defTabSz="914400" rtl="0" eaLnBrk="1" fontAlgn="auto" latinLnBrk="0" hangingPunct="1">
              <a:lnSpc>
                <a:spcPct val="107000"/>
              </a:lnSpc>
              <a:spcBef>
                <a:spcPts val="0"/>
              </a:spcBef>
              <a:spcAft>
                <a:spcPts val="300"/>
              </a:spcAft>
              <a:buClrTx/>
              <a:buSzTx/>
              <a:buFont typeface="+mj-lt"/>
              <a:buAutoNum type="arabicPeriod"/>
              <a:tabLst/>
              <a:defRPr/>
            </a:pPr>
            <a:r>
              <a:rPr kumimoji="0" lang="en-US" sz="1800" b="1"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Process emissions</a:t>
            </a:r>
            <a:r>
              <a:rPr kumimoji="0" lang="en-US" sz="1800" b="0"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 Emissions from physical or chemical processes such as PFC emissions from aluminum smelting, etc. </a:t>
            </a:r>
          </a:p>
          <a:p>
            <a:pPr marL="342900" marR="0" lvl="0" indent="-342900" algn="l" defTabSz="914400" rtl="0" eaLnBrk="1" fontAlgn="auto" latinLnBrk="0" hangingPunct="1">
              <a:lnSpc>
                <a:spcPct val="107000"/>
              </a:lnSpc>
              <a:spcBef>
                <a:spcPts val="0"/>
              </a:spcBef>
              <a:spcAft>
                <a:spcPts val="300"/>
              </a:spcAft>
              <a:buClrTx/>
              <a:buSzTx/>
              <a:buFont typeface="+mj-lt"/>
              <a:buAutoNum type="arabicPeriod"/>
              <a:tabLst/>
              <a:defRPr/>
            </a:pPr>
            <a:r>
              <a:rPr kumimoji="0" lang="en-US" sz="1800" b="1"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Fugitive emissions</a:t>
            </a:r>
            <a:r>
              <a:rPr kumimoji="0" lang="en-US" sz="1800" b="0"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 Intentional and unintentional releases such as equipment leaks from joints, seals, packing, gaskets, as well as fugitive emissions from wastewater treatment, cooling towers, gas processing facilities, etc. </a:t>
            </a:r>
          </a:p>
          <a:p>
            <a:pPr marL="342900" marR="0" lvl="0" indent="-342900" algn="l" defTabSz="914400" rtl="0" eaLnBrk="1" fontAlgn="auto" latinLnBrk="0" hangingPunct="1">
              <a:lnSpc>
                <a:spcPct val="107000"/>
              </a:lnSpc>
              <a:spcBef>
                <a:spcPts val="0"/>
              </a:spcBef>
              <a:spcAft>
                <a:spcPts val="300"/>
              </a:spcAft>
              <a:buClrTx/>
              <a:buSzTx/>
              <a:buFont typeface="+mj-lt"/>
              <a:buAutoNum type="arabicPeriod"/>
              <a:tabLst/>
              <a:defRPr/>
            </a:pPr>
            <a:r>
              <a:rPr kumimoji="0" lang="en-US" sz="1800" b="1"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Electricity Use</a:t>
            </a:r>
            <a:r>
              <a:rPr kumimoji="0" lang="en-US" sz="1800" b="0" i="0" u="none" strike="noStrike" kern="100" cap="none" spc="0" normalizeH="0" baseline="0" noProof="0">
                <a:ln>
                  <a:noFill/>
                </a:ln>
                <a:solidFill>
                  <a:prstClr val="black"/>
                </a:solidFill>
                <a:effectLst/>
                <a:uLnTx/>
                <a:uFillTx/>
                <a:latin typeface="Avenir Next LT Pro"/>
                <a:ea typeface="Calibri" panose="020F0502020204030204" pitchFamily="34" charset="0"/>
                <a:cs typeface="Times New Roman" panose="02020603050405020304" pitchFamily="18" charset="0"/>
              </a:rPr>
              <a:t>.  Purchased electricity for operations. </a:t>
            </a:r>
          </a:p>
        </p:txBody>
      </p:sp>
      <p:sp>
        <p:nvSpPr>
          <p:cNvPr id="3" name="TextBox 2">
            <a:extLst>
              <a:ext uri="{FF2B5EF4-FFF2-40B4-BE49-F238E27FC236}">
                <a16:creationId xmlns:a16="http://schemas.microsoft.com/office/drawing/2014/main" id="{9C6A848F-9875-0B1D-DAEA-C3AA929A8B9D}"/>
              </a:ext>
            </a:extLst>
          </p:cNvPr>
          <p:cNvSpPr txBox="1"/>
          <p:nvPr/>
        </p:nvSpPr>
        <p:spPr>
          <a:xfrm>
            <a:off x="358140" y="5728179"/>
            <a:ext cx="11638788"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a:ln>
                  <a:noFill/>
                </a:ln>
                <a:solidFill>
                  <a:prstClr val="white"/>
                </a:solidFill>
                <a:effectLst/>
                <a:uLnTx/>
                <a:uFillTx/>
                <a:latin typeface="Avenir Next LT Pro"/>
                <a:ea typeface="Calibri" panose="020F0502020204030204" pitchFamily="34" charset="0"/>
                <a:cs typeface="Times New Roman" panose="02020603050405020304" pitchFamily="18" charset="0"/>
              </a:rPr>
              <a:t>Every business has processes, products, or services that generate direct and/or indirect emissions.</a:t>
            </a:r>
          </a:p>
        </p:txBody>
      </p:sp>
      <p:sp>
        <p:nvSpPr>
          <p:cNvPr id="5" name="Date Placeholder 2">
            <a:extLst>
              <a:ext uri="{FF2B5EF4-FFF2-40B4-BE49-F238E27FC236}">
                <a16:creationId xmlns:a16="http://schemas.microsoft.com/office/drawing/2014/main" id="{A63456E3-23FD-77C1-8CDE-94813BA609A3}"/>
              </a:ext>
            </a:extLst>
          </p:cNvPr>
          <p:cNvSpPr txBox="1">
            <a:spLocks/>
          </p:cNvSpPr>
          <p:nvPr/>
        </p:nvSpPr>
        <p:spPr>
          <a:xfrm>
            <a:off x="11168083" y="6418347"/>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172317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U.S. EPA’s GHG Emissions Calculator</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0116" y="6111790"/>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3" name="TextBox 2">
            <a:extLst>
              <a:ext uri="{FF2B5EF4-FFF2-40B4-BE49-F238E27FC236}">
                <a16:creationId xmlns:a16="http://schemas.microsoft.com/office/drawing/2014/main" id="{B62F4FDF-10EF-089F-6A8F-0565552187BF}"/>
              </a:ext>
            </a:extLst>
          </p:cNvPr>
          <p:cNvSpPr txBox="1"/>
          <p:nvPr/>
        </p:nvSpPr>
        <p:spPr>
          <a:xfrm>
            <a:off x="836064" y="1773335"/>
            <a:ext cx="10712377"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B1B"/>
                </a:solidFill>
                <a:effectLst/>
                <a:uLnTx/>
                <a:uFillTx/>
                <a:latin typeface="Avenir Next LT Pro"/>
                <a:ea typeface="+mn-ea"/>
                <a:cs typeface="+mn-cs"/>
              </a:rPr>
              <a:t>US EPA’s Simplified GHG Emissions Calculator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Avenir Next LT Pro"/>
                <a:ea typeface="+mn-ea"/>
                <a:cs typeface="+mn-cs"/>
              </a:rPr>
              <a:t>The US EPA’s Simplified GHG Emissions Calculator is designed as a simplified calculation tool to help small business and low emitter organizations estimate and inventory their annual greenhouse gas (GHG) emissions. The calculator will determine the direct and indirect emissions from all sources at an organization when activity data are entered into the various sections of the workbook for one annual 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1B1B1B"/>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Avenir Next LT Pro"/>
                <a:ea typeface="+mn-ea"/>
                <a:cs typeface="+mn-cs"/>
              </a:rPr>
              <a:t>The GHG Protocol currently references EPA’s calculator as a preferred resource for certain U.S. entities.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1B1B1B"/>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Avenir Next LT Pro"/>
                <a:ea typeface="+mn-ea"/>
                <a:cs typeface="+mn-cs"/>
              </a:rPr>
              <a:t>The Simplified GHG Emissions Calculator is supported by Excel 2021 or later (PC and Mac).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1B1B1B"/>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Avenir Next LT Pro"/>
                <a:ea typeface="+mn-ea"/>
                <a:cs typeface="+mn-cs"/>
              </a:rPr>
              <a:t>If it free to use and was updated in 2023.  It is generally updated on an annual basis.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B1B"/>
              </a:solidFill>
              <a:effectLst/>
              <a:uLnTx/>
              <a:uFillTx/>
              <a:latin typeface="Source Sans Pro Web"/>
              <a:ea typeface="+mn-ea"/>
              <a:cs typeface="+mn-cs"/>
            </a:endParaRPr>
          </a:p>
        </p:txBody>
      </p:sp>
      <p:sp>
        <p:nvSpPr>
          <p:cNvPr id="5" name="Date Placeholder 2">
            <a:extLst>
              <a:ext uri="{FF2B5EF4-FFF2-40B4-BE49-F238E27FC236}">
                <a16:creationId xmlns:a16="http://schemas.microsoft.com/office/drawing/2014/main" id="{BDE77D71-2353-59AC-3B71-C81FA00725DB}"/>
              </a:ext>
            </a:extLst>
          </p:cNvPr>
          <p:cNvSpPr txBox="1">
            <a:spLocks/>
          </p:cNvSpPr>
          <p:nvPr/>
        </p:nvSpPr>
        <p:spPr>
          <a:xfrm>
            <a:off x="10752785" y="6494462"/>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364164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Calculator Overview</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550" y="6072290"/>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a:extLst>
              <a:ext uri="{FF2B5EF4-FFF2-40B4-BE49-F238E27FC236}">
                <a16:creationId xmlns:a16="http://schemas.microsoft.com/office/drawing/2014/main" id="{E649AD48-7AB2-3C97-972D-6157D7F67DF2}"/>
              </a:ext>
            </a:extLst>
          </p:cNvPr>
          <p:cNvPicPr>
            <a:picLocks noChangeAspect="1"/>
          </p:cNvPicPr>
          <p:nvPr/>
        </p:nvPicPr>
        <p:blipFill>
          <a:blip r:embed="rId4"/>
          <a:stretch>
            <a:fillRect/>
          </a:stretch>
        </p:blipFill>
        <p:spPr>
          <a:xfrm>
            <a:off x="1284551" y="1167319"/>
            <a:ext cx="4160795" cy="5690681"/>
          </a:xfrm>
          <a:prstGeom prst="rect">
            <a:avLst/>
          </a:prstGeom>
        </p:spPr>
      </p:pic>
      <p:pic>
        <p:nvPicPr>
          <p:cNvPr id="6" name="Picture 5">
            <a:extLst>
              <a:ext uri="{FF2B5EF4-FFF2-40B4-BE49-F238E27FC236}">
                <a16:creationId xmlns:a16="http://schemas.microsoft.com/office/drawing/2014/main" id="{ADD025D3-ADEA-7FD8-8683-672694BC5BD0}"/>
              </a:ext>
            </a:extLst>
          </p:cNvPr>
          <p:cNvPicPr>
            <a:picLocks noChangeAspect="1"/>
          </p:cNvPicPr>
          <p:nvPr/>
        </p:nvPicPr>
        <p:blipFill>
          <a:blip r:embed="rId5"/>
          <a:stretch>
            <a:fillRect/>
          </a:stretch>
        </p:blipFill>
        <p:spPr>
          <a:xfrm>
            <a:off x="5640824" y="1708812"/>
            <a:ext cx="2686425" cy="3410426"/>
          </a:xfrm>
          <a:prstGeom prst="rect">
            <a:avLst/>
          </a:prstGeom>
        </p:spPr>
      </p:pic>
      <p:pic>
        <p:nvPicPr>
          <p:cNvPr id="9" name="Picture 8">
            <a:extLst>
              <a:ext uri="{FF2B5EF4-FFF2-40B4-BE49-F238E27FC236}">
                <a16:creationId xmlns:a16="http://schemas.microsoft.com/office/drawing/2014/main" id="{5E331C11-C84A-C802-3385-CAFA7D0C7827}"/>
              </a:ext>
            </a:extLst>
          </p:cNvPr>
          <p:cNvPicPr>
            <a:picLocks noChangeAspect="1"/>
          </p:cNvPicPr>
          <p:nvPr/>
        </p:nvPicPr>
        <p:blipFill>
          <a:blip r:embed="rId6"/>
          <a:stretch>
            <a:fillRect/>
          </a:stretch>
        </p:blipFill>
        <p:spPr>
          <a:xfrm>
            <a:off x="5698302" y="4794032"/>
            <a:ext cx="2628948" cy="1562318"/>
          </a:xfrm>
          <a:prstGeom prst="rect">
            <a:avLst/>
          </a:prstGeom>
        </p:spPr>
      </p:pic>
      <p:sp>
        <p:nvSpPr>
          <p:cNvPr id="10" name="TextBox 9">
            <a:extLst>
              <a:ext uri="{FF2B5EF4-FFF2-40B4-BE49-F238E27FC236}">
                <a16:creationId xmlns:a16="http://schemas.microsoft.com/office/drawing/2014/main" id="{6B04BD60-6072-5E47-ACCA-92D23E016112}"/>
              </a:ext>
            </a:extLst>
          </p:cNvPr>
          <p:cNvSpPr txBox="1"/>
          <p:nvPr/>
        </p:nvSpPr>
        <p:spPr>
          <a:xfrm>
            <a:off x="5532896" y="1343949"/>
            <a:ext cx="2686425" cy="369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Data Entry Tabs</a:t>
            </a:r>
          </a:p>
        </p:txBody>
      </p:sp>
      <p:sp>
        <p:nvSpPr>
          <p:cNvPr id="11" name="TextBox 10">
            <a:extLst>
              <a:ext uri="{FF2B5EF4-FFF2-40B4-BE49-F238E27FC236}">
                <a16:creationId xmlns:a16="http://schemas.microsoft.com/office/drawing/2014/main" id="{A23BFE05-CF49-C908-EB3F-4F4D1B260823}"/>
              </a:ext>
            </a:extLst>
          </p:cNvPr>
          <p:cNvSpPr txBox="1"/>
          <p:nvPr/>
        </p:nvSpPr>
        <p:spPr>
          <a:xfrm>
            <a:off x="8667345" y="1282394"/>
            <a:ext cx="352465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Most relevant for our industry</a:t>
            </a:r>
            <a:r>
              <a:rPr kumimoji="0" lang="en-US" sz="1800" b="0" i="0" u="none" strike="noStrike" kern="1200" cap="none" spc="0" normalizeH="0" baseline="0" noProof="0">
                <a:ln>
                  <a:noFill/>
                </a:ln>
                <a:solidFill>
                  <a:prstClr val="black"/>
                </a:solidFill>
                <a:effectLst/>
                <a:uLnTx/>
                <a:uFillTx/>
                <a:latin typeface="Avenir Next LT Pr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Overall: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Boundary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Stationary Combustion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Mobile 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Fire Suppression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Electricity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Unit Conversions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Emissions Factors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Help categories</a:t>
            </a:r>
          </a:p>
        </p:txBody>
      </p:sp>
      <p:cxnSp>
        <p:nvCxnSpPr>
          <p:cNvPr id="13" name="Straight Connector 12">
            <a:extLst>
              <a:ext uri="{FF2B5EF4-FFF2-40B4-BE49-F238E27FC236}">
                <a16:creationId xmlns:a16="http://schemas.microsoft.com/office/drawing/2014/main" id="{5F3A1131-0513-C65B-0428-2F113995FD31}"/>
              </a:ext>
            </a:extLst>
          </p:cNvPr>
          <p:cNvCxnSpPr>
            <a:cxnSpLocks/>
          </p:cNvCxnSpPr>
          <p:nvPr/>
        </p:nvCxnSpPr>
        <p:spPr>
          <a:xfrm>
            <a:off x="8667345" y="1984443"/>
            <a:ext cx="30141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Date Placeholder 2">
            <a:extLst>
              <a:ext uri="{FF2B5EF4-FFF2-40B4-BE49-F238E27FC236}">
                <a16:creationId xmlns:a16="http://schemas.microsoft.com/office/drawing/2014/main" id="{A4F872E5-BCC4-BD7C-0A7C-DE3804AF20B7}"/>
              </a:ext>
            </a:extLst>
          </p:cNvPr>
          <p:cNvSpPr txBox="1">
            <a:spLocks/>
          </p:cNvSpPr>
          <p:nvPr/>
        </p:nvSpPr>
        <p:spPr>
          <a:xfrm>
            <a:off x="10965796" y="6492875"/>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249056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4905" y="6108567"/>
            <a:ext cx="786373" cy="427122"/>
          </a:xfrm>
          <a:prstGeom prst="rect">
            <a:avLst/>
          </a:prstGeom>
        </p:spPr>
      </p:pic>
      <p:sp>
        <p:nvSpPr>
          <p:cNvPr id="2" name="Date Placeholder 2">
            <a:extLst>
              <a:ext uri="{FF2B5EF4-FFF2-40B4-BE49-F238E27FC236}">
                <a16:creationId xmlns:a16="http://schemas.microsoft.com/office/drawing/2014/main" id="{9E95BEB8-861F-B701-E005-7FC9CA8E3A54}"/>
              </a:ext>
            </a:extLst>
          </p:cNvPr>
          <p:cNvSpPr>
            <a:spLocks noGrp="1"/>
          </p:cNvSpPr>
          <p:nvPr>
            <p:ph type="dt" sz="half" idx="10"/>
          </p:nvPr>
        </p:nvSpPr>
        <p:spPr>
          <a:xfrm>
            <a:off x="10817985" y="6514282"/>
            <a:ext cx="9810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pic>
        <p:nvPicPr>
          <p:cNvPr id="1026" name="Picture 2">
            <a:extLst>
              <a:ext uri="{FF2B5EF4-FFF2-40B4-BE49-F238E27FC236}">
                <a16:creationId xmlns:a16="http://schemas.microsoft.com/office/drawing/2014/main" id="{CE646F2F-65A9-DFDE-4EE8-E24D96FC5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319" y="540703"/>
            <a:ext cx="5503362" cy="400379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a:extLst>
              <a:ext uri="{FF2B5EF4-FFF2-40B4-BE49-F238E27FC236}">
                <a16:creationId xmlns:a16="http://schemas.microsoft.com/office/drawing/2014/main" id="{520186DE-339D-1E8B-F6FE-156E709CDEC3}"/>
              </a:ext>
            </a:extLst>
          </p:cNvPr>
          <p:cNvSpPr>
            <a:spLocks noGrp="1"/>
          </p:cNvSpPr>
          <p:nvPr>
            <p:ph type="ctrTitle"/>
          </p:nvPr>
        </p:nvSpPr>
        <p:spPr>
          <a:xfrm>
            <a:off x="190484" y="3053564"/>
            <a:ext cx="5271854" cy="2790308"/>
          </a:xfrm>
        </p:spPr>
        <p:txBody>
          <a:bodyPr vert="horz" lIns="91440" tIns="45720" rIns="91440" bIns="45720" rtlCol="0" anchor="b">
            <a:normAutofit fontScale="90000"/>
          </a:bodyPr>
          <a:lstStyle/>
          <a:p>
            <a:r>
              <a:rPr lang="en-US" sz="6100" spc="-40">
                <a:solidFill>
                  <a:srgbClr val="FFFFFF"/>
                </a:solidFill>
              </a:rPr>
              <a:t>A Drive-Through of EPA’s Calculator Tool</a:t>
            </a:r>
            <a:endParaRPr lang="en-US" sz="4000" spc="-40">
              <a:solidFill>
                <a:srgbClr val="FFFFFF"/>
              </a:solidFill>
            </a:endParaRPr>
          </a:p>
        </p:txBody>
      </p:sp>
      <p:sp>
        <p:nvSpPr>
          <p:cNvPr id="9" name="TextBox 8">
            <a:extLst>
              <a:ext uri="{FF2B5EF4-FFF2-40B4-BE49-F238E27FC236}">
                <a16:creationId xmlns:a16="http://schemas.microsoft.com/office/drawing/2014/main" id="{B5285802-F05A-A58D-54EA-13B4CCA8E110}"/>
              </a:ext>
            </a:extLst>
          </p:cNvPr>
          <p:cNvSpPr txBox="1"/>
          <p:nvPr/>
        </p:nvSpPr>
        <p:spPr>
          <a:xfrm>
            <a:off x="6511064" y="4848989"/>
            <a:ext cx="526587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Abbie Webb, Sustainability Director at Casella Waste Systems, and Chair of ISRI’s Sustainability Network will walk us through a sample MRF emissions calculation.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7B9162CA-4753-B278-B552-CC61BA86CD93}"/>
              </a:ext>
            </a:extLst>
          </p:cNvPr>
          <p:cNvSpPr txBox="1"/>
          <p:nvPr/>
        </p:nvSpPr>
        <p:spPr>
          <a:xfrm>
            <a:off x="9565106" y="3041539"/>
            <a:ext cx="962528" cy="339342"/>
          </a:xfrm>
          <a:prstGeom prst="rect">
            <a:avLst/>
          </a:prstGeom>
          <a:solidFill>
            <a:schemeClr val="accent3">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2" name="TextBox 11">
            <a:extLst>
              <a:ext uri="{FF2B5EF4-FFF2-40B4-BE49-F238E27FC236}">
                <a16:creationId xmlns:a16="http://schemas.microsoft.com/office/drawing/2014/main" id="{4427B5F4-3AFB-ADE3-48A6-8A27340DB281}"/>
              </a:ext>
            </a:extLst>
          </p:cNvPr>
          <p:cNvSpPr txBox="1"/>
          <p:nvPr/>
        </p:nvSpPr>
        <p:spPr>
          <a:xfrm>
            <a:off x="6232598" y="4317874"/>
            <a:ext cx="665506" cy="283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1" name="TextBox 10">
            <a:extLst>
              <a:ext uri="{FF2B5EF4-FFF2-40B4-BE49-F238E27FC236}">
                <a16:creationId xmlns:a16="http://schemas.microsoft.com/office/drawing/2014/main" id="{F8155BB3-5AB9-2A4D-70CC-F5174BC78877}"/>
              </a:ext>
            </a:extLst>
          </p:cNvPr>
          <p:cNvSpPr txBox="1"/>
          <p:nvPr/>
        </p:nvSpPr>
        <p:spPr>
          <a:xfrm>
            <a:off x="11034400" y="4517059"/>
            <a:ext cx="9625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Getty Images</a:t>
            </a:r>
          </a:p>
        </p:txBody>
      </p:sp>
    </p:spTree>
    <p:extLst>
      <p:ext uri="{BB962C8B-B14F-4D97-AF65-F5344CB8AC3E}">
        <p14:creationId xmlns:p14="http://schemas.microsoft.com/office/powerpoint/2010/main" val="297580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C4F1B-32F7-E483-400E-39433B375152}"/>
              </a:ext>
            </a:extLst>
          </p:cNvPr>
          <p:cNvSpPr>
            <a:spLocks noGrp="1"/>
          </p:cNvSpPr>
          <p:nvPr>
            <p:ph idx="1"/>
          </p:nvPr>
        </p:nvSpPr>
        <p:spPr>
          <a:xfrm>
            <a:off x="310507" y="1449874"/>
            <a:ext cx="6047763" cy="4429931"/>
          </a:xfrm>
        </p:spPr>
        <p:txBody>
          <a:bodyPr/>
          <a:lstStyle/>
          <a:p>
            <a:pPr marL="0" indent="0">
              <a:buNone/>
            </a:pPr>
            <a:r>
              <a:rPr lang="en-US" sz="2000" b="1" noProof="0"/>
              <a:t>Background</a:t>
            </a:r>
          </a:p>
          <a:p>
            <a:pPr marL="342900" indent="-342900">
              <a:buFont typeface="Arial" panose="020B0604020202020204" pitchFamily="34" charset="0"/>
              <a:buChar char="•"/>
            </a:pPr>
            <a:r>
              <a:rPr lang="en-US">
                <a:latin typeface="+mn-lt"/>
              </a:rPr>
              <a:t>Began reporting in early 2000s</a:t>
            </a:r>
          </a:p>
          <a:p>
            <a:pPr marL="342900" indent="-342900">
              <a:buFont typeface="Arial" panose="020B0604020202020204" pitchFamily="34" charset="0"/>
              <a:buChar char="•"/>
            </a:pPr>
            <a:r>
              <a:rPr lang="en-US" noProof="0">
                <a:latin typeface="+mn-lt"/>
              </a:rPr>
              <a:t>Charter Members of EPA Climate Leaders</a:t>
            </a:r>
          </a:p>
          <a:p>
            <a:pPr marL="342900" indent="-342900">
              <a:buFont typeface="Arial" panose="020B0604020202020204" pitchFamily="34" charset="0"/>
              <a:buChar char="•"/>
            </a:pPr>
            <a:r>
              <a:rPr lang="en-US">
                <a:latin typeface="+mn-lt"/>
              </a:rPr>
              <a:t>2012 Received EPA Climate Leadership Award</a:t>
            </a:r>
            <a:endParaRPr lang="en-US"/>
          </a:p>
          <a:p>
            <a:pPr marL="0" indent="0">
              <a:buNone/>
            </a:pPr>
            <a:r>
              <a:rPr lang="en-US" sz="2000" b="1" noProof="0"/>
              <a:t>Our Inventory today</a:t>
            </a:r>
            <a:endParaRPr lang="en-US" sz="2000" b="1"/>
          </a:p>
          <a:p>
            <a:pPr marL="350838" lvl="1" indent="-342900"/>
            <a:r>
              <a:rPr lang="en-US" sz="1800" noProof="0"/>
              <a:t>Operational control boundary</a:t>
            </a:r>
          </a:p>
          <a:p>
            <a:pPr marL="350838" lvl="1" indent="-342900"/>
            <a:r>
              <a:rPr lang="en-US" sz="1800" noProof="0"/>
              <a:t>81% landfills, 17% fleet, 2% heating and electricity</a:t>
            </a:r>
            <a:endParaRPr lang="en-US" sz="1800"/>
          </a:p>
          <a:p>
            <a:pPr marL="350838" lvl="1" indent="-342900"/>
            <a:r>
              <a:rPr lang="en-US" sz="1800"/>
              <a:t>If we include upstream/downstream, Scope 3 is about 30%</a:t>
            </a:r>
          </a:p>
          <a:p>
            <a:pPr marL="0" indent="0">
              <a:buNone/>
            </a:pPr>
            <a:r>
              <a:rPr lang="en-US" sz="2000" b="1" noProof="0"/>
              <a:t>Why do we do this?</a:t>
            </a:r>
            <a:endParaRPr lang="en-US" sz="2000" b="1"/>
          </a:p>
          <a:p>
            <a:pPr marL="350838" lvl="1" indent="-342900"/>
            <a:r>
              <a:rPr lang="en-US" sz="1800" noProof="0"/>
              <a:t>Find ways to cut emissions and meet our goals</a:t>
            </a:r>
          </a:p>
          <a:p>
            <a:pPr marL="350838" lvl="1" indent="-342900"/>
            <a:r>
              <a:rPr lang="en-US" sz="1800"/>
              <a:t>Disclosures: CDP Climate, GRI, SASB, ESG raters, supply chain surveys, etc.</a:t>
            </a:r>
          </a:p>
        </p:txBody>
      </p:sp>
      <p:sp>
        <p:nvSpPr>
          <p:cNvPr id="4" name="Slide Number Placeholder 3">
            <a:extLst>
              <a:ext uri="{FF2B5EF4-FFF2-40B4-BE49-F238E27FC236}">
                <a16:creationId xmlns:a16="http://schemas.microsoft.com/office/drawing/2014/main" id="{94F56D16-4310-0B05-9F41-0417E52C88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6BD22"/>
                </a:solidFill>
                <a:effectLst/>
                <a:uLnTx/>
                <a:uFillTx/>
                <a:latin typeface="Gotham Black" pitchFamily="2" charset="0"/>
                <a:ea typeface="+mn-ea"/>
                <a:cs typeface="Gotham Black" pitchFamily="2" charset="0"/>
              </a:rPr>
              <a:t>casella.com  </a:t>
            </a:r>
            <a:r>
              <a:rPr kumimoji="0" lang="en-US" sz="1200" b="1" i="0" u="none" strike="noStrike" kern="1200" cap="none" spc="0" normalizeH="0" baseline="0" noProof="0">
                <a:ln>
                  <a:noFill/>
                </a:ln>
                <a:solidFill>
                  <a:prstClr val="white"/>
                </a:solidFill>
                <a:effectLst/>
                <a:uLnTx/>
                <a:uFillTx/>
                <a:latin typeface="Gotham Black" pitchFamily="2" charset="0"/>
                <a:ea typeface="+mn-ea"/>
                <a:cs typeface="Gotham Black" pitchFamily="2" charset="0"/>
              </a:rPr>
              <a:t>•  </a:t>
            </a:r>
            <a:fld id="{4EA2C72E-29C4-43D4-910B-A3361CF1CBDD}" type="slidenum">
              <a:rPr kumimoji="0" lang="en-US" sz="1200" b="1" i="0" u="none" strike="noStrike" kern="1200" cap="none" spc="0" normalizeH="0" baseline="0" noProof="0" smtClean="0">
                <a:ln>
                  <a:noFill/>
                </a:ln>
                <a:solidFill>
                  <a:srgbClr val="76BC21"/>
                </a:solidFill>
                <a:effectLst/>
                <a:uLnTx/>
                <a:uFillTx/>
                <a:latin typeface="Gotham Black" panose="02000604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p:txBody>
      </p:sp>
      <p:sp>
        <p:nvSpPr>
          <p:cNvPr id="6" name="Title 5">
            <a:extLst>
              <a:ext uri="{FF2B5EF4-FFF2-40B4-BE49-F238E27FC236}">
                <a16:creationId xmlns:a16="http://schemas.microsoft.com/office/drawing/2014/main" id="{CCB2E711-AA4C-A8C6-72B6-0B9926027A27}"/>
              </a:ext>
            </a:extLst>
          </p:cNvPr>
          <p:cNvSpPr>
            <a:spLocks noGrp="1"/>
          </p:cNvSpPr>
          <p:nvPr>
            <p:ph type="title"/>
          </p:nvPr>
        </p:nvSpPr>
        <p:spPr/>
        <p:txBody>
          <a:bodyPr/>
          <a:lstStyle/>
          <a:p>
            <a:r>
              <a:rPr lang="en-US" noProof="0"/>
              <a:t>Greenhouse Gas Reporting at Casella</a:t>
            </a:r>
          </a:p>
        </p:txBody>
      </p:sp>
      <p:pic>
        <p:nvPicPr>
          <p:cNvPr id="5" name="Picture 4">
            <a:extLst>
              <a:ext uri="{FF2B5EF4-FFF2-40B4-BE49-F238E27FC236}">
                <a16:creationId xmlns:a16="http://schemas.microsoft.com/office/drawing/2014/main" id="{E4E4D34F-8485-68A9-B029-E48F4BFA79AC}"/>
              </a:ext>
            </a:extLst>
          </p:cNvPr>
          <p:cNvPicPr>
            <a:picLocks noChangeAspect="1"/>
          </p:cNvPicPr>
          <p:nvPr/>
        </p:nvPicPr>
        <p:blipFill rotWithShape="1">
          <a:blip r:embed="rId5"/>
          <a:srcRect t="7452"/>
          <a:stretch/>
        </p:blipFill>
        <p:spPr>
          <a:xfrm>
            <a:off x="7028860" y="1200745"/>
            <a:ext cx="4581896" cy="5089922"/>
          </a:xfrm>
          <a:prstGeom prst="rect">
            <a:avLst/>
          </a:prstGeom>
        </p:spPr>
      </p:pic>
    </p:spTree>
    <p:custDataLst>
      <p:custData r:id="rId1"/>
      <p:custData r:id="rId2"/>
    </p:custDataLst>
    <p:extLst>
      <p:ext uri="{BB962C8B-B14F-4D97-AF65-F5344CB8AC3E}">
        <p14:creationId xmlns:p14="http://schemas.microsoft.com/office/powerpoint/2010/main" val="161397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C4F1B-32F7-E483-400E-39433B375152}"/>
              </a:ext>
            </a:extLst>
          </p:cNvPr>
          <p:cNvSpPr>
            <a:spLocks noGrp="1"/>
          </p:cNvSpPr>
          <p:nvPr>
            <p:ph idx="1"/>
          </p:nvPr>
        </p:nvSpPr>
        <p:spPr>
          <a:xfrm>
            <a:off x="310507" y="1442954"/>
            <a:ext cx="5866773" cy="4603281"/>
          </a:xfrm>
        </p:spPr>
        <p:txBody>
          <a:bodyPr/>
          <a:lstStyle/>
          <a:p>
            <a:pPr marL="0" indent="0">
              <a:buNone/>
            </a:pPr>
            <a:r>
              <a:rPr lang="en-US" sz="2000" b="1"/>
              <a:t>1. Compile Scope 1 and 2 data: Stationary</a:t>
            </a:r>
            <a:r>
              <a:rPr lang="en-US" sz="2000" b="1" noProof="0"/>
              <a:t> Combustion, </a:t>
            </a:r>
            <a:r>
              <a:rPr lang="en-US" sz="2000" b="1"/>
              <a:t>Mobile Combustion, Electricity</a:t>
            </a:r>
          </a:p>
          <a:p>
            <a:pPr marL="466725" lvl="1" indent="-285750"/>
            <a:r>
              <a:rPr lang="en-US" sz="1800"/>
              <a:t>Need gallons, kilowatt-hours, </a:t>
            </a:r>
            <a:r>
              <a:rPr lang="en-US" sz="1800" err="1"/>
              <a:t>therms</a:t>
            </a:r>
            <a:r>
              <a:rPr lang="en-US" sz="1800"/>
              <a:t>, etc.</a:t>
            </a:r>
          </a:p>
          <a:p>
            <a:pPr marL="466725" lvl="1" indent="-285750"/>
            <a:r>
              <a:rPr lang="en-US" sz="1800"/>
              <a:t>Break down by fuel type</a:t>
            </a:r>
          </a:p>
          <a:p>
            <a:pPr marL="466725" lvl="1" indent="-285750"/>
            <a:r>
              <a:rPr lang="en-US" sz="1800"/>
              <a:t>Not dollars</a:t>
            </a:r>
          </a:p>
          <a:p>
            <a:pPr marL="466725" lvl="1" indent="-285750"/>
            <a:endParaRPr lang="en-US" sz="2000"/>
          </a:p>
          <a:p>
            <a:pPr marL="0" indent="0">
              <a:buNone/>
            </a:pPr>
            <a:r>
              <a:rPr lang="en-US" sz="2000" b="1"/>
              <a:t>2. Data Sources</a:t>
            </a:r>
          </a:p>
          <a:p>
            <a:pPr marL="466725" lvl="1" indent="-285750"/>
            <a:r>
              <a:rPr lang="en-US" sz="1800"/>
              <a:t>Initially we sent annual survey to every division</a:t>
            </a:r>
          </a:p>
          <a:p>
            <a:pPr marL="466725" lvl="1" indent="-285750"/>
            <a:r>
              <a:rPr lang="en-US" sz="1800"/>
              <a:t>Today our Accounts Payable team enters units as they process invoices; we run a quarterly report from our procurement database</a:t>
            </a:r>
          </a:p>
          <a:p>
            <a:pPr marL="466725" lvl="1" indent="-285750"/>
            <a:r>
              <a:rPr lang="en-US" sz="1800"/>
              <a:t>Auditors like to tie back to invoices</a:t>
            </a:r>
          </a:p>
        </p:txBody>
      </p:sp>
      <p:sp>
        <p:nvSpPr>
          <p:cNvPr id="4" name="Slide Number Placeholder 3">
            <a:extLst>
              <a:ext uri="{FF2B5EF4-FFF2-40B4-BE49-F238E27FC236}">
                <a16:creationId xmlns:a16="http://schemas.microsoft.com/office/drawing/2014/main" id="{94F56D16-4310-0B05-9F41-0417E52C88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6BD22"/>
                </a:solidFill>
                <a:effectLst/>
                <a:uLnTx/>
                <a:uFillTx/>
                <a:latin typeface="Gotham Black" pitchFamily="2" charset="0"/>
                <a:ea typeface="+mn-ea"/>
                <a:cs typeface="Gotham Black" pitchFamily="2" charset="0"/>
              </a:rPr>
              <a:t>casella.com  </a:t>
            </a:r>
            <a:r>
              <a:rPr kumimoji="0" lang="en-US" sz="1200" b="1" i="0" u="none" strike="noStrike" kern="1200" cap="none" spc="0" normalizeH="0" baseline="0" noProof="0">
                <a:ln>
                  <a:noFill/>
                </a:ln>
                <a:solidFill>
                  <a:prstClr val="white"/>
                </a:solidFill>
                <a:effectLst/>
                <a:uLnTx/>
                <a:uFillTx/>
                <a:latin typeface="Gotham Black" pitchFamily="2" charset="0"/>
                <a:ea typeface="+mn-ea"/>
                <a:cs typeface="Gotham Black" pitchFamily="2" charset="0"/>
              </a:rPr>
              <a:t>•  </a:t>
            </a:r>
            <a:fld id="{4EA2C72E-29C4-43D4-910B-A3361CF1CBDD}" type="slidenum">
              <a:rPr kumimoji="0" lang="en-US" sz="1200" b="1" i="0" u="none" strike="noStrike" kern="1200" cap="none" spc="0" normalizeH="0" baseline="0" noProof="0" smtClean="0">
                <a:ln>
                  <a:noFill/>
                </a:ln>
                <a:solidFill>
                  <a:srgbClr val="76BC21"/>
                </a:solidFill>
                <a:effectLst/>
                <a:uLnTx/>
                <a:uFillTx/>
                <a:latin typeface="Gotham Black" panose="02000604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p:txBody>
      </p:sp>
      <p:sp>
        <p:nvSpPr>
          <p:cNvPr id="6" name="Title 5">
            <a:extLst>
              <a:ext uri="{FF2B5EF4-FFF2-40B4-BE49-F238E27FC236}">
                <a16:creationId xmlns:a16="http://schemas.microsoft.com/office/drawing/2014/main" id="{CCB2E711-AA4C-A8C6-72B6-0B9926027A27}"/>
              </a:ext>
            </a:extLst>
          </p:cNvPr>
          <p:cNvSpPr>
            <a:spLocks noGrp="1"/>
          </p:cNvSpPr>
          <p:nvPr>
            <p:ph type="title"/>
          </p:nvPr>
        </p:nvSpPr>
        <p:spPr/>
        <p:txBody>
          <a:bodyPr/>
          <a:lstStyle/>
          <a:p>
            <a:r>
              <a:rPr lang="en-US" noProof="0"/>
              <a:t>Case Study – 2 sample recycling facilities</a:t>
            </a:r>
          </a:p>
        </p:txBody>
      </p:sp>
      <p:pic>
        <p:nvPicPr>
          <p:cNvPr id="5" name="Picture 4">
            <a:extLst>
              <a:ext uri="{FF2B5EF4-FFF2-40B4-BE49-F238E27FC236}">
                <a16:creationId xmlns:a16="http://schemas.microsoft.com/office/drawing/2014/main" id="{A32B0EF8-E65A-E210-9B97-A1043D30C6A7}"/>
              </a:ext>
            </a:extLst>
          </p:cNvPr>
          <p:cNvPicPr>
            <a:picLocks noChangeAspect="1"/>
          </p:cNvPicPr>
          <p:nvPr/>
        </p:nvPicPr>
        <p:blipFill rotWithShape="1">
          <a:blip r:embed="rId5"/>
          <a:srcRect t="21016"/>
          <a:stretch/>
        </p:blipFill>
        <p:spPr>
          <a:xfrm>
            <a:off x="6400800" y="1442954"/>
            <a:ext cx="5431200" cy="4316202"/>
          </a:xfrm>
          <a:prstGeom prst="rect">
            <a:avLst/>
          </a:prstGeom>
          <a:ln w="12700">
            <a:solidFill>
              <a:schemeClr val="tx1"/>
            </a:solidFill>
          </a:ln>
        </p:spPr>
      </p:pic>
      <p:sp>
        <p:nvSpPr>
          <p:cNvPr id="2" name="TextBox 1">
            <a:extLst>
              <a:ext uri="{FF2B5EF4-FFF2-40B4-BE49-F238E27FC236}">
                <a16:creationId xmlns:a16="http://schemas.microsoft.com/office/drawing/2014/main" id="{2BE9DE10-D048-9008-61DF-CE1EF9C358CF}"/>
              </a:ext>
            </a:extLst>
          </p:cNvPr>
          <p:cNvSpPr txBox="1"/>
          <p:nvPr/>
        </p:nvSpPr>
        <p:spPr>
          <a:xfrm>
            <a:off x="9188823" y="2453434"/>
            <a:ext cx="1219200" cy="29836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Gotham Narrow Book"/>
                <a:ea typeface="+mn-ea"/>
                <a:cs typeface="+mn-cs"/>
              </a:rPr>
              <a:t>MRF 1</a:t>
            </a:r>
          </a:p>
        </p:txBody>
      </p:sp>
      <p:sp>
        <p:nvSpPr>
          <p:cNvPr id="7" name="TextBox 6">
            <a:extLst>
              <a:ext uri="{FF2B5EF4-FFF2-40B4-BE49-F238E27FC236}">
                <a16:creationId xmlns:a16="http://schemas.microsoft.com/office/drawing/2014/main" id="{DBC1935E-3546-C2B5-EBCD-F082CF0AE3F9}"/>
              </a:ext>
            </a:extLst>
          </p:cNvPr>
          <p:cNvSpPr txBox="1"/>
          <p:nvPr/>
        </p:nvSpPr>
        <p:spPr>
          <a:xfrm>
            <a:off x="10538841" y="2444469"/>
            <a:ext cx="1219200" cy="29836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Gotham Narrow Book"/>
                <a:ea typeface="+mn-ea"/>
                <a:cs typeface="+mn-cs"/>
              </a:rPr>
              <a:t>MRF 2</a:t>
            </a:r>
          </a:p>
        </p:txBody>
      </p:sp>
      <p:cxnSp>
        <p:nvCxnSpPr>
          <p:cNvPr id="9" name="Straight Connector 8">
            <a:extLst>
              <a:ext uri="{FF2B5EF4-FFF2-40B4-BE49-F238E27FC236}">
                <a16:creationId xmlns:a16="http://schemas.microsoft.com/office/drawing/2014/main" id="{0FB45F8B-48C1-955B-2EF1-F27F7E9E13DC}"/>
              </a:ext>
            </a:extLst>
          </p:cNvPr>
          <p:cNvCxnSpPr>
            <a:cxnSpLocks/>
          </p:cNvCxnSpPr>
          <p:nvPr/>
        </p:nvCxnSpPr>
        <p:spPr>
          <a:xfrm flipH="1">
            <a:off x="10162320" y="2841806"/>
            <a:ext cx="30302" cy="25553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728C82-E0A1-B48A-B57D-0F5CB815AEC4}"/>
              </a:ext>
            </a:extLst>
          </p:cNvPr>
          <p:cNvCxnSpPr>
            <a:cxnSpLocks/>
          </p:cNvCxnSpPr>
          <p:nvPr/>
        </p:nvCxnSpPr>
        <p:spPr>
          <a:xfrm flipH="1">
            <a:off x="8763826" y="2859736"/>
            <a:ext cx="30302" cy="25553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74468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C4F1B-32F7-E483-400E-39433B375152}"/>
              </a:ext>
            </a:extLst>
          </p:cNvPr>
          <p:cNvSpPr>
            <a:spLocks noGrp="1"/>
          </p:cNvSpPr>
          <p:nvPr>
            <p:ph idx="1"/>
          </p:nvPr>
        </p:nvSpPr>
        <p:spPr>
          <a:xfrm>
            <a:off x="310508" y="1619999"/>
            <a:ext cx="5654358" cy="4139157"/>
          </a:xfrm>
        </p:spPr>
        <p:txBody>
          <a:bodyPr/>
          <a:lstStyle/>
          <a:p>
            <a:pPr marL="0" indent="0">
              <a:buNone/>
            </a:pPr>
            <a:r>
              <a:rPr lang="en-US" noProof="0"/>
              <a:t>Download EPA simplified GHG emissions calculator</a:t>
            </a:r>
          </a:p>
          <a:p>
            <a:pPr marL="0" indent="0">
              <a:buNone/>
            </a:pPr>
            <a:endParaRPr lang="en-US"/>
          </a:p>
          <a:p>
            <a:pPr marL="0" indent="0">
              <a:buNone/>
            </a:pPr>
            <a:r>
              <a:rPr lang="en-US">
                <a:hlinkClick r:id="rId5"/>
              </a:rPr>
              <a:t>https://www.epa.gov/climateleadership/simplified-ghg-emissions-calculator</a:t>
            </a:r>
            <a:endParaRPr lang="en-US"/>
          </a:p>
          <a:p>
            <a:pPr marL="0" indent="0">
              <a:buNone/>
            </a:pPr>
            <a:endParaRPr lang="en-US"/>
          </a:p>
          <a:p>
            <a:pPr marL="0" indent="0">
              <a:buNone/>
            </a:pPr>
            <a:r>
              <a:rPr lang="en-US"/>
              <a:t>I had to do this unblock step to enable the macros</a:t>
            </a:r>
          </a:p>
        </p:txBody>
      </p:sp>
      <p:sp>
        <p:nvSpPr>
          <p:cNvPr id="4" name="Slide Number Placeholder 3">
            <a:extLst>
              <a:ext uri="{FF2B5EF4-FFF2-40B4-BE49-F238E27FC236}">
                <a16:creationId xmlns:a16="http://schemas.microsoft.com/office/drawing/2014/main" id="{94F56D16-4310-0B05-9F41-0417E52C88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6BD22"/>
                </a:solidFill>
                <a:effectLst/>
                <a:uLnTx/>
                <a:uFillTx/>
                <a:latin typeface="Gotham Black" pitchFamily="2" charset="0"/>
                <a:ea typeface="+mn-ea"/>
                <a:cs typeface="Gotham Black" pitchFamily="2" charset="0"/>
              </a:rPr>
              <a:t>casella.com  </a:t>
            </a:r>
            <a:r>
              <a:rPr kumimoji="0" lang="en-US" sz="1200" b="1" i="0" u="none" strike="noStrike" kern="1200" cap="none" spc="0" normalizeH="0" baseline="0" noProof="0">
                <a:ln>
                  <a:noFill/>
                </a:ln>
                <a:solidFill>
                  <a:prstClr val="white"/>
                </a:solidFill>
                <a:effectLst/>
                <a:uLnTx/>
                <a:uFillTx/>
                <a:latin typeface="Gotham Black" pitchFamily="2" charset="0"/>
                <a:ea typeface="+mn-ea"/>
                <a:cs typeface="Gotham Black" pitchFamily="2" charset="0"/>
              </a:rPr>
              <a:t>•  </a:t>
            </a:r>
            <a:fld id="{4EA2C72E-29C4-43D4-910B-A3361CF1CBDD}" type="slidenum">
              <a:rPr kumimoji="0" lang="en-US" sz="1200" b="1" i="0" u="none" strike="noStrike" kern="1200" cap="none" spc="0" normalizeH="0" baseline="0" noProof="0" smtClean="0">
                <a:ln>
                  <a:noFill/>
                </a:ln>
                <a:solidFill>
                  <a:srgbClr val="76BC21"/>
                </a:solidFill>
                <a:effectLst/>
                <a:uLnTx/>
                <a:uFillTx/>
                <a:latin typeface="Gotham Black" panose="02000604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p:txBody>
      </p:sp>
      <p:sp>
        <p:nvSpPr>
          <p:cNvPr id="6" name="Title 5">
            <a:extLst>
              <a:ext uri="{FF2B5EF4-FFF2-40B4-BE49-F238E27FC236}">
                <a16:creationId xmlns:a16="http://schemas.microsoft.com/office/drawing/2014/main" id="{CCB2E711-AA4C-A8C6-72B6-0B9926027A27}"/>
              </a:ext>
            </a:extLst>
          </p:cNvPr>
          <p:cNvSpPr>
            <a:spLocks noGrp="1"/>
          </p:cNvSpPr>
          <p:nvPr>
            <p:ph type="title"/>
          </p:nvPr>
        </p:nvSpPr>
        <p:spPr/>
        <p:txBody>
          <a:bodyPr/>
          <a:lstStyle/>
          <a:p>
            <a:r>
              <a:rPr lang="en-US" noProof="0"/>
              <a:t>Case Study – 2 sample recycling facilities (cont.)</a:t>
            </a:r>
          </a:p>
        </p:txBody>
      </p:sp>
      <p:pic>
        <p:nvPicPr>
          <p:cNvPr id="5" name="Picture 4">
            <a:extLst>
              <a:ext uri="{FF2B5EF4-FFF2-40B4-BE49-F238E27FC236}">
                <a16:creationId xmlns:a16="http://schemas.microsoft.com/office/drawing/2014/main" id="{D684B123-BB88-CF7C-EACC-AF7886FD77D3}"/>
              </a:ext>
            </a:extLst>
          </p:cNvPr>
          <p:cNvPicPr>
            <a:picLocks noChangeAspect="1"/>
          </p:cNvPicPr>
          <p:nvPr/>
        </p:nvPicPr>
        <p:blipFill>
          <a:blip r:embed="rId6"/>
          <a:stretch>
            <a:fillRect/>
          </a:stretch>
        </p:blipFill>
        <p:spPr>
          <a:xfrm>
            <a:off x="7359021" y="1398259"/>
            <a:ext cx="3176665" cy="4582633"/>
          </a:xfrm>
          <a:prstGeom prst="rect">
            <a:avLst/>
          </a:prstGeom>
        </p:spPr>
      </p:pic>
      <p:sp>
        <p:nvSpPr>
          <p:cNvPr id="7" name="Arrow: Down 6">
            <a:extLst>
              <a:ext uri="{FF2B5EF4-FFF2-40B4-BE49-F238E27FC236}">
                <a16:creationId xmlns:a16="http://schemas.microsoft.com/office/drawing/2014/main" id="{FFB33FAF-933C-F746-3505-B9EE2EE28F0F}"/>
              </a:ext>
            </a:extLst>
          </p:cNvPr>
          <p:cNvSpPr/>
          <p:nvPr/>
        </p:nvSpPr>
        <p:spPr>
          <a:xfrm rot="2809166">
            <a:off x="10338257" y="3987696"/>
            <a:ext cx="786809" cy="127590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white"/>
              </a:solidFill>
              <a:effectLst/>
              <a:uLnTx/>
              <a:uFillTx/>
              <a:latin typeface="Gotham Narrow Book"/>
              <a:ea typeface="+mn-ea"/>
              <a:cs typeface="+mn-cs"/>
            </a:endParaRPr>
          </a:p>
        </p:txBody>
      </p:sp>
    </p:spTree>
    <p:custDataLst>
      <p:custData r:id="rId1"/>
      <p:custData r:id="rId2"/>
    </p:custDataLst>
    <p:extLst>
      <p:ext uri="{BB962C8B-B14F-4D97-AF65-F5344CB8AC3E}">
        <p14:creationId xmlns:p14="http://schemas.microsoft.com/office/powerpoint/2010/main" val="315515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C4F1B-32F7-E483-400E-39433B375152}"/>
              </a:ext>
            </a:extLst>
          </p:cNvPr>
          <p:cNvSpPr>
            <a:spLocks noGrp="1"/>
          </p:cNvSpPr>
          <p:nvPr>
            <p:ph idx="1"/>
          </p:nvPr>
        </p:nvSpPr>
        <p:spPr>
          <a:xfrm>
            <a:off x="310507" y="1907078"/>
            <a:ext cx="4548571" cy="4139157"/>
          </a:xfrm>
        </p:spPr>
        <p:txBody>
          <a:bodyPr/>
          <a:lstStyle/>
          <a:p>
            <a:pPr marL="0" indent="0">
              <a:buNone/>
            </a:pPr>
            <a:r>
              <a:rPr lang="en-US" sz="2000" b="1"/>
              <a:t>Stationary Combustion</a:t>
            </a:r>
          </a:p>
          <a:p>
            <a:pPr marL="342900" indent="-342900">
              <a:buFont typeface="Arial" panose="020B0604020202020204" pitchFamily="34" charset="0"/>
              <a:buChar char="•"/>
            </a:pPr>
            <a:r>
              <a:rPr lang="en-US" sz="2400"/>
              <a:t>Enter each facility and each fuel type</a:t>
            </a:r>
          </a:p>
          <a:p>
            <a:pPr marL="342900" indent="-342900">
              <a:buFont typeface="Arial" panose="020B0604020202020204" pitchFamily="34" charset="0"/>
              <a:buChar char="•"/>
            </a:pPr>
            <a:r>
              <a:rPr lang="en-US" sz="2400"/>
              <a:t>Also enter square footage of each facility</a:t>
            </a:r>
          </a:p>
          <a:p>
            <a:pPr marL="342900" indent="-342900">
              <a:buFont typeface="Arial" panose="020B0604020202020204" pitchFamily="34" charset="0"/>
              <a:buChar char="•"/>
            </a:pPr>
            <a:r>
              <a:rPr lang="en-US" sz="2400"/>
              <a:t>Bottom of page lists the calculated emissions</a:t>
            </a:r>
          </a:p>
        </p:txBody>
      </p:sp>
      <p:sp>
        <p:nvSpPr>
          <p:cNvPr id="4" name="Slide Number Placeholder 3">
            <a:extLst>
              <a:ext uri="{FF2B5EF4-FFF2-40B4-BE49-F238E27FC236}">
                <a16:creationId xmlns:a16="http://schemas.microsoft.com/office/drawing/2014/main" id="{94F56D16-4310-0B05-9F41-0417E52C88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6BD22"/>
                </a:solidFill>
                <a:effectLst/>
                <a:uLnTx/>
                <a:uFillTx/>
                <a:latin typeface="Gotham Black" pitchFamily="2" charset="0"/>
                <a:ea typeface="+mn-ea"/>
                <a:cs typeface="Gotham Black" pitchFamily="2" charset="0"/>
              </a:rPr>
              <a:t>casella.com  </a:t>
            </a:r>
            <a:r>
              <a:rPr kumimoji="0" lang="en-US" sz="1200" b="1" i="0" u="none" strike="noStrike" kern="1200" cap="none" spc="0" normalizeH="0" baseline="0" noProof="0">
                <a:ln>
                  <a:noFill/>
                </a:ln>
                <a:solidFill>
                  <a:prstClr val="white"/>
                </a:solidFill>
                <a:effectLst/>
                <a:uLnTx/>
                <a:uFillTx/>
                <a:latin typeface="Gotham Black" pitchFamily="2" charset="0"/>
                <a:ea typeface="+mn-ea"/>
                <a:cs typeface="Gotham Black" pitchFamily="2" charset="0"/>
              </a:rPr>
              <a:t>•  </a:t>
            </a:r>
            <a:fld id="{4EA2C72E-29C4-43D4-910B-A3361CF1CBDD}" type="slidenum">
              <a:rPr kumimoji="0" lang="en-US" sz="1200" b="1" i="0" u="none" strike="noStrike" kern="1200" cap="none" spc="0" normalizeH="0" baseline="0" noProof="0" smtClean="0">
                <a:ln>
                  <a:noFill/>
                </a:ln>
                <a:solidFill>
                  <a:srgbClr val="76BC21"/>
                </a:solidFill>
                <a:effectLst/>
                <a:uLnTx/>
                <a:uFillTx/>
                <a:latin typeface="Gotham Black" panose="02000604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76BC21"/>
              </a:solidFill>
              <a:effectLst/>
              <a:uLnTx/>
              <a:uFillTx/>
              <a:latin typeface="Gotham Black" panose="02000604040000020004" pitchFamily="50" charset="0"/>
              <a:ea typeface="+mn-ea"/>
              <a:cs typeface="+mn-cs"/>
            </a:endParaRPr>
          </a:p>
        </p:txBody>
      </p:sp>
      <p:sp>
        <p:nvSpPr>
          <p:cNvPr id="6" name="Title 5">
            <a:extLst>
              <a:ext uri="{FF2B5EF4-FFF2-40B4-BE49-F238E27FC236}">
                <a16:creationId xmlns:a16="http://schemas.microsoft.com/office/drawing/2014/main" id="{CCB2E711-AA4C-A8C6-72B6-0B9926027A27}"/>
              </a:ext>
            </a:extLst>
          </p:cNvPr>
          <p:cNvSpPr>
            <a:spLocks noGrp="1"/>
          </p:cNvSpPr>
          <p:nvPr>
            <p:ph type="title"/>
          </p:nvPr>
        </p:nvSpPr>
        <p:spPr/>
        <p:txBody>
          <a:bodyPr/>
          <a:lstStyle/>
          <a:p>
            <a:r>
              <a:rPr lang="en-US" noProof="0"/>
              <a:t>Case Study – 2 sample recycling facilities (cont.)</a:t>
            </a:r>
          </a:p>
        </p:txBody>
      </p:sp>
      <p:pic>
        <p:nvPicPr>
          <p:cNvPr id="7" name="Picture 6">
            <a:extLst>
              <a:ext uri="{FF2B5EF4-FFF2-40B4-BE49-F238E27FC236}">
                <a16:creationId xmlns:a16="http://schemas.microsoft.com/office/drawing/2014/main" id="{7BDF7829-22BE-8E19-563E-06B16790A6F9}"/>
              </a:ext>
            </a:extLst>
          </p:cNvPr>
          <p:cNvPicPr>
            <a:picLocks noChangeAspect="1"/>
          </p:cNvPicPr>
          <p:nvPr/>
        </p:nvPicPr>
        <p:blipFill>
          <a:blip r:embed="rId5"/>
          <a:stretch>
            <a:fillRect/>
          </a:stretch>
        </p:blipFill>
        <p:spPr>
          <a:xfrm>
            <a:off x="5481599" y="1331927"/>
            <a:ext cx="6399893" cy="3838829"/>
          </a:xfrm>
          <a:prstGeom prst="rect">
            <a:avLst/>
          </a:prstGeom>
        </p:spPr>
      </p:pic>
      <p:pic>
        <p:nvPicPr>
          <p:cNvPr id="9" name="Picture 8">
            <a:extLst>
              <a:ext uri="{FF2B5EF4-FFF2-40B4-BE49-F238E27FC236}">
                <a16:creationId xmlns:a16="http://schemas.microsoft.com/office/drawing/2014/main" id="{CF329B22-50E6-33C1-1288-0CC18D9812C3}"/>
              </a:ext>
            </a:extLst>
          </p:cNvPr>
          <p:cNvPicPr>
            <a:picLocks noChangeAspect="1"/>
          </p:cNvPicPr>
          <p:nvPr/>
        </p:nvPicPr>
        <p:blipFill>
          <a:blip r:embed="rId6"/>
          <a:stretch>
            <a:fillRect/>
          </a:stretch>
        </p:blipFill>
        <p:spPr>
          <a:xfrm>
            <a:off x="6096000" y="5358096"/>
            <a:ext cx="4720856" cy="802596"/>
          </a:xfrm>
          <a:prstGeom prst="rect">
            <a:avLst/>
          </a:prstGeom>
        </p:spPr>
      </p:pic>
    </p:spTree>
    <p:custDataLst>
      <p:custData r:id="rId1"/>
      <p:custData r:id="rId2"/>
    </p:custDataLst>
    <p:extLst>
      <p:ext uri="{BB962C8B-B14F-4D97-AF65-F5344CB8AC3E}">
        <p14:creationId xmlns:p14="http://schemas.microsoft.com/office/powerpoint/2010/main" val="1725793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MEASURMENT" val="True"/>
</p:tagLst>
</file>

<file path=ppt/tags/tag10.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 name="GUIDECOLS" val="2"/>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 name="GUIDEROWS" val="1"/>
  <p:tag name="GUTTERCOL" val="0.6 cm"/>
  <p:tag name="GUTTERROW" val="0.6 cm"/>
  <p:tag name="GUIDESAPPLIEDTO" val="2"/>
  <p:tag name="GUIDECOLS" val="3"/>
</p:tagLst>
</file>

<file path=ppt/tags/tag12.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 name="GUIDECOLS" val="2"/>
  <p:tag name="GUTTERROW" val="0.6 cm"/>
  <p:tag name="GUIDESAPPLIEDTO" val="2"/>
  <p:tag name="GUIDEROWS" val="5"/>
  <p:tag name="CUSTMASTERTOPMARGIN" val="127.5591"/>
  <p:tag name="CUSTMASTERLEFTMARGIN" val="24.378"/>
  <p:tag name="CUSTMASTERRIGHTMARGIN" val="28.3465"/>
  <p:tag name="CUSTMASTERBOTTOMMARGIN" val="86.4567"/>
  <p:tag name="GUTTERCOL" val="1.5 cm"/>
</p:tagLst>
</file>

<file path=ppt/tags/tag13.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Lst>
</file>

<file path=ppt/tags/tag14.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 name="GUTTERCOL" val="0.6 cm"/>
  <p:tag name="GUTTERROW" val="0.6 cm"/>
  <p:tag name="GUIDESAPPLIEDTO" val="2"/>
  <p:tag name="GUIDEROWS" val="2"/>
  <p:tag name="GUIDECOLS" val="4"/>
</p:tagLst>
</file>

<file path=ppt/tags/tag15.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 name="MASTERTOPMARGIN" val="127.5591"/>
  <p:tag name="MASTERLEFTMARGIN" val="24.378"/>
  <p:tag name="MASTERRIGHTMARGIN" val="28.3465"/>
  <p:tag name="MASTERBOTTOMMARGIN" val="86.4567"/>
</p:tagLst>
</file>

<file path=ppt/tags/tag4.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Lst>
</file>

<file path=ppt/tags/tag5.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 name="CUSTMASTERTOPMARGIN" val="127.5591"/>
  <p:tag name="CUSTMASTERLEFTMARGIN" val="24.378"/>
  <p:tag name="CUSTMASTERRIGHTMARGIN" val="28.3465"/>
  <p:tag name="CUSTMASTERBOTTOMMARGIN" val="86.4567"/>
</p:tagLst>
</file>

<file path=ppt/tags/tag6.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Lst>
</file>

<file path=ppt/tags/tag7.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MASTERTOPMARGIN" val="127.5591"/>
  <p:tag name="MASTERLEFTMARGIN" val="24.378"/>
  <p:tag name="MASTERRIGHTMARGIN" val="28.3465"/>
  <p:tag name="MASTERBOTTOMMARGIN" val="86.4567"/>
</p:tagLst>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1_Office Theme">
  <a:themeElements>
    <a:clrScheme name="__Casella">
      <a:dk1>
        <a:srgbClr val="56565A"/>
      </a:dk1>
      <a:lt1>
        <a:sysClr val="window" lastClr="FFFFFF"/>
      </a:lt1>
      <a:dk2>
        <a:srgbClr val="00263E"/>
      </a:dk2>
      <a:lt2>
        <a:srgbClr val="76777A"/>
      </a:lt2>
      <a:accent1>
        <a:srgbClr val="76BC21"/>
      </a:accent1>
      <a:accent2>
        <a:srgbClr val="0082CA"/>
      </a:accent2>
      <a:accent3>
        <a:srgbClr val="4C9D2F"/>
      </a:accent3>
      <a:accent4>
        <a:srgbClr val="006938"/>
      </a:accent4>
      <a:accent5>
        <a:srgbClr val="FFE900"/>
      </a:accent5>
      <a:accent6>
        <a:srgbClr val="FF681D"/>
      </a:accent6>
      <a:hlink>
        <a:srgbClr val="76BC21"/>
      </a:hlink>
      <a:folHlink>
        <a:srgbClr val="00263E"/>
      </a:folHlink>
    </a:clrScheme>
    <a:fontScheme name="__Casella">
      <a:majorFont>
        <a:latin typeface="Gotham Narrow Black"/>
        <a:ea typeface=""/>
        <a:cs typeface=""/>
      </a:majorFont>
      <a:minorFont>
        <a:latin typeface="Gotham Narro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227821864470589","enableDocumentContentUpdater":false,"version":"2.0"}]]></TemplafySlideTemplateConfiguration>
</file>

<file path=customXml/item10.xml><?xml version="1.0" encoding="utf-8"?>
<TemplafySlideTemplateConfiguration><![CDATA[{"slideVersion":1,"isValidatorEnabled":false,"isLocked":false,"elementsMetadata":[],"slideId":"638227821864470589","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ct:contentTypeSchema xmlns:ct="http://schemas.microsoft.com/office/2006/metadata/contentType" xmlns:ma="http://schemas.microsoft.com/office/2006/metadata/properties/metaAttributes" ct:_="" ma:_="" ma:contentTypeName="Document" ma:contentTypeID="0x010100D6C0AB9B6C9ABC4B9307623E65CCC67B" ma:contentTypeVersion="13" ma:contentTypeDescription="Create a new document." ma:contentTypeScope="" ma:versionID="a3b83cba48be06cb1b13dd0fff6501e6">
  <xsd:schema xmlns:xsd="http://www.w3.org/2001/XMLSchema" xmlns:xs="http://www.w3.org/2001/XMLSchema" xmlns:p="http://schemas.microsoft.com/office/2006/metadata/properties" xmlns:ns2="59dbcfb8-ead6-4c3c-9a23-6afe66ebf779" xmlns:ns3="403a85e5-f018-48bc-806b-3aaa7859edbb" targetNamespace="http://schemas.microsoft.com/office/2006/metadata/properties" ma:root="true" ma:fieldsID="2bf893a8b8bfeed127b5f27254afe243" ns2:_="" ns3:_="">
    <xsd:import namespace="59dbcfb8-ead6-4c3c-9a23-6afe66ebf779"/>
    <xsd:import namespace="403a85e5-f018-48bc-806b-3aaa7859ed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cfb8-ead6-4c3c-9a23-6afe66eb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85e5-f018-48bc-806b-3aaa7859ed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765c59-0847-4a7d-a487-8370c51432a3}" ma:internalName="TaxCatchAll" ma:showField="CatchAllData" ma:web="403a85e5-f018-48bc-806b-3aaa7859ed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227821864470589","enableDocumentContentUpdater":false,"version":"2.0"}]]></TemplafySlideTemplateConfiguration>
</file>

<file path=customXml/item4.xml><?xml version="1.0" encoding="utf-8"?>
<TemplafySlideTemplateConfiguration><![CDATA[{"slideVersion":1,"isValidatorEnabled":false,"isLocked":false,"elementsMetadata":[],"slideId":"638227821864470589","enableDocumentContentUpdater":false,"version":"2.0"}]]></TemplafySlideTemplateConfiguration>
</file>

<file path=customXml/item5.xml><?xml version="1.0" encoding="utf-8"?>
<TemplafySlideTemplateConfiguration><![CDATA[{"slideVersion":1,"isValidatorEnabled":false,"isLocked":false,"elementsMetadata":[],"slideId":"638227821864470589","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227821864470589","enableDocumentContentUpdater":false,"version":"2.0"}]]></TemplafySlideTemplateConfiguration>
</file>

<file path=customXml/itemProps1.xml><?xml version="1.0" encoding="utf-8"?>
<ds:datastoreItem xmlns:ds="http://schemas.openxmlformats.org/officeDocument/2006/customXml" ds:itemID="{AF863705-FAAB-484A-AD20-5323DDE4242F}">
  <ds:schemaRefs/>
</ds:datastoreItem>
</file>

<file path=customXml/itemProps10.xml><?xml version="1.0" encoding="utf-8"?>
<ds:datastoreItem xmlns:ds="http://schemas.openxmlformats.org/officeDocument/2006/customXml" ds:itemID="{19262F13-2EA1-F742-B6C2-BAC42EA200F9}">
  <ds:schemaRefs/>
</ds:datastoreItem>
</file>

<file path=customXml/itemProps11.xml><?xml version="1.0" encoding="utf-8"?>
<ds:datastoreItem xmlns:ds="http://schemas.openxmlformats.org/officeDocument/2006/customXml" ds:itemID="{0223C31B-F16F-8E41-848E-11D1EF95EECA}">
  <ds:schemaRefs/>
</ds:datastoreItem>
</file>

<file path=customXml/itemProps12.xml><?xml version="1.0" encoding="utf-8"?>
<ds:datastoreItem xmlns:ds="http://schemas.openxmlformats.org/officeDocument/2006/customXml" ds:itemID="{B4940D87-B800-2544-BEFA-7A221F1F0C78}">
  <ds:schemaRefs/>
</ds:datastoreItem>
</file>

<file path=customXml/itemProps13.xml><?xml version="1.0" encoding="utf-8"?>
<ds:datastoreItem xmlns:ds="http://schemas.openxmlformats.org/officeDocument/2006/customXml" ds:itemID="{7AD5C713-8705-422D-87C1-CAA347955790}"/>
</file>

<file path=customXml/itemProps14.xml><?xml version="1.0" encoding="utf-8"?>
<ds:datastoreItem xmlns:ds="http://schemas.openxmlformats.org/officeDocument/2006/customXml" ds:itemID="{D0140003-0ECB-4266-89F5-4437F2225CDB}"/>
</file>

<file path=customXml/itemProps2.xml><?xml version="1.0" encoding="utf-8"?>
<ds:datastoreItem xmlns:ds="http://schemas.openxmlformats.org/officeDocument/2006/customXml" ds:itemID="{CA9E02D3-84B3-F94B-B7FD-58D826A2A787}">
  <ds:schemaRefs/>
</ds:datastoreItem>
</file>

<file path=customXml/itemProps3.xml><?xml version="1.0" encoding="utf-8"?>
<ds:datastoreItem xmlns:ds="http://schemas.openxmlformats.org/officeDocument/2006/customXml" ds:itemID="{D0242FB6-3D62-0A4E-98FC-0563EA0B12D4}">
  <ds:schemaRefs/>
</ds:datastoreItem>
</file>

<file path=customXml/itemProps4.xml><?xml version="1.0" encoding="utf-8"?>
<ds:datastoreItem xmlns:ds="http://schemas.openxmlformats.org/officeDocument/2006/customXml" ds:itemID="{A8CB1F36-2F40-2A45-A6B2-C7DD2EFC39A4}">
  <ds:schemaRefs/>
</ds:datastoreItem>
</file>

<file path=customXml/itemProps5.xml><?xml version="1.0" encoding="utf-8"?>
<ds:datastoreItem xmlns:ds="http://schemas.openxmlformats.org/officeDocument/2006/customXml" ds:itemID="{82A63068-3C92-E84A-B0A6-615B5C36E51B}">
  <ds:schemaRefs/>
</ds:datastoreItem>
</file>

<file path=customXml/itemProps6.xml><?xml version="1.0" encoding="utf-8"?>
<ds:datastoreItem xmlns:ds="http://schemas.openxmlformats.org/officeDocument/2006/customXml" ds:itemID="{19A8560E-D35C-5249-AC34-6788E8740733}">
  <ds:schemaRefs/>
</ds:datastoreItem>
</file>

<file path=customXml/itemProps7.xml><?xml version="1.0" encoding="utf-8"?>
<ds:datastoreItem xmlns:ds="http://schemas.openxmlformats.org/officeDocument/2006/customXml" ds:itemID="{648E536C-822D-A04F-A7FF-F919FE7EB929}">
  <ds:schemaRefs/>
</ds:datastoreItem>
</file>

<file path=customXml/itemProps8.xml><?xml version="1.0" encoding="utf-8"?>
<ds:datastoreItem xmlns:ds="http://schemas.openxmlformats.org/officeDocument/2006/customXml" ds:itemID="{E1D9AFDC-E2F6-E44A-A1A6-57C126A91E12}">
  <ds:schemaRefs/>
</ds:datastoreItem>
</file>

<file path=customXml/itemProps9.xml><?xml version="1.0" encoding="utf-8"?>
<ds:datastoreItem xmlns:ds="http://schemas.openxmlformats.org/officeDocument/2006/customXml" ds:itemID="{CB33242B-D3B4-8F44-A16C-C62CE44C901D}">
  <ds:schemaRefs/>
</ds:datastoreItem>
</file>

<file path=docProps/app.xml><?xml version="1.0" encoding="utf-8"?>
<Properties xmlns="http://schemas.openxmlformats.org/officeDocument/2006/extended-properties" xmlns:vt="http://schemas.openxmlformats.org/officeDocument/2006/docPropsVTypes">
  <TotalTime>2</TotalTime>
  <Words>1317</Words>
  <Application>Microsoft Office PowerPoint</Application>
  <PresentationFormat>Widescreen</PresentationFormat>
  <Paragraphs>226</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Avenir Next LT Pro</vt:lpstr>
      <vt:lpstr>Calibri</vt:lpstr>
      <vt:lpstr>Gotham Black</vt:lpstr>
      <vt:lpstr>Gotham Book</vt:lpstr>
      <vt:lpstr>Gotham Narrow Black</vt:lpstr>
      <vt:lpstr>Gotham Narrow Book</vt:lpstr>
      <vt:lpstr>Source Sans Pro Web</vt:lpstr>
      <vt:lpstr>ColorBlockVTI</vt:lpstr>
      <vt:lpstr>1_Office Theme</vt:lpstr>
      <vt:lpstr>Calculating Emissions  August 2023   Workshop #3</vt:lpstr>
      <vt:lpstr>Identifying and Calculating Emissions</vt:lpstr>
      <vt:lpstr>U.S. EPA’s GHG Emissions Calculator</vt:lpstr>
      <vt:lpstr>Calculator Overview</vt:lpstr>
      <vt:lpstr>A Drive-Through of EPA’s Calculator Tool</vt:lpstr>
      <vt:lpstr>Greenhouse Gas Reporting at Casella</vt:lpstr>
      <vt:lpstr>Case Study – 2 sample recycling facilities</vt:lpstr>
      <vt:lpstr>Case Study – 2 sample recycling facilities (cont.)</vt:lpstr>
      <vt:lpstr>Case Study – 2 sample recycling facilities (cont.)</vt:lpstr>
      <vt:lpstr>Case Study – 2 sample recycling facilities (cont.)</vt:lpstr>
      <vt:lpstr>Case Study – 2 sample recycling facilities (cont.)</vt:lpstr>
      <vt:lpstr>Case Study – 2 sample recycling facilities (cont.)</vt:lpstr>
      <vt:lpstr>U.S. EPA Introduction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Emissions – August Workshop #3</dc:title>
  <dc:creator>Christina Zhang</dc:creator>
  <cp:lastModifiedBy>Natalie Betts</cp:lastModifiedBy>
  <cp:revision>2</cp:revision>
  <dcterms:created xsi:type="dcterms:W3CDTF">2024-01-08T21:47:58Z</dcterms:created>
  <dcterms:modified xsi:type="dcterms:W3CDTF">2024-01-10T18:29:54Z</dcterms:modified>
</cp:coreProperties>
</file>