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6"/>
  </p:notesMasterIdLst>
  <p:sldIdLst>
    <p:sldId id="256" r:id="rId6"/>
    <p:sldId id="267" r:id="rId7"/>
    <p:sldId id="284" r:id="rId8"/>
    <p:sldId id="277" r:id="rId9"/>
    <p:sldId id="274" r:id="rId10"/>
    <p:sldId id="273" r:id="rId11"/>
    <p:sldId id="286" r:id="rId12"/>
    <p:sldId id="311" r:id="rId13"/>
    <p:sldId id="278"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F011D-C67A-42B6-BCF6-3D96FBF0DEAD}" v="3" dt="2024-01-10T18:01:44.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52439" autoAdjust="0"/>
  </p:normalViewPr>
  <p:slideViewPr>
    <p:cSldViewPr snapToGrid="0">
      <p:cViewPr varScale="1">
        <p:scale>
          <a:sx n="42" d="100"/>
          <a:sy n="42" d="100"/>
        </p:scale>
        <p:origin x="15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Betts" userId="5a21ce94-760c-40f4-bbf7-715d5dbbecf7" providerId="ADAL" clId="{7DEF011D-C67A-42B6-BCF6-3D96FBF0DEAD}"/>
    <pc:docChg chg="modSld">
      <pc:chgData name="Natalie Betts" userId="5a21ce94-760c-40f4-bbf7-715d5dbbecf7" providerId="ADAL" clId="{7DEF011D-C67A-42B6-BCF6-3D96FBF0DEAD}" dt="2024-01-10T17:52:52.516" v="9" actId="20577"/>
      <pc:docMkLst>
        <pc:docMk/>
      </pc:docMkLst>
      <pc:sldChg chg="modSp mod">
        <pc:chgData name="Natalie Betts" userId="5a21ce94-760c-40f4-bbf7-715d5dbbecf7" providerId="ADAL" clId="{7DEF011D-C67A-42B6-BCF6-3D96FBF0DEAD}" dt="2024-01-10T17:52:52.516" v="9" actId="20577"/>
        <pc:sldMkLst>
          <pc:docMk/>
          <pc:sldMk cId="203158233" sldId="256"/>
        </pc:sldMkLst>
        <pc:spChg chg="mod">
          <ac:chgData name="Natalie Betts" userId="5a21ce94-760c-40f4-bbf7-715d5dbbecf7" providerId="ADAL" clId="{7DEF011D-C67A-42B6-BCF6-3D96FBF0DEAD}" dt="2024-01-10T17:52:52.516" v="9" actId="20577"/>
          <ac:spMkLst>
            <pc:docMk/>
            <pc:sldMk cId="203158233" sldId="256"/>
            <ac:spMk id="3" creationId="{B4899601-4BCA-F707-4634-4721A4EDE161}"/>
          </ac:spMkLst>
        </pc:spChg>
      </pc:sldChg>
      <pc:sldChg chg="modNotesTx">
        <pc:chgData name="Natalie Betts" userId="5a21ce94-760c-40f4-bbf7-715d5dbbecf7" providerId="ADAL" clId="{7DEF011D-C67A-42B6-BCF6-3D96FBF0DEAD}" dt="2024-01-10T17:51:53.617" v="3" actId="20577"/>
        <pc:sldMkLst>
          <pc:docMk/>
          <pc:sldMk cId="4014094335" sldId="27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colorful2" csCatId="colorful" phldr="1"/>
      <dgm:spPr/>
      <dgm:t>
        <a:bodyPr/>
        <a:lstStyle/>
        <a:p>
          <a:endParaRPr lang="en-US"/>
        </a:p>
      </dgm:t>
    </dgm:pt>
    <dgm:pt modelId="{CEA68BC1-0214-475A-AAEB-F2C106BEDF3D}">
      <dgm:prSet custT="1"/>
      <dgm:spPr/>
      <dgm:t>
        <a:bodyPr/>
        <a:lstStyle/>
        <a:p>
          <a:r>
            <a:rPr lang="en-US" sz="2000" b="1">
              <a:latin typeface="+mj-lt"/>
              <a:ea typeface="Calibri" charset="0"/>
              <a:cs typeface="Calibri" charset="0"/>
            </a:rPr>
            <a:t>History</a:t>
          </a:r>
          <a:endParaRPr lang="en-US" sz="2100" b="1">
            <a:latin typeface="+mj-lt"/>
          </a:endParaRPr>
        </a:p>
      </dgm:t>
    </dgm:pt>
    <dgm:pt modelId="{D39F5498-D166-4D4F-959E-220D13F281F2}" type="parTrans" cxnId="{4A7F6715-186E-49A7-B901-131CC9610C6D}">
      <dgm:prSet/>
      <dgm:spPr/>
      <dgm:t>
        <a:bodyPr/>
        <a:lstStyle/>
        <a:p>
          <a:endParaRPr lang="en-US"/>
        </a:p>
      </dgm:t>
    </dgm:pt>
    <dgm:pt modelId="{D52D63DB-7300-43C9-9B4D-DCAB119753ED}" type="sibTrans" cxnId="{4A7F6715-186E-49A7-B901-131CC9610C6D}">
      <dgm:prSet/>
      <dgm:spPr/>
      <dgm:t>
        <a:bodyPr/>
        <a:lstStyle/>
        <a:p>
          <a:endParaRPr lang="en-US"/>
        </a:p>
      </dgm:t>
    </dgm:pt>
    <dgm:pt modelId="{6E78410F-604C-43A6-A991-1F6A0685C76E}">
      <dgm:prSet custT="1"/>
      <dgm:spPr/>
      <dgm:t>
        <a:bodyPr lIns="182880" tIns="182880" rIns="182880" bIns="182880"/>
        <a:lstStyle/>
        <a:p>
          <a:pPr marL="0" algn="ctr">
            <a:lnSpc>
              <a:spcPct val="100000"/>
            </a:lnSpc>
            <a:buNone/>
          </a:pPr>
          <a:r>
            <a:rPr lang="en-US" sz="1800" b="0" i="0"/>
            <a:t>Evolution of reporting</a:t>
          </a:r>
          <a:endParaRPr lang="en-US" sz="1800">
            <a:latin typeface="Calibri" charset="0"/>
            <a:ea typeface="Calibri" charset="0"/>
            <a:cs typeface="Calibri" charset="0"/>
          </a:endParaRPr>
        </a:p>
      </dgm:t>
    </dgm:pt>
    <dgm:pt modelId="{B87758DC-95B9-415D-8FA2-3A592F03EEB6}" type="parTrans" cxnId="{E6E94786-140A-4645-ACBD-B11A56308E02}">
      <dgm:prSet/>
      <dgm:spPr/>
      <dgm:t>
        <a:bodyPr/>
        <a:lstStyle/>
        <a:p>
          <a:endParaRPr lang="en-US"/>
        </a:p>
      </dgm:t>
    </dgm:pt>
    <dgm:pt modelId="{81ADE71D-3BBC-45B9-8FE7-89C53F21FB8E}" type="sibTrans" cxnId="{E6E94786-140A-4645-ACBD-B11A56308E02}">
      <dgm:prSet/>
      <dgm:spPr/>
      <dgm:t>
        <a:bodyPr/>
        <a:lstStyle/>
        <a:p>
          <a:endParaRPr lang="en-US"/>
        </a:p>
      </dgm:t>
    </dgm:pt>
    <dgm:pt modelId="{0A954AA6-C6B0-4271-8792-CCCE30CE7D69}">
      <dgm:prSet custT="1"/>
      <dgm:spPr/>
      <dgm:t>
        <a:bodyPr/>
        <a:lstStyle/>
        <a:p>
          <a:r>
            <a:rPr lang="en-US" sz="2000" b="1">
              <a:latin typeface="+mj-lt"/>
              <a:ea typeface="Calibri" charset="0"/>
              <a:cs typeface="Calibri" charset="0"/>
            </a:rPr>
            <a:t>Current</a:t>
          </a:r>
          <a:endParaRPr lang="en-US" sz="2100" b="1">
            <a:latin typeface="+mj-lt"/>
            <a:ea typeface="Calibri" charset="0"/>
            <a:cs typeface="Calibri" charset="0"/>
          </a:endParaRPr>
        </a:p>
      </dgm:t>
    </dgm:pt>
    <dgm:pt modelId="{81CA91A9-12C9-4000-A833-6528B617CCA1}" type="parTrans" cxnId="{61DE8435-87FC-4ED8-A1D9-A0E36224C192}">
      <dgm:prSet/>
      <dgm:spPr/>
      <dgm:t>
        <a:bodyPr/>
        <a:lstStyle/>
        <a:p>
          <a:endParaRPr lang="en-US"/>
        </a:p>
      </dgm:t>
    </dgm:pt>
    <dgm:pt modelId="{7635DF39-FFCE-4F67-A43A-C3F7B847830D}" type="sibTrans" cxnId="{61DE8435-87FC-4ED8-A1D9-A0E36224C192}">
      <dgm:prSet/>
      <dgm:spPr/>
      <dgm:t>
        <a:bodyPr/>
        <a:lstStyle/>
        <a:p>
          <a:endParaRPr lang="en-US"/>
        </a:p>
      </dgm:t>
    </dgm:pt>
    <dgm:pt modelId="{838BD54C-88AD-40D7-AF5F-AB65EB0898A5}">
      <dgm:prSet custT="1"/>
      <dgm:spPr/>
      <dgm:t>
        <a:bodyPr lIns="182880" tIns="182880" rIns="182880" bIns="182880"/>
        <a:lstStyle/>
        <a:p>
          <a:pPr marL="0" algn="ctr">
            <a:lnSpc>
              <a:spcPct val="100000"/>
            </a:lnSpc>
            <a:buNone/>
          </a:pPr>
          <a:r>
            <a:rPr lang="en-US" sz="1800" b="0" i="0"/>
            <a:t>Today’s expectations</a:t>
          </a:r>
          <a:endParaRPr lang="en-US" sz="1800">
            <a:latin typeface="Calibri" charset="0"/>
            <a:ea typeface="Calibri" charset="0"/>
            <a:cs typeface="Calibri" charset="0"/>
          </a:endParaRPr>
        </a:p>
      </dgm:t>
    </dgm:pt>
    <dgm:pt modelId="{FD106F30-FED7-4A4D-9063-A51FC1861B8D}" type="parTrans" cxnId="{122438FB-0EB1-4DC7-B97A-C5EDE3236321}">
      <dgm:prSet/>
      <dgm:spPr/>
      <dgm:t>
        <a:bodyPr/>
        <a:lstStyle/>
        <a:p>
          <a:endParaRPr lang="en-US"/>
        </a:p>
      </dgm:t>
    </dgm:pt>
    <dgm:pt modelId="{C5AC6457-3C00-4583-9061-8DA5017D63FF}" type="sibTrans" cxnId="{122438FB-0EB1-4DC7-B97A-C5EDE3236321}">
      <dgm:prSet/>
      <dgm:spPr/>
      <dgm:t>
        <a:bodyPr/>
        <a:lstStyle/>
        <a:p>
          <a:endParaRPr lang="en-US"/>
        </a:p>
      </dgm:t>
    </dgm:pt>
    <dgm:pt modelId="{13416990-6629-4AE4-B0B2-7DE8418884DB}">
      <dgm:prSet custT="1"/>
      <dgm:spPr/>
      <dgm:t>
        <a:bodyPr/>
        <a:lstStyle/>
        <a:p>
          <a:r>
            <a:rPr lang="en-US" sz="1800" b="1">
              <a:latin typeface="+mj-lt"/>
              <a:ea typeface="Calibri" charset="0"/>
              <a:cs typeface="Calibri" charset="0"/>
            </a:rPr>
            <a:t>Tomorrow</a:t>
          </a:r>
        </a:p>
      </dgm:t>
    </dgm:pt>
    <dgm:pt modelId="{180D8207-97DB-48B4-AFB6-E1571502D51D}" type="parTrans" cxnId="{88C7DEFE-ACEF-4A9F-B154-781CBBFCBE18}">
      <dgm:prSet/>
      <dgm:spPr/>
      <dgm:t>
        <a:bodyPr/>
        <a:lstStyle/>
        <a:p>
          <a:endParaRPr lang="en-US"/>
        </a:p>
      </dgm:t>
    </dgm:pt>
    <dgm:pt modelId="{355D6E8A-518E-4B49-955A-8C7CE0CBDA24}" type="sibTrans" cxnId="{88C7DEFE-ACEF-4A9F-B154-781CBBFCBE18}">
      <dgm:prSet/>
      <dgm:spPr/>
      <dgm:t>
        <a:bodyPr/>
        <a:lstStyle/>
        <a:p>
          <a:endParaRPr lang="en-US"/>
        </a:p>
      </dgm:t>
    </dgm:pt>
    <dgm:pt modelId="{8FE81FEC-2664-411F-AEB3-065F29F52751}">
      <dgm:prSet custT="1"/>
      <dgm:spPr/>
      <dgm:t>
        <a:bodyPr lIns="182880" tIns="182880" rIns="182880" bIns="182880"/>
        <a:lstStyle/>
        <a:p>
          <a:pPr marL="0" algn="ctr">
            <a:lnSpc>
              <a:spcPct val="100000"/>
            </a:lnSpc>
            <a:buNone/>
          </a:pPr>
          <a:r>
            <a:rPr lang="en-US" sz="1800" b="0" i="0"/>
            <a:t>Roadmap for the future</a:t>
          </a:r>
          <a:endParaRPr lang="en-US" sz="1800">
            <a:latin typeface="Calibri" charset="0"/>
            <a:ea typeface="Calibri" charset="0"/>
            <a:cs typeface="Calibri"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917788B4-4702-452B-A9BF-BD370AC7C91D}" type="pres">
      <dgm:prSet presAssocID="{0DD8915E-DC14-41D6-9BB5-F49E1C265163}" presName="Name0" presStyleCnt="0">
        <dgm:presLayoutVars>
          <dgm:dir/>
          <dgm:animLvl val="lvl"/>
          <dgm:resizeHandles val="exact"/>
        </dgm:presLayoutVars>
      </dgm:prSet>
      <dgm:spPr/>
    </dgm:pt>
    <dgm:pt modelId="{54C7622E-B3EE-4BFC-B751-4B261C400F01}" type="pres">
      <dgm:prSet presAssocID="{CEA68BC1-0214-475A-AAEB-F2C106BEDF3D}" presName="composite" presStyleCnt="0"/>
      <dgm:spPr/>
    </dgm:pt>
    <dgm:pt modelId="{80A1A6DF-0273-4C9F-A1CF-A320F9DB6FD1}" type="pres">
      <dgm:prSet presAssocID="{CEA68BC1-0214-475A-AAEB-F2C106BEDF3D}" presName="parTx" presStyleLbl="alignNode1" presStyleIdx="0" presStyleCnt="3">
        <dgm:presLayoutVars>
          <dgm:chMax val="0"/>
          <dgm:chPref val="0"/>
        </dgm:presLayoutVars>
      </dgm:prSet>
      <dgm:spPr/>
    </dgm:pt>
    <dgm:pt modelId="{910C52EF-D1F5-4581-A150-24B263AF9343}" type="pres">
      <dgm:prSet presAssocID="{CEA68BC1-0214-475A-AAEB-F2C106BEDF3D}" presName="desTx" presStyleLbl="alignAccFollowNode1" presStyleIdx="0" presStyleCnt="3">
        <dgm:presLayoutVars/>
      </dgm:prSet>
      <dgm:spPr/>
    </dgm:pt>
    <dgm:pt modelId="{06DEF15E-2A95-4424-9CA3-93FFF5A22F97}" type="pres">
      <dgm:prSet presAssocID="{D52D63DB-7300-43C9-9B4D-DCAB119753ED}" presName="space" presStyleCnt="0"/>
      <dgm:spPr/>
    </dgm:pt>
    <dgm:pt modelId="{BEA164EE-1450-4AEB-9527-4E22FBF3C1A8}" type="pres">
      <dgm:prSet presAssocID="{0A954AA6-C6B0-4271-8792-CCCE30CE7D69}" presName="composite" presStyleCnt="0"/>
      <dgm:spPr/>
    </dgm:pt>
    <dgm:pt modelId="{6B33ABE5-CEF1-4B39-82C3-F1FC644C0A8F}" type="pres">
      <dgm:prSet presAssocID="{0A954AA6-C6B0-4271-8792-CCCE30CE7D69}" presName="parTx" presStyleLbl="alignNode1" presStyleIdx="1" presStyleCnt="3">
        <dgm:presLayoutVars>
          <dgm:chMax val="0"/>
          <dgm:chPref val="0"/>
        </dgm:presLayoutVars>
      </dgm:prSet>
      <dgm:spPr/>
    </dgm:pt>
    <dgm:pt modelId="{D49AD3F7-B2B6-4709-A43B-C22DEB981B39}" type="pres">
      <dgm:prSet presAssocID="{0A954AA6-C6B0-4271-8792-CCCE30CE7D69}" presName="desTx" presStyleLbl="alignAccFollowNode1" presStyleIdx="1" presStyleCnt="3">
        <dgm:presLayoutVars/>
      </dgm:prSet>
      <dgm:spPr/>
    </dgm:pt>
    <dgm:pt modelId="{C83CA8A9-5873-4873-B14F-2F0E7FB2ABCC}" type="pres">
      <dgm:prSet presAssocID="{7635DF39-FFCE-4F67-A43A-C3F7B847830D}" presName="space" presStyleCnt="0"/>
      <dgm:spPr/>
    </dgm:pt>
    <dgm:pt modelId="{F042507F-C824-490E-948D-BDF8D9C669BD}" type="pres">
      <dgm:prSet presAssocID="{13416990-6629-4AE4-B0B2-7DE8418884DB}" presName="composite" presStyleCnt="0"/>
      <dgm:spPr/>
    </dgm:pt>
    <dgm:pt modelId="{1D3D5FCC-5789-4468-99A6-5D6A676B6013}" type="pres">
      <dgm:prSet presAssocID="{13416990-6629-4AE4-B0B2-7DE8418884DB}" presName="parTx" presStyleLbl="alignNode1" presStyleIdx="2" presStyleCnt="3">
        <dgm:presLayoutVars>
          <dgm:chMax val="0"/>
          <dgm:chPref val="0"/>
        </dgm:presLayoutVars>
      </dgm:prSet>
      <dgm:spPr/>
    </dgm:pt>
    <dgm:pt modelId="{44C7D37A-568B-4A53-88BE-8330DEF7D4A3}" type="pres">
      <dgm:prSet presAssocID="{13416990-6629-4AE4-B0B2-7DE8418884DB}" presName="desTx" presStyleLbl="alignAccFollowNode1" presStyleIdx="2" presStyleCnt="3">
        <dgm:presLayoutVars/>
      </dgm:prSet>
      <dgm:spPr/>
    </dgm:pt>
  </dgm:ptLst>
  <dgm:cxnLst>
    <dgm:cxn modelId="{4A7F6715-186E-49A7-B901-131CC9610C6D}" srcId="{0DD8915E-DC14-41D6-9BB5-F49E1C265163}" destId="{CEA68BC1-0214-475A-AAEB-F2C106BEDF3D}" srcOrd="0" destOrd="0" parTransId="{D39F5498-D166-4D4F-959E-220D13F281F2}" sibTransId="{D52D63DB-7300-43C9-9B4D-DCAB119753ED}"/>
    <dgm:cxn modelId="{61DE8435-87FC-4ED8-A1D9-A0E36224C192}" srcId="{0DD8915E-DC14-41D6-9BB5-F49E1C265163}" destId="{0A954AA6-C6B0-4271-8792-CCCE30CE7D69}" srcOrd="1" destOrd="0" parTransId="{81CA91A9-12C9-4000-A833-6528B617CCA1}" sibTransId="{7635DF39-FFCE-4F67-A43A-C3F7B847830D}"/>
    <dgm:cxn modelId="{711E093C-AD42-45A4-8D40-A2D39702062E}" srcId="{13416990-6629-4AE4-B0B2-7DE8418884DB}" destId="{8FE81FEC-2664-411F-AEB3-065F29F52751}" srcOrd="0" destOrd="0" parTransId="{BCBC007E-0269-421B-9C41-DE26D5C3A822}" sibTransId="{80230EB7-7230-4881-A631-309C07417378}"/>
    <dgm:cxn modelId="{9C4BCC70-6D73-47C9-B488-C135FF971FCD}" type="presOf" srcId="{13416990-6629-4AE4-B0B2-7DE8418884DB}" destId="{1D3D5FCC-5789-4468-99A6-5D6A676B6013}" srcOrd="0" destOrd="0" presId="urn:microsoft.com/office/officeart/2016/7/layout/HorizontalActionList"/>
    <dgm:cxn modelId="{E6E94786-140A-4645-ACBD-B11A56308E02}" srcId="{CEA68BC1-0214-475A-AAEB-F2C106BEDF3D}" destId="{6E78410F-604C-43A6-A991-1F6A0685C76E}" srcOrd="0" destOrd="0" parTransId="{B87758DC-95B9-415D-8FA2-3A592F03EEB6}" sibTransId="{81ADE71D-3BBC-45B9-8FE7-89C53F21FB8E}"/>
    <dgm:cxn modelId="{77938B8A-5AD8-4A5E-A030-55E04EAC32E6}" type="presOf" srcId="{6E78410F-604C-43A6-A991-1F6A0685C76E}" destId="{910C52EF-D1F5-4581-A150-24B263AF9343}" srcOrd="0" destOrd="0" presId="urn:microsoft.com/office/officeart/2016/7/layout/HorizontalActionList"/>
    <dgm:cxn modelId="{E440549C-0098-4200-80A6-FF88137F160F}" type="presOf" srcId="{0DD8915E-DC14-41D6-9BB5-F49E1C265163}" destId="{917788B4-4702-452B-A9BF-BD370AC7C91D}" srcOrd="0" destOrd="0" presId="urn:microsoft.com/office/officeart/2016/7/layout/HorizontalActionList"/>
    <dgm:cxn modelId="{B4983ACB-8E8C-4A2A-9B18-8617D7E17A77}" type="presOf" srcId="{838BD54C-88AD-40D7-AF5F-AB65EB0898A5}" destId="{D49AD3F7-B2B6-4709-A43B-C22DEB981B39}" srcOrd="0" destOrd="0" presId="urn:microsoft.com/office/officeart/2016/7/layout/HorizontalActionList"/>
    <dgm:cxn modelId="{F287A5D1-1293-47FF-AD35-F35BD7DB7217}" type="presOf" srcId="{8FE81FEC-2664-411F-AEB3-065F29F52751}" destId="{44C7D37A-568B-4A53-88BE-8330DEF7D4A3}" srcOrd="0" destOrd="0" presId="urn:microsoft.com/office/officeart/2016/7/layout/HorizontalActionList"/>
    <dgm:cxn modelId="{9AF54BDB-DAB3-4B24-A529-369FFC39451F}" type="presOf" srcId="{0A954AA6-C6B0-4271-8792-CCCE30CE7D69}" destId="{6B33ABE5-CEF1-4B39-82C3-F1FC644C0A8F}" srcOrd="0" destOrd="0" presId="urn:microsoft.com/office/officeart/2016/7/layout/HorizontalActionList"/>
    <dgm:cxn modelId="{E3F2F5EC-16B1-4C58-9182-F30E78C8D17D}" type="presOf" srcId="{CEA68BC1-0214-475A-AAEB-F2C106BEDF3D}" destId="{80A1A6DF-0273-4C9F-A1CF-A320F9DB6FD1}" srcOrd="0" destOrd="0" presId="urn:microsoft.com/office/officeart/2016/7/layout/HorizontalActionList"/>
    <dgm:cxn modelId="{122438FB-0EB1-4DC7-B97A-C5EDE3236321}" srcId="{0A954AA6-C6B0-4271-8792-CCCE30CE7D69}" destId="{838BD54C-88AD-40D7-AF5F-AB65EB0898A5}" srcOrd="0" destOrd="0" parTransId="{FD106F30-FED7-4A4D-9063-A51FC1861B8D}" sibTransId="{C5AC6457-3C00-4583-9061-8DA5017D63FF}"/>
    <dgm:cxn modelId="{88C7DEFE-ACEF-4A9F-B154-781CBBFCBE18}" srcId="{0DD8915E-DC14-41D6-9BB5-F49E1C265163}" destId="{13416990-6629-4AE4-B0B2-7DE8418884DB}" srcOrd="2" destOrd="0" parTransId="{180D8207-97DB-48B4-AFB6-E1571502D51D}" sibTransId="{355D6E8A-518E-4B49-955A-8C7CE0CBDA24}"/>
    <dgm:cxn modelId="{33ECD332-58AF-4E88-A500-D1240A9110AD}" type="presParOf" srcId="{917788B4-4702-452B-A9BF-BD370AC7C91D}" destId="{54C7622E-B3EE-4BFC-B751-4B261C400F01}" srcOrd="0" destOrd="0" presId="urn:microsoft.com/office/officeart/2016/7/layout/HorizontalActionList"/>
    <dgm:cxn modelId="{235818C5-3573-4908-AEE0-3A7896555462}" type="presParOf" srcId="{54C7622E-B3EE-4BFC-B751-4B261C400F01}" destId="{80A1A6DF-0273-4C9F-A1CF-A320F9DB6FD1}" srcOrd="0" destOrd="0" presId="urn:microsoft.com/office/officeart/2016/7/layout/HorizontalActionList"/>
    <dgm:cxn modelId="{33438145-C485-436C-AD90-2BC58FD45BD2}" type="presParOf" srcId="{54C7622E-B3EE-4BFC-B751-4B261C400F01}" destId="{910C52EF-D1F5-4581-A150-24B263AF9343}" srcOrd="1" destOrd="0" presId="urn:microsoft.com/office/officeart/2016/7/layout/HorizontalActionList"/>
    <dgm:cxn modelId="{0EA76779-6AA3-4942-8892-7B9CDEB74548}" type="presParOf" srcId="{917788B4-4702-452B-A9BF-BD370AC7C91D}" destId="{06DEF15E-2A95-4424-9CA3-93FFF5A22F97}" srcOrd="1" destOrd="0" presId="urn:microsoft.com/office/officeart/2016/7/layout/HorizontalActionList"/>
    <dgm:cxn modelId="{8508FC8E-9136-4A97-9AA3-FFDDDB3B40AE}" type="presParOf" srcId="{917788B4-4702-452B-A9BF-BD370AC7C91D}" destId="{BEA164EE-1450-4AEB-9527-4E22FBF3C1A8}" srcOrd="2" destOrd="0" presId="urn:microsoft.com/office/officeart/2016/7/layout/HorizontalActionList"/>
    <dgm:cxn modelId="{657D2BC0-01E3-4AB6-A185-AF8A8BDB41EA}" type="presParOf" srcId="{BEA164EE-1450-4AEB-9527-4E22FBF3C1A8}" destId="{6B33ABE5-CEF1-4B39-82C3-F1FC644C0A8F}" srcOrd="0" destOrd="0" presId="urn:microsoft.com/office/officeart/2016/7/layout/HorizontalActionList"/>
    <dgm:cxn modelId="{D58411C6-0DF5-4662-9901-DA23240E83B9}" type="presParOf" srcId="{BEA164EE-1450-4AEB-9527-4E22FBF3C1A8}" destId="{D49AD3F7-B2B6-4709-A43B-C22DEB981B39}" srcOrd="1" destOrd="0" presId="urn:microsoft.com/office/officeart/2016/7/layout/HorizontalActionList"/>
    <dgm:cxn modelId="{3F6A4F5F-E2A5-4931-86E6-12BB70DD5E96}" type="presParOf" srcId="{917788B4-4702-452B-A9BF-BD370AC7C91D}" destId="{C83CA8A9-5873-4873-B14F-2F0E7FB2ABCC}" srcOrd="3" destOrd="0" presId="urn:microsoft.com/office/officeart/2016/7/layout/HorizontalActionList"/>
    <dgm:cxn modelId="{008A04F8-CCA8-463D-A028-8F7B8B5DED82}" type="presParOf" srcId="{917788B4-4702-452B-A9BF-BD370AC7C91D}" destId="{F042507F-C824-490E-948D-BDF8D9C669BD}" srcOrd="4" destOrd="0" presId="urn:microsoft.com/office/officeart/2016/7/layout/HorizontalActionList"/>
    <dgm:cxn modelId="{1AE7904C-A54A-4252-8559-6AFDB410BC10}" type="presParOf" srcId="{F042507F-C824-490E-948D-BDF8D9C669BD}" destId="{1D3D5FCC-5789-4468-99A6-5D6A676B6013}" srcOrd="0" destOrd="0" presId="urn:microsoft.com/office/officeart/2016/7/layout/HorizontalActionList"/>
    <dgm:cxn modelId="{52C4214A-785F-4BE4-BD04-5A0C4ABD5272}" type="presParOf" srcId="{F042507F-C824-490E-948D-BDF8D9C669BD}" destId="{44C7D37A-568B-4A53-88BE-8330DEF7D4A3}"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7250AF-73A2-4A8F-9D0C-68F0824A2869}" type="doc">
      <dgm:prSet loTypeId="urn:microsoft.com/office/officeart/2005/8/layout/hProcess9" loCatId="process" qsTypeId="urn:microsoft.com/office/officeart/2005/8/quickstyle/simple1" qsCatId="simple" csTypeId="urn:microsoft.com/office/officeart/2005/8/colors/accent1_2" csCatId="accent1" phldr="1"/>
      <dgm:spPr/>
    </dgm:pt>
    <dgm:pt modelId="{6A0CB817-BB30-4722-AF3D-97989F4297F6}">
      <dgm:prSet phldrT="[Text]"/>
      <dgm:spPr/>
      <dgm:t>
        <a:bodyPr/>
        <a:lstStyle/>
        <a:p>
          <a:r>
            <a:rPr lang="en-US"/>
            <a:t>Reporting Frameworks Develop</a:t>
          </a:r>
        </a:p>
      </dgm:t>
    </dgm:pt>
    <dgm:pt modelId="{6FB7E209-7398-4D7F-A6EB-7D342C473BD5}" type="parTrans" cxnId="{412DD0EB-BBC4-40B6-BC7F-AB86421CDA96}">
      <dgm:prSet/>
      <dgm:spPr/>
      <dgm:t>
        <a:bodyPr/>
        <a:lstStyle/>
        <a:p>
          <a:endParaRPr lang="en-US"/>
        </a:p>
      </dgm:t>
    </dgm:pt>
    <dgm:pt modelId="{5018125D-3CB0-4AC9-AA96-711BE81D025E}" type="sibTrans" cxnId="{412DD0EB-BBC4-40B6-BC7F-AB86421CDA96}">
      <dgm:prSet/>
      <dgm:spPr/>
      <dgm:t>
        <a:bodyPr/>
        <a:lstStyle/>
        <a:p>
          <a:endParaRPr lang="en-US"/>
        </a:p>
      </dgm:t>
    </dgm:pt>
    <dgm:pt modelId="{9EC8B1E8-5566-4FEC-92DE-605888623A19}">
      <dgm:prSet phldrT="[Text]"/>
      <dgm:spPr/>
      <dgm:t>
        <a:bodyPr/>
        <a:lstStyle/>
        <a:p>
          <a:r>
            <a:rPr lang="en-US"/>
            <a:t>Europe Enacts Requirements</a:t>
          </a:r>
        </a:p>
      </dgm:t>
    </dgm:pt>
    <dgm:pt modelId="{6ED14137-A562-43F9-ADB0-562423325169}" type="parTrans" cxnId="{32152F39-658B-4276-9663-C5E3B321F47A}">
      <dgm:prSet/>
      <dgm:spPr/>
      <dgm:t>
        <a:bodyPr/>
        <a:lstStyle/>
        <a:p>
          <a:endParaRPr lang="en-US"/>
        </a:p>
      </dgm:t>
    </dgm:pt>
    <dgm:pt modelId="{9F1908DC-4D0A-497C-957A-DF304A9F3360}" type="sibTrans" cxnId="{32152F39-658B-4276-9663-C5E3B321F47A}">
      <dgm:prSet/>
      <dgm:spPr/>
      <dgm:t>
        <a:bodyPr/>
        <a:lstStyle/>
        <a:p>
          <a:endParaRPr lang="en-US"/>
        </a:p>
      </dgm:t>
    </dgm:pt>
    <dgm:pt modelId="{9DAE4BE0-7BEA-4910-8633-EAA89E315574}">
      <dgm:prSet phldrT="[Text]"/>
      <dgm:spPr/>
      <dgm:t>
        <a:bodyPr/>
        <a:lstStyle/>
        <a:p>
          <a:r>
            <a:rPr lang="en-US"/>
            <a:t>Sustainability Ratings Proliferate</a:t>
          </a:r>
        </a:p>
      </dgm:t>
    </dgm:pt>
    <dgm:pt modelId="{A86521EA-1E49-49E4-908A-98F34255FB42}" type="parTrans" cxnId="{86DF3AFB-B091-4123-B942-1D3C3D1BFE91}">
      <dgm:prSet/>
      <dgm:spPr/>
      <dgm:t>
        <a:bodyPr/>
        <a:lstStyle/>
        <a:p>
          <a:endParaRPr lang="en-US"/>
        </a:p>
      </dgm:t>
    </dgm:pt>
    <dgm:pt modelId="{D5D95046-94C9-4E06-A51A-F50E602C601A}" type="sibTrans" cxnId="{86DF3AFB-B091-4123-B942-1D3C3D1BFE91}">
      <dgm:prSet/>
      <dgm:spPr/>
      <dgm:t>
        <a:bodyPr/>
        <a:lstStyle/>
        <a:p>
          <a:endParaRPr lang="en-US"/>
        </a:p>
      </dgm:t>
    </dgm:pt>
    <dgm:pt modelId="{72C55A28-9D25-488A-9848-870DA0B22CC8}">
      <dgm:prSet phldrT="[Text]"/>
      <dgm:spPr/>
      <dgm:t>
        <a:bodyPr/>
        <a:lstStyle/>
        <a:p>
          <a:r>
            <a:rPr lang="en-US"/>
            <a:t>Investor Attention Increases</a:t>
          </a:r>
        </a:p>
      </dgm:t>
    </dgm:pt>
    <dgm:pt modelId="{2F4EC50A-0DAA-417F-9449-20D42DCE2956}" type="parTrans" cxnId="{C3A75203-0A53-4A89-99FB-602EA4FC63C3}">
      <dgm:prSet/>
      <dgm:spPr/>
      <dgm:t>
        <a:bodyPr/>
        <a:lstStyle/>
        <a:p>
          <a:endParaRPr lang="en-US"/>
        </a:p>
      </dgm:t>
    </dgm:pt>
    <dgm:pt modelId="{D426B122-8958-400E-B91C-7B805739F657}" type="sibTrans" cxnId="{C3A75203-0A53-4A89-99FB-602EA4FC63C3}">
      <dgm:prSet/>
      <dgm:spPr/>
      <dgm:t>
        <a:bodyPr/>
        <a:lstStyle/>
        <a:p>
          <a:endParaRPr lang="en-US"/>
        </a:p>
      </dgm:t>
    </dgm:pt>
    <dgm:pt modelId="{4FEC2546-8363-4EF5-AC61-111A814A42D2}" type="pres">
      <dgm:prSet presAssocID="{E97250AF-73A2-4A8F-9D0C-68F0824A2869}" presName="CompostProcess" presStyleCnt="0">
        <dgm:presLayoutVars>
          <dgm:dir/>
          <dgm:resizeHandles val="exact"/>
        </dgm:presLayoutVars>
      </dgm:prSet>
      <dgm:spPr/>
    </dgm:pt>
    <dgm:pt modelId="{98505C69-90BA-4714-A5E4-63C1E46F2B60}" type="pres">
      <dgm:prSet presAssocID="{E97250AF-73A2-4A8F-9D0C-68F0824A2869}" presName="arrow" presStyleLbl="bgShp" presStyleIdx="0" presStyleCnt="1" custLinFactNeighborY="296"/>
      <dgm:spPr/>
    </dgm:pt>
    <dgm:pt modelId="{5EB8D97F-5D93-4403-8618-4D12CDA35A5E}" type="pres">
      <dgm:prSet presAssocID="{E97250AF-73A2-4A8F-9D0C-68F0824A2869}" presName="linearProcess" presStyleCnt="0"/>
      <dgm:spPr/>
    </dgm:pt>
    <dgm:pt modelId="{264A44B3-150A-4BD6-89E8-94C65A827065}" type="pres">
      <dgm:prSet presAssocID="{6A0CB817-BB30-4722-AF3D-97989F4297F6}" presName="textNode" presStyleLbl="node1" presStyleIdx="0" presStyleCnt="4">
        <dgm:presLayoutVars>
          <dgm:bulletEnabled val="1"/>
        </dgm:presLayoutVars>
      </dgm:prSet>
      <dgm:spPr/>
    </dgm:pt>
    <dgm:pt modelId="{91F9E3D3-2F5C-452B-B7B0-10D7620CA148}" type="pres">
      <dgm:prSet presAssocID="{5018125D-3CB0-4AC9-AA96-711BE81D025E}" presName="sibTrans" presStyleCnt="0"/>
      <dgm:spPr/>
    </dgm:pt>
    <dgm:pt modelId="{390D9AFE-C3F5-4EDC-B050-6C651D83412C}" type="pres">
      <dgm:prSet presAssocID="{9EC8B1E8-5566-4FEC-92DE-605888623A19}" presName="textNode" presStyleLbl="node1" presStyleIdx="1" presStyleCnt="4">
        <dgm:presLayoutVars>
          <dgm:bulletEnabled val="1"/>
        </dgm:presLayoutVars>
      </dgm:prSet>
      <dgm:spPr/>
    </dgm:pt>
    <dgm:pt modelId="{CD260BCD-290F-41B1-B359-87A317C7D251}" type="pres">
      <dgm:prSet presAssocID="{9F1908DC-4D0A-497C-957A-DF304A9F3360}" presName="sibTrans" presStyleCnt="0"/>
      <dgm:spPr/>
    </dgm:pt>
    <dgm:pt modelId="{C9ED30EA-C01A-4551-8EBE-94E321A8BFB4}" type="pres">
      <dgm:prSet presAssocID="{9DAE4BE0-7BEA-4910-8633-EAA89E315574}" presName="textNode" presStyleLbl="node1" presStyleIdx="2" presStyleCnt="4">
        <dgm:presLayoutVars>
          <dgm:bulletEnabled val="1"/>
        </dgm:presLayoutVars>
      </dgm:prSet>
      <dgm:spPr/>
    </dgm:pt>
    <dgm:pt modelId="{44003F1F-6160-424E-84A8-A2AD9F226BA3}" type="pres">
      <dgm:prSet presAssocID="{D5D95046-94C9-4E06-A51A-F50E602C601A}" presName="sibTrans" presStyleCnt="0"/>
      <dgm:spPr/>
    </dgm:pt>
    <dgm:pt modelId="{D73C76CA-4CD2-4F69-B225-9D0E28E07686}" type="pres">
      <dgm:prSet presAssocID="{72C55A28-9D25-488A-9848-870DA0B22CC8}" presName="textNode" presStyleLbl="node1" presStyleIdx="3" presStyleCnt="4">
        <dgm:presLayoutVars>
          <dgm:bulletEnabled val="1"/>
        </dgm:presLayoutVars>
      </dgm:prSet>
      <dgm:spPr/>
    </dgm:pt>
  </dgm:ptLst>
  <dgm:cxnLst>
    <dgm:cxn modelId="{C3A75203-0A53-4A89-99FB-602EA4FC63C3}" srcId="{E97250AF-73A2-4A8F-9D0C-68F0824A2869}" destId="{72C55A28-9D25-488A-9848-870DA0B22CC8}" srcOrd="3" destOrd="0" parTransId="{2F4EC50A-0DAA-417F-9449-20D42DCE2956}" sibTransId="{D426B122-8958-400E-B91C-7B805739F657}"/>
    <dgm:cxn modelId="{2D78B61C-24D7-463A-88B6-2FE169D7FFED}" type="presOf" srcId="{6A0CB817-BB30-4722-AF3D-97989F4297F6}" destId="{264A44B3-150A-4BD6-89E8-94C65A827065}" srcOrd="0" destOrd="0" presId="urn:microsoft.com/office/officeart/2005/8/layout/hProcess9"/>
    <dgm:cxn modelId="{A3F8F52B-C75D-4AB5-AC78-8F16D50EB233}" type="presOf" srcId="{E97250AF-73A2-4A8F-9D0C-68F0824A2869}" destId="{4FEC2546-8363-4EF5-AC61-111A814A42D2}" srcOrd="0" destOrd="0" presId="urn:microsoft.com/office/officeart/2005/8/layout/hProcess9"/>
    <dgm:cxn modelId="{32152F39-658B-4276-9663-C5E3B321F47A}" srcId="{E97250AF-73A2-4A8F-9D0C-68F0824A2869}" destId="{9EC8B1E8-5566-4FEC-92DE-605888623A19}" srcOrd="1" destOrd="0" parTransId="{6ED14137-A562-43F9-ADB0-562423325169}" sibTransId="{9F1908DC-4D0A-497C-957A-DF304A9F3360}"/>
    <dgm:cxn modelId="{B471C975-FAAC-47CB-9528-B2858843CB7F}" type="presOf" srcId="{9EC8B1E8-5566-4FEC-92DE-605888623A19}" destId="{390D9AFE-C3F5-4EDC-B050-6C651D83412C}" srcOrd="0" destOrd="0" presId="urn:microsoft.com/office/officeart/2005/8/layout/hProcess9"/>
    <dgm:cxn modelId="{C7AB6FCD-EA3E-46EE-A3B7-F363ADBEB421}" type="presOf" srcId="{72C55A28-9D25-488A-9848-870DA0B22CC8}" destId="{D73C76CA-4CD2-4F69-B225-9D0E28E07686}" srcOrd="0" destOrd="0" presId="urn:microsoft.com/office/officeart/2005/8/layout/hProcess9"/>
    <dgm:cxn modelId="{84E1C2E6-9276-4D33-85E3-11F54A522381}" type="presOf" srcId="{9DAE4BE0-7BEA-4910-8633-EAA89E315574}" destId="{C9ED30EA-C01A-4551-8EBE-94E321A8BFB4}" srcOrd="0" destOrd="0" presId="urn:microsoft.com/office/officeart/2005/8/layout/hProcess9"/>
    <dgm:cxn modelId="{412DD0EB-BBC4-40B6-BC7F-AB86421CDA96}" srcId="{E97250AF-73A2-4A8F-9D0C-68F0824A2869}" destId="{6A0CB817-BB30-4722-AF3D-97989F4297F6}" srcOrd="0" destOrd="0" parTransId="{6FB7E209-7398-4D7F-A6EB-7D342C473BD5}" sibTransId="{5018125D-3CB0-4AC9-AA96-711BE81D025E}"/>
    <dgm:cxn modelId="{86DF3AFB-B091-4123-B942-1D3C3D1BFE91}" srcId="{E97250AF-73A2-4A8F-9D0C-68F0824A2869}" destId="{9DAE4BE0-7BEA-4910-8633-EAA89E315574}" srcOrd="2" destOrd="0" parTransId="{A86521EA-1E49-49E4-908A-98F34255FB42}" sibTransId="{D5D95046-94C9-4E06-A51A-F50E602C601A}"/>
    <dgm:cxn modelId="{F145D978-C5FF-49D9-ABAE-ED7308463099}" type="presParOf" srcId="{4FEC2546-8363-4EF5-AC61-111A814A42D2}" destId="{98505C69-90BA-4714-A5E4-63C1E46F2B60}" srcOrd="0" destOrd="0" presId="urn:microsoft.com/office/officeart/2005/8/layout/hProcess9"/>
    <dgm:cxn modelId="{F431B146-08FE-4079-BD53-7F8F5C861F3D}" type="presParOf" srcId="{4FEC2546-8363-4EF5-AC61-111A814A42D2}" destId="{5EB8D97F-5D93-4403-8618-4D12CDA35A5E}" srcOrd="1" destOrd="0" presId="urn:microsoft.com/office/officeart/2005/8/layout/hProcess9"/>
    <dgm:cxn modelId="{BD0ACEDD-5496-4732-B585-901C6F562561}" type="presParOf" srcId="{5EB8D97F-5D93-4403-8618-4D12CDA35A5E}" destId="{264A44B3-150A-4BD6-89E8-94C65A827065}" srcOrd="0" destOrd="0" presId="urn:microsoft.com/office/officeart/2005/8/layout/hProcess9"/>
    <dgm:cxn modelId="{6ACA8DB8-4D89-4728-9F72-C17E80F4F0FD}" type="presParOf" srcId="{5EB8D97F-5D93-4403-8618-4D12CDA35A5E}" destId="{91F9E3D3-2F5C-452B-B7B0-10D7620CA148}" srcOrd="1" destOrd="0" presId="urn:microsoft.com/office/officeart/2005/8/layout/hProcess9"/>
    <dgm:cxn modelId="{BBFF2EE4-96CC-40F4-8378-56EA7BBAE8CA}" type="presParOf" srcId="{5EB8D97F-5D93-4403-8618-4D12CDA35A5E}" destId="{390D9AFE-C3F5-4EDC-B050-6C651D83412C}" srcOrd="2" destOrd="0" presId="urn:microsoft.com/office/officeart/2005/8/layout/hProcess9"/>
    <dgm:cxn modelId="{75D7361E-2443-43ED-B0E5-A0FF546CCA88}" type="presParOf" srcId="{5EB8D97F-5D93-4403-8618-4D12CDA35A5E}" destId="{CD260BCD-290F-41B1-B359-87A317C7D251}" srcOrd="3" destOrd="0" presId="urn:microsoft.com/office/officeart/2005/8/layout/hProcess9"/>
    <dgm:cxn modelId="{686ACEF0-0192-4CA0-9C8C-ECAFD56CD34E}" type="presParOf" srcId="{5EB8D97F-5D93-4403-8618-4D12CDA35A5E}" destId="{C9ED30EA-C01A-4551-8EBE-94E321A8BFB4}" srcOrd="4" destOrd="0" presId="urn:microsoft.com/office/officeart/2005/8/layout/hProcess9"/>
    <dgm:cxn modelId="{B699665C-AB0D-4696-8CCE-6BFE2757E8BF}" type="presParOf" srcId="{5EB8D97F-5D93-4403-8618-4D12CDA35A5E}" destId="{44003F1F-6160-424E-84A8-A2AD9F226BA3}" srcOrd="5" destOrd="0" presId="urn:microsoft.com/office/officeart/2005/8/layout/hProcess9"/>
    <dgm:cxn modelId="{25AF4388-D59F-48E9-98A7-C5CB97A84F2E}" type="presParOf" srcId="{5EB8D97F-5D93-4403-8618-4D12CDA35A5E}" destId="{D73C76CA-4CD2-4F69-B225-9D0E28E0768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1A6DF-0273-4C9F-A1CF-A320F9DB6FD1}">
      <dsp:nvSpPr>
        <dsp:cNvPr id="0" name=""/>
        <dsp:cNvSpPr/>
      </dsp:nvSpPr>
      <dsp:spPr>
        <a:xfrm>
          <a:off x="8080" y="512110"/>
          <a:ext cx="2186889" cy="65606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813" tIns="172813" rIns="172813" bIns="172813"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ea typeface="Calibri" charset="0"/>
              <a:cs typeface="Calibri" charset="0"/>
            </a:rPr>
            <a:t>History</a:t>
          </a:r>
          <a:endParaRPr lang="en-US" sz="2100" b="1" kern="1200">
            <a:latin typeface="+mj-lt"/>
          </a:endParaRPr>
        </a:p>
      </dsp:txBody>
      <dsp:txXfrm>
        <a:off x="8080" y="512110"/>
        <a:ext cx="2186889" cy="656066"/>
      </dsp:txXfrm>
    </dsp:sp>
    <dsp:sp modelId="{910C52EF-D1F5-4581-A150-24B263AF9343}">
      <dsp:nvSpPr>
        <dsp:cNvPr id="0" name=""/>
        <dsp:cNvSpPr/>
      </dsp:nvSpPr>
      <dsp:spPr>
        <a:xfrm>
          <a:off x="8080" y="1168177"/>
          <a:ext cx="2186889" cy="95241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800100">
            <a:lnSpc>
              <a:spcPct val="100000"/>
            </a:lnSpc>
            <a:spcBef>
              <a:spcPct val="0"/>
            </a:spcBef>
            <a:spcAft>
              <a:spcPct val="35000"/>
            </a:spcAft>
            <a:buNone/>
          </a:pPr>
          <a:r>
            <a:rPr lang="en-US" sz="1800" b="0" i="0" kern="1200"/>
            <a:t>Evolution of reporting</a:t>
          </a:r>
          <a:endParaRPr lang="en-US" sz="1800" kern="1200">
            <a:latin typeface="Calibri" charset="0"/>
            <a:ea typeface="Calibri" charset="0"/>
            <a:cs typeface="Calibri" charset="0"/>
          </a:endParaRPr>
        </a:p>
      </dsp:txBody>
      <dsp:txXfrm>
        <a:off x="8080" y="1168177"/>
        <a:ext cx="2186889" cy="952417"/>
      </dsp:txXfrm>
    </dsp:sp>
    <dsp:sp modelId="{6B33ABE5-CEF1-4B39-82C3-F1FC644C0A8F}">
      <dsp:nvSpPr>
        <dsp:cNvPr id="0" name=""/>
        <dsp:cNvSpPr/>
      </dsp:nvSpPr>
      <dsp:spPr>
        <a:xfrm>
          <a:off x="2302864" y="512110"/>
          <a:ext cx="2186889" cy="656066"/>
        </a:xfrm>
        <a:prstGeom prst="rect">
          <a:avLst/>
        </a:prstGeom>
        <a:solidFill>
          <a:schemeClr val="accent2">
            <a:hueOff val="938015"/>
            <a:satOff val="17090"/>
            <a:lumOff val="3726"/>
            <a:alphaOff val="0"/>
          </a:schemeClr>
        </a:solidFill>
        <a:ln w="12700" cap="flat" cmpd="sng" algn="ctr">
          <a:solidFill>
            <a:schemeClr val="accent2">
              <a:hueOff val="938015"/>
              <a:satOff val="17090"/>
              <a:lumOff val="3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813" tIns="172813" rIns="172813" bIns="172813"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ea typeface="Calibri" charset="0"/>
              <a:cs typeface="Calibri" charset="0"/>
            </a:rPr>
            <a:t>Current</a:t>
          </a:r>
          <a:endParaRPr lang="en-US" sz="2100" b="1" kern="1200">
            <a:latin typeface="+mj-lt"/>
            <a:ea typeface="Calibri" charset="0"/>
            <a:cs typeface="Calibri" charset="0"/>
          </a:endParaRPr>
        </a:p>
      </dsp:txBody>
      <dsp:txXfrm>
        <a:off x="2302864" y="512110"/>
        <a:ext cx="2186889" cy="656066"/>
      </dsp:txXfrm>
    </dsp:sp>
    <dsp:sp modelId="{D49AD3F7-B2B6-4709-A43B-C22DEB981B39}">
      <dsp:nvSpPr>
        <dsp:cNvPr id="0" name=""/>
        <dsp:cNvSpPr/>
      </dsp:nvSpPr>
      <dsp:spPr>
        <a:xfrm>
          <a:off x="2302864" y="1168177"/>
          <a:ext cx="2186889" cy="952417"/>
        </a:xfrm>
        <a:prstGeom prst="rect">
          <a:avLst/>
        </a:prstGeom>
        <a:solidFill>
          <a:schemeClr val="accent2">
            <a:tint val="40000"/>
            <a:alpha val="90000"/>
            <a:hueOff val="1399204"/>
            <a:satOff val="21201"/>
            <a:lumOff val="1912"/>
            <a:alphaOff val="0"/>
          </a:schemeClr>
        </a:solidFill>
        <a:ln w="12700" cap="flat" cmpd="sng" algn="ctr">
          <a:solidFill>
            <a:schemeClr val="accent2">
              <a:tint val="40000"/>
              <a:alpha val="90000"/>
              <a:hueOff val="1399204"/>
              <a:satOff val="21201"/>
              <a:lumOff val="19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800100">
            <a:lnSpc>
              <a:spcPct val="100000"/>
            </a:lnSpc>
            <a:spcBef>
              <a:spcPct val="0"/>
            </a:spcBef>
            <a:spcAft>
              <a:spcPct val="35000"/>
            </a:spcAft>
            <a:buNone/>
          </a:pPr>
          <a:r>
            <a:rPr lang="en-US" sz="1800" b="0" i="0" kern="1200"/>
            <a:t>Today’s expectations</a:t>
          </a:r>
          <a:endParaRPr lang="en-US" sz="1800" kern="1200">
            <a:latin typeface="Calibri" charset="0"/>
            <a:ea typeface="Calibri" charset="0"/>
            <a:cs typeface="Calibri" charset="0"/>
          </a:endParaRPr>
        </a:p>
      </dsp:txBody>
      <dsp:txXfrm>
        <a:off x="2302864" y="1168177"/>
        <a:ext cx="2186889" cy="952417"/>
      </dsp:txXfrm>
    </dsp:sp>
    <dsp:sp modelId="{1D3D5FCC-5789-4468-99A6-5D6A676B6013}">
      <dsp:nvSpPr>
        <dsp:cNvPr id="0" name=""/>
        <dsp:cNvSpPr/>
      </dsp:nvSpPr>
      <dsp:spPr>
        <a:xfrm>
          <a:off x="4597648" y="512110"/>
          <a:ext cx="2186889" cy="656066"/>
        </a:xfrm>
        <a:prstGeom prst="rect">
          <a:avLst/>
        </a:prstGeom>
        <a:solidFill>
          <a:schemeClr val="accent2">
            <a:hueOff val="1876031"/>
            <a:satOff val="34180"/>
            <a:lumOff val="7452"/>
            <a:alphaOff val="0"/>
          </a:schemeClr>
        </a:solidFill>
        <a:ln w="12700" cap="flat" cmpd="sng" algn="ctr">
          <a:solidFill>
            <a:schemeClr val="accent2">
              <a:hueOff val="1876031"/>
              <a:satOff val="34180"/>
              <a:lumOff val="74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813" tIns="172813" rIns="172813" bIns="172813" numCol="1" spcCol="1270" anchor="ctr" anchorCtr="0">
          <a:noAutofit/>
        </a:bodyPr>
        <a:lstStyle/>
        <a:p>
          <a:pPr marL="0" lvl="0" indent="0" algn="ctr" defTabSz="800100">
            <a:lnSpc>
              <a:spcPct val="90000"/>
            </a:lnSpc>
            <a:spcBef>
              <a:spcPct val="0"/>
            </a:spcBef>
            <a:spcAft>
              <a:spcPct val="35000"/>
            </a:spcAft>
            <a:buNone/>
          </a:pPr>
          <a:r>
            <a:rPr lang="en-US" sz="1800" b="1" kern="1200">
              <a:latin typeface="+mj-lt"/>
              <a:ea typeface="Calibri" charset="0"/>
              <a:cs typeface="Calibri" charset="0"/>
            </a:rPr>
            <a:t>Tomorrow</a:t>
          </a:r>
        </a:p>
      </dsp:txBody>
      <dsp:txXfrm>
        <a:off x="4597648" y="512110"/>
        <a:ext cx="2186889" cy="656066"/>
      </dsp:txXfrm>
    </dsp:sp>
    <dsp:sp modelId="{44C7D37A-568B-4A53-88BE-8330DEF7D4A3}">
      <dsp:nvSpPr>
        <dsp:cNvPr id="0" name=""/>
        <dsp:cNvSpPr/>
      </dsp:nvSpPr>
      <dsp:spPr>
        <a:xfrm>
          <a:off x="4597648" y="1168177"/>
          <a:ext cx="2186889" cy="952417"/>
        </a:xfrm>
        <a:prstGeom prst="rect">
          <a:avLst/>
        </a:prstGeom>
        <a:solidFill>
          <a:schemeClr val="accent2">
            <a:tint val="40000"/>
            <a:alpha val="90000"/>
            <a:hueOff val="2798407"/>
            <a:satOff val="42402"/>
            <a:lumOff val="3824"/>
            <a:alphaOff val="0"/>
          </a:schemeClr>
        </a:solidFill>
        <a:ln w="12700" cap="flat" cmpd="sng" algn="ctr">
          <a:solidFill>
            <a:schemeClr val="accent2">
              <a:tint val="40000"/>
              <a:alpha val="90000"/>
              <a:hueOff val="2798407"/>
              <a:satOff val="42402"/>
              <a:lumOff val="3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800100">
            <a:lnSpc>
              <a:spcPct val="100000"/>
            </a:lnSpc>
            <a:spcBef>
              <a:spcPct val="0"/>
            </a:spcBef>
            <a:spcAft>
              <a:spcPct val="35000"/>
            </a:spcAft>
            <a:buNone/>
          </a:pPr>
          <a:r>
            <a:rPr lang="en-US" sz="1800" b="0" i="0" kern="1200"/>
            <a:t>Roadmap for the future</a:t>
          </a:r>
          <a:endParaRPr lang="en-US" sz="1800" kern="1200">
            <a:latin typeface="Calibri" charset="0"/>
            <a:ea typeface="Calibri" charset="0"/>
            <a:cs typeface="Calibri" charset="0"/>
          </a:endParaRPr>
        </a:p>
      </dsp:txBody>
      <dsp:txXfrm>
        <a:off x="4597648" y="1168177"/>
        <a:ext cx="2186889" cy="952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05C69-90BA-4714-A5E4-63C1E46F2B60}">
      <dsp:nvSpPr>
        <dsp:cNvPr id="0" name=""/>
        <dsp:cNvSpPr/>
      </dsp:nvSpPr>
      <dsp:spPr>
        <a:xfrm>
          <a:off x="585787" y="0"/>
          <a:ext cx="6638925" cy="48864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4A44B3-150A-4BD6-89E8-94C65A827065}">
      <dsp:nvSpPr>
        <dsp:cNvPr id="0" name=""/>
        <dsp:cNvSpPr/>
      </dsp:nvSpPr>
      <dsp:spPr>
        <a:xfrm>
          <a:off x="3909" y="1465947"/>
          <a:ext cx="1880164" cy="19545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Reporting Frameworks Develop</a:t>
          </a:r>
        </a:p>
      </dsp:txBody>
      <dsp:txXfrm>
        <a:off x="95691" y="1557729"/>
        <a:ext cx="1696600" cy="1771033"/>
      </dsp:txXfrm>
    </dsp:sp>
    <dsp:sp modelId="{390D9AFE-C3F5-4EDC-B050-6C651D83412C}">
      <dsp:nvSpPr>
        <dsp:cNvPr id="0" name=""/>
        <dsp:cNvSpPr/>
      </dsp:nvSpPr>
      <dsp:spPr>
        <a:xfrm>
          <a:off x="1978081" y="1465947"/>
          <a:ext cx="1880164" cy="19545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Europe Enacts Requirements</a:t>
          </a:r>
        </a:p>
      </dsp:txBody>
      <dsp:txXfrm>
        <a:off x="2069863" y="1557729"/>
        <a:ext cx="1696600" cy="1771033"/>
      </dsp:txXfrm>
    </dsp:sp>
    <dsp:sp modelId="{C9ED30EA-C01A-4551-8EBE-94E321A8BFB4}">
      <dsp:nvSpPr>
        <dsp:cNvPr id="0" name=""/>
        <dsp:cNvSpPr/>
      </dsp:nvSpPr>
      <dsp:spPr>
        <a:xfrm>
          <a:off x="3952254" y="1465947"/>
          <a:ext cx="1880164" cy="19545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Sustainability Ratings Proliferate</a:t>
          </a:r>
        </a:p>
      </dsp:txBody>
      <dsp:txXfrm>
        <a:off x="4044036" y="1557729"/>
        <a:ext cx="1696600" cy="1771033"/>
      </dsp:txXfrm>
    </dsp:sp>
    <dsp:sp modelId="{D73C76CA-4CD2-4F69-B225-9D0E28E07686}">
      <dsp:nvSpPr>
        <dsp:cNvPr id="0" name=""/>
        <dsp:cNvSpPr/>
      </dsp:nvSpPr>
      <dsp:spPr>
        <a:xfrm>
          <a:off x="5926426" y="1465947"/>
          <a:ext cx="1880164" cy="19545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Investor Attention Increases</a:t>
          </a:r>
        </a:p>
      </dsp:txBody>
      <dsp:txXfrm>
        <a:off x="6018208" y="1557729"/>
        <a:ext cx="1696600" cy="1771033"/>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37EA8-B512-0C48-A5DF-492D687A1F94}"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94899-CDC9-5446-8BAA-353168DB3E76}" type="slidenum">
              <a:rPr lang="en-US" smtClean="0"/>
              <a:t>‹#›</a:t>
            </a:fld>
            <a:endParaRPr lang="en-US"/>
          </a:p>
        </p:txBody>
      </p:sp>
    </p:spTree>
    <p:extLst>
      <p:ext uri="{BB962C8B-B14F-4D97-AF65-F5344CB8AC3E}">
        <p14:creationId xmlns:p14="http://schemas.microsoft.com/office/powerpoint/2010/main" val="2695802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494899-CDC9-5446-8BAA-353168DB3E76}" type="slidenum">
              <a:rPr lang="en-US" smtClean="0"/>
              <a:t>1</a:t>
            </a:fld>
            <a:endParaRPr lang="en-US"/>
          </a:p>
        </p:txBody>
      </p:sp>
    </p:spTree>
    <p:extLst>
      <p:ext uri="{BB962C8B-B14F-4D97-AF65-F5344CB8AC3E}">
        <p14:creationId xmlns:p14="http://schemas.microsoft.com/office/powerpoint/2010/main" val="291263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2880" y="4432860"/>
            <a:ext cx="6790944" cy="3696712"/>
          </a:xfrm>
        </p:spPr>
        <p:txBody>
          <a:bodyPr/>
          <a:lstStyle/>
          <a:p>
            <a:r>
              <a:rPr lang="en-US" dirty="0"/>
              <a:t>For this Workshop we’ve chosen to highlight several of our members sustainability reports. They each offer snapshots into the type of information that we are  talking about. .  We will be referencing a few sections from some of the reports today as examples, but we encourage you to review them for ideas as they are all very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51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4756" y="4518203"/>
            <a:ext cx="6769746" cy="4489657"/>
          </a:xfrm>
        </p:spPr>
        <p:txBody>
          <a:bodyPr/>
          <a:lstStyle/>
          <a:p>
            <a:endParaRPr lang="en-US" b="1" dirty="0"/>
          </a:p>
          <a:p>
            <a:endParaRPr lang="en-US" b="1" dirty="0"/>
          </a:p>
          <a:p>
            <a:endParaRPr lang="en-US" b="1"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06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4756" y="4518203"/>
            <a:ext cx="6769746" cy="4544284"/>
          </a:xfrm>
        </p:spPr>
        <p:txBody>
          <a:bodyPr/>
          <a:lstStyle/>
          <a:p>
            <a:pPr>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Welcome to the inaugural ISRI sustainability workshop.  We are glad that you are here!</a:t>
            </a:r>
          </a:p>
          <a:p>
            <a:pPr>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 suspect that there are as many reasons for each of you who are participating in this workshop today as there are people logged in.  And when it comes to sustainability – that is okay.  </a:t>
            </a:r>
          </a:p>
          <a:p>
            <a:pPr>
              <a:lnSpc>
                <a:spcPct val="107000"/>
              </a:lnSpc>
              <a:spcAft>
                <a:spcPts val="849"/>
              </a:spcAft>
            </a:pPr>
            <a:r>
              <a:rPr lang="en-US" b="1" u="sng" kern="100" dirty="0">
                <a:effectLst/>
                <a:latin typeface="Calibri" panose="020F0502020204030204" pitchFamily="34" charset="0"/>
                <a:ea typeface="Calibri" panose="020F0502020204030204" pitchFamily="34" charset="0"/>
                <a:cs typeface="Times New Roman" panose="02020603050405020304" pitchFamily="18" charset="0"/>
              </a:rPr>
              <a:t>One of the </a:t>
            </a:r>
            <a:r>
              <a:rPr lang="en-US" b="1" u="sng" kern="100" dirty="0">
                <a:latin typeface="Calibri" panose="020F0502020204030204" pitchFamily="34" charset="0"/>
                <a:ea typeface="Calibri" panose="020F0502020204030204" pitchFamily="34" charset="0"/>
                <a:cs typeface="Times New Roman" panose="02020603050405020304" pitchFamily="18" charset="0"/>
              </a:rPr>
              <a:t>most important points to make as we start on this journey is that </a:t>
            </a:r>
            <a:r>
              <a:rPr lang="en-US" b="1" u="sng" kern="100" dirty="0">
                <a:effectLst/>
                <a:latin typeface="Calibri" panose="020F0502020204030204" pitchFamily="34" charset="0"/>
                <a:ea typeface="Calibri" panose="020F0502020204030204" pitchFamily="34" charset="0"/>
                <a:cs typeface="Times New Roman" panose="02020603050405020304" pitchFamily="18" charset="0"/>
              </a:rPr>
              <a:t>there is no single right way to do this.</a:t>
            </a:r>
            <a:r>
              <a:rPr lang="en-US" kern="100" dirty="0">
                <a:effectLst/>
                <a:latin typeface="Calibri" panose="020F0502020204030204" pitchFamily="34" charset="0"/>
                <a:ea typeface="Calibri" panose="020F0502020204030204" pitchFamily="34" charset="0"/>
                <a:cs typeface="Times New Roman" panose="02020603050405020304" pitchFamily="18" charset="0"/>
              </a:rPr>
              <a:t>  Which is one of the really beautiful things about sustainability. </a:t>
            </a:r>
          </a:p>
          <a:p>
            <a:pPr marL="364135" indent="-364135">
              <a:lnSpc>
                <a:spcPct val="107000"/>
              </a:lnSpc>
              <a:buFont typeface="Calibri" panose="020F050202020403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Are you looking for a sustainability strategy and opportunities to grow your business?</a:t>
            </a:r>
          </a:p>
          <a:p>
            <a:pPr marL="364135" indent="-364135">
              <a:lnSpc>
                <a:spcPct val="107000"/>
              </a:lnSpc>
              <a:buFont typeface="Calibri" panose="020F050202020403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Are you looking to creating a reporting structure to answer stakeholder questions?</a:t>
            </a:r>
          </a:p>
          <a:p>
            <a:pPr marL="364135" indent="-364135">
              <a:lnSpc>
                <a:spcPct val="107000"/>
              </a:lnSpc>
              <a:spcAft>
                <a:spcPts val="849"/>
              </a:spcAft>
              <a:buFont typeface="Calibri" panose="020F050202020403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Are you looking to create environmental goals to reduce </a:t>
            </a:r>
            <a:r>
              <a:rPr lang="en-US" kern="100" dirty="0">
                <a:latin typeface="Calibri" panose="020F0502020204030204" pitchFamily="34" charset="0"/>
                <a:ea typeface="Calibri" panose="020F0502020204030204" pitchFamily="34" charset="0"/>
                <a:cs typeface="Times New Roman" panose="02020603050405020304" pitchFamily="18" charset="0"/>
              </a:rPr>
              <a:t>y</a:t>
            </a:r>
            <a:r>
              <a:rPr lang="en-US" kern="100" dirty="0">
                <a:effectLst/>
                <a:latin typeface="Calibri" panose="020F0502020204030204" pitchFamily="34" charset="0"/>
                <a:ea typeface="Calibri" panose="020F0502020204030204" pitchFamily="34" charset="0"/>
                <a:cs typeface="Times New Roman" panose="02020603050405020304" pitchFamily="18" charset="0"/>
              </a:rPr>
              <a:t>our company’s environmental impact? </a:t>
            </a:r>
          </a:p>
          <a:p>
            <a:pPr marL="30345">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Maybe it is one of these, all of the above, or something else altogether.  Our goal is to provide you with the tools to take what you need and apply it to your company. </a:t>
            </a:r>
          </a:p>
          <a:p>
            <a:pPr marL="30345">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This workshop series is designed to leave a lot of room for each of you to shape your own path for your company.</a:t>
            </a:r>
          </a:p>
          <a:p>
            <a:pPr marL="30345">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We will provide an </a:t>
            </a:r>
            <a:r>
              <a:rPr lang="en-US" u="sng" kern="100" dirty="0">
                <a:effectLst/>
                <a:latin typeface="Calibri" panose="020F0502020204030204" pitchFamily="34" charset="0"/>
                <a:ea typeface="Calibri" panose="020F0502020204030204" pitchFamily="34" charset="0"/>
                <a:cs typeface="Times New Roman" panose="02020603050405020304" pitchFamily="18" charset="0"/>
              </a:rPr>
              <a:t>overview of what sustainability strategies look like </a:t>
            </a:r>
            <a:r>
              <a:rPr lang="en-US" kern="100" dirty="0">
                <a:effectLst/>
                <a:latin typeface="Calibri" panose="020F0502020204030204" pitchFamily="34" charset="0"/>
                <a:ea typeface="Calibri" panose="020F0502020204030204" pitchFamily="34" charset="0"/>
                <a:cs typeface="Times New Roman" panose="02020603050405020304" pitchFamily="18" charset="0"/>
              </a:rPr>
              <a:t>and will provide tools to get started.  If is something that a company wants to implement, </a:t>
            </a:r>
            <a:r>
              <a:rPr lang="en-US" kern="100" dirty="0">
                <a:latin typeface="Calibri" panose="020F0502020204030204" pitchFamily="34" charset="0"/>
                <a:ea typeface="Calibri" panose="020F0502020204030204" pitchFamily="34" charset="0"/>
                <a:cs typeface="Times New Roman" panose="02020603050405020304" pitchFamily="18" charset="0"/>
              </a:rPr>
              <a:t>it will have the tools to choose its own </a:t>
            </a:r>
            <a:r>
              <a:rPr lang="en-US" kern="100" dirty="0">
                <a:effectLst/>
                <a:latin typeface="Calibri" panose="020F0502020204030204" pitchFamily="34" charset="0"/>
                <a:ea typeface="Calibri" panose="020F0502020204030204" pitchFamily="34" charset="0"/>
                <a:cs typeface="Times New Roman" panose="02020603050405020304" pitchFamily="18" charset="0"/>
              </a:rPr>
              <a:t>pathway.  </a:t>
            </a:r>
          </a:p>
          <a:p>
            <a:pPr>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I’ll start with a bit about my journey with sustainability reporting and strategy, which mirrors some of the history of the industry.  We talk about expectation for today will ultimately dig deeply into possible  roadmaps for the future for different companies.</a:t>
            </a:r>
          </a:p>
          <a:p>
            <a:pPr>
              <a:lnSpc>
                <a:spcPct val="107000"/>
              </a:lnSpc>
              <a:spcAft>
                <a:spcPts val="849"/>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a:p>
            <a:endParaRPr lang="en-US" b="1"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5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163" y="4518204"/>
            <a:ext cx="6769746" cy="3696712"/>
          </a:xfrm>
        </p:spPr>
        <p:txBody>
          <a:bodyPr/>
          <a:lstStyle/>
          <a:p>
            <a:pPr>
              <a:lnSpc>
                <a:spcPct val="107000"/>
              </a:lnSpc>
              <a:spcAft>
                <a:spcPts val="849"/>
              </a:spcAft>
            </a:pPr>
            <a:r>
              <a:rPr lang="en-US" kern="100" dirty="0">
                <a:latin typeface="Calibri" panose="020F0502020204030204" pitchFamily="34" charset="0"/>
                <a:ea typeface="Calibri" panose="020F0502020204030204" pitchFamily="34" charset="0"/>
                <a:cs typeface="Times New Roman" panose="02020603050405020304" pitchFamily="18" charset="0"/>
              </a:rPr>
              <a:t>Again, my background provides a pretty good view into the evolution of sustainability. </a:t>
            </a:r>
          </a:p>
          <a:p>
            <a:pPr>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 started working for Waste Management almost a quarter of a century ago.  Although my background is environmental planning, in 1999, I’m not sure that I could have told you what sustainability was.  </a:t>
            </a:r>
          </a:p>
          <a:p>
            <a:pPr>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WM began preparing an Environmental Report 30 years ago - in 1993.  It was limited to landfill data and some compliance information.  Period.</a:t>
            </a:r>
          </a:p>
          <a:p>
            <a:pPr>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By the time I joined the team that worked on the report in </a:t>
            </a:r>
            <a:r>
              <a:rPr lang="en-US" b="1" u="sng" kern="100" dirty="0">
                <a:effectLst/>
                <a:latin typeface="Calibri" panose="020F0502020204030204" pitchFamily="34" charset="0"/>
                <a:ea typeface="Calibri" panose="020F0502020204030204" pitchFamily="34" charset="0"/>
                <a:cs typeface="Times New Roman" panose="02020603050405020304" pitchFamily="18" charset="0"/>
              </a:rPr>
              <a:t>2011</a:t>
            </a:r>
            <a:r>
              <a:rPr lang="en-US" kern="100" dirty="0">
                <a:effectLst/>
                <a:latin typeface="Calibri" panose="020F0502020204030204" pitchFamily="34" charset="0"/>
                <a:ea typeface="Calibri" panose="020F0502020204030204" pitchFamily="34" charset="0"/>
                <a:cs typeface="Times New Roman" panose="02020603050405020304" pitchFamily="18" charset="0"/>
              </a:rPr>
              <a:t>, WM was just starting to expand it’s environmental reporting to a broader “sustainability” report, and the company had developed an early version of sustainability goals.  These were very early in the world of corporate goal setting and were certainly the first for our industry.   </a:t>
            </a:r>
          </a:p>
          <a:p>
            <a:pPr>
              <a:lnSpc>
                <a:spcPct val="107000"/>
              </a:lnSpc>
              <a:spcAft>
                <a:spcPts val="84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These first goals were pretty simple: </a:t>
            </a:r>
          </a:p>
          <a:p>
            <a:pPr marL="364135" indent="-364135">
              <a:lnSpc>
                <a:spcPct val="107000"/>
              </a:lnSpc>
              <a:buFont typeface="+mj-lt"/>
              <a:buAutoNum type="arabicPeriod"/>
            </a:pPr>
            <a:r>
              <a:rPr lang="en-US" kern="100" dirty="0">
                <a:effectLst/>
                <a:latin typeface="Calibri" panose="020F0502020204030204" pitchFamily="34" charset="0"/>
                <a:ea typeface="Calibri" panose="020F0502020204030204" pitchFamily="34" charset="0"/>
                <a:cs typeface="Times New Roman" panose="02020603050405020304" pitchFamily="18" charset="0"/>
              </a:rPr>
              <a:t>Recycle more tons;</a:t>
            </a:r>
          </a:p>
          <a:p>
            <a:pPr marL="364135" indent="-364135">
              <a:lnSpc>
                <a:spcPct val="107000"/>
              </a:lnSpc>
              <a:buFont typeface="+mj-lt"/>
              <a:buAutoNum type="arabicPeriod"/>
            </a:pPr>
            <a:r>
              <a:rPr lang="en-US" kern="100" dirty="0">
                <a:effectLst/>
                <a:latin typeface="Calibri" panose="020F0502020204030204" pitchFamily="34" charset="0"/>
                <a:ea typeface="Calibri" panose="020F0502020204030204" pitchFamily="34" charset="0"/>
                <a:cs typeface="Times New Roman" panose="02020603050405020304" pitchFamily="18" charset="0"/>
              </a:rPr>
              <a:t>Reduce emissions from diesel trucks; and</a:t>
            </a:r>
          </a:p>
          <a:p>
            <a:pPr marL="364135" indent="-364135">
              <a:lnSpc>
                <a:spcPct val="107000"/>
              </a:lnSpc>
              <a:spcAft>
                <a:spcPts val="849"/>
              </a:spcAft>
              <a:buFont typeface="+mj-lt"/>
              <a:buAutoNum type="arabicPeriod"/>
            </a:pPr>
            <a:r>
              <a:rPr lang="en-US" kern="100" dirty="0">
                <a:effectLst/>
                <a:latin typeface="Calibri" panose="020F0502020204030204" pitchFamily="34" charset="0"/>
                <a:ea typeface="Calibri" panose="020F0502020204030204" pitchFamily="34" charset="0"/>
                <a:cs typeface="Times New Roman" panose="02020603050405020304" pitchFamily="18" charset="0"/>
              </a:rPr>
              <a:t>Increase community engagement.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290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54062"/>
            <a:ext cx="7100831" cy="4870272"/>
          </a:xfrm>
        </p:spPr>
        <p:txBody>
          <a:bodyPr/>
          <a:lstStyle/>
          <a:p>
            <a:pPr>
              <a:lnSpc>
                <a:spcPct val="107000"/>
              </a:lnSpc>
              <a:spcBef>
                <a:spcPts val="618"/>
              </a:spcBef>
            </a:pPr>
            <a:r>
              <a:rPr lang="en-US" sz="1100" kern="100" dirty="0">
                <a:latin typeface="Calibri" panose="020F0502020204030204" pitchFamily="34" charset="0"/>
                <a:ea typeface="Calibri" panose="020F0502020204030204" pitchFamily="34" charset="0"/>
                <a:cs typeface="Times New Roman" panose="02020603050405020304" pitchFamily="18" charset="0"/>
              </a:rPr>
              <a:t>Sustainability reporting has been a bit of the Wild </a:t>
            </a:r>
            <a:r>
              <a:rPr lang="en-US" sz="1100" kern="100" dirty="0" err="1">
                <a:latin typeface="Calibri" panose="020F0502020204030204" pitchFamily="34" charset="0"/>
                <a:ea typeface="Calibri" panose="020F0502020204030204" pitchFamily="34" charset="0"/>
                <a:cs typeface="Times New Roman" panose="02020603050405020304" pitchFamily="18" charset="0"/>
              </a:rPr>
              <a:t>Wild</a:t>
            </a:r>
            <a:r>
              <a:rPr lang="en-US" sz="1100" kern="100" dirty="0">
                <a:latin typeface="Calibri" panose="020F0502020204030204" pitchFamily="34" charset="0"/>
                <a:ea typeface="Calibri" panose="020F0502020204030204" pitchFamily="34" charset="0"/>
                <a:cs typeface="Times New Roman" panose="02020603050405020304" pitchFamily="18" charset="0"/>
              </a:rPr>
              <a:t> West.  There were few rules and very little understanding by many people of the value and process of sustainability reporting and programs.  </a:t>
            </a:r>
          </a:p>
          <a:p>
            <a:pPr>
              <a:lnSpc>
                <a:spcPct val="107000"/>
              </a:lnSpc>
              <a:spcBef>
                <a:spcPts val="309"/>
              </a:spcBef>
            </a:pPr>
            <a:r>
              <a:rPr lang="en-US" sz="1100" kern="100" dirty="0">
                <a:latin typeface="Calibri" panose="020F0502020204030204" pitchFamily="34" charset="0"/>
                <a:ea typeface="Calibri" panose="020F0502020204030204" pitchFamily="34" charset="0"/>
                <a:cs typeface="Times New Roman" panose="02020603050405020304" pitchFamily="18" charset="0"/>
              </a:rPr>
              <a:t>I worked for a meticulous boss who brought her law degree, her PhD in English, her research expertise, and her attention to details to the task. She worked for decades with little to no corporate support to ensure that WM produced a high-quality product that incorporated changing expectations in the field each year. </a:t>
            </a:r>
          </a:p>
          <a:p>
            <a:pPr>
              <a:lnSpc>
                <a:spcPct val="107000"/>
              </a:lnSpc>
              <a:spcBef>
                <a:spcPts val="309"/>
              </a:spcBef>
            </a:pPr>
            <a:r>
              <a:rPr lang="en-US" sz="1100" kern="100" dirty="0">
                <a:latin typeface="Calibri" panose="020F0502020204030204" pitchFamily="34" charset="0"/>
                <a:ea typeface="Calibri" panose="020F0502020204030204" pitchFamily="34" charset="0"/>
                <a:cs typeface="Times New Roman" panose="02020603050405020304" pitchFamily="18" charset="0"/>
              </a:rPr>
              <a:t>By the time I took over the management of the process in 2018, the world of sustainability reporting had evolved with a lot more focus on not only reporting, but on goals and strategies.   </a:t>
            </a:r>
          </a:p>
          <a:p>
            <a:pPr marL="245388" indent="-245388">
              <a:lnSpc>
                <a:spcPct val="107000"/>
              </a:lnSpc>
              <a:spcBef>
                <a:spcPts val="309"/>
              </a:spcBef>
              <a:buFont typeface="+mj-lt"/>
              <a:buAutoNum type="arabicPeriod"/>
            </a:pPr>
            <a:r>
              <a:rPr lang="en-US" sz="1100" b="1" kern="100" dirty="0">
                <a:latin typeface="Calibri" panose="020F0502020204030204" pitchFamily="34" charset="0"/>
                <a:ea typeface="Calibri" panose="020F0502020204030204" pitchFamily="34" charset="0"/>
                <a:cs typeface="Times New Roman" panose="02020603050405020304" pitchFamily="18" charset="0"/>
              </a:rPr>
              <a:t>The expectations for what information to report on had developed and matured.  </a:t>
            </a:r>
            <a:r>
              <a:rPr lang="en-US" sz="1100" kern="100" dirty="0">
                <a:latin typeface="Calibri" panose="020F0502020204030204" pitchFamily="34" charset="0"/>
                <a:ea typeface="Calibri" panose="020F0502020204030204" pitchFamily="34" charset="0"/>
                <a:cs typeface="Times New Roman" panose="02020603050405020304" pitchFamily="18" charset="0"/>
              </a:rPr>
              <a:t>Reporting </a:t>
            </a:r>
            <a:r>
              <a:rPr lang="en-US" sz="1100" b="1" kern="100" dirty="0">
                <a:latin typeface="Calibri" panose="020F0502020204030204" pitchFamily="34" charset="0"/>
                <a:ea typeface="Calibri" panose="020F0502020204030204" pitchFamily="34" charset="0"/>
                <a:cs typeface="Times New Roman" panose="02020603050405020304" pitchFamily="18" charset="0"/>
              </a:rPr>
              <a:t>f</a:t>
            </a:r>
            <a:r>
              <a:rPr lang="en-US" sz="1100" kern="100" dirty="0">
                <a:latin typeface="Calibri" panose="020F0502020204030204" pitchFamily="34" charset="0"/>
                <a:ea typeface="Calibri" panose="020F0502020204030204" pitchFamily="34" charset="0"/>
                <a:cs typeface="Times New Roman" panose="02020603050405020304" pitchFamily="18" charset="0"/>
              </a:rPr>
              <a:t>rameworks such as the Global Research Initiative (GRI)  had developed globally-accepted information to be included and investors were using </a:t>
            </a:r>
            <a:r>
              <a:rPr lang="en-US" sz="1100" u="sng" kern="100" dirty="0">
                <a:latin typeface="Calibri" panose="020F0502020204030204" pitchFamily="34" charset="0"/>
                <a:ea typeface="Calibri" panose="020F0502020204030204" pitchFamily="34" charset="0"/>
                <a:cs typeface="Times New Roman" panose="02020603050405020304" pitchFamily="18" charset="0"/>
              </a:rPr>
              <a:t>computer programs to scan reports for specific information</a:t>
            </a:r>
            <a:r>
              <a:rPr lang="en-US" sz="1100" kern="100" dirty="0">
                <a:latin typeface="Calibri" panose="020F0502020204030204" pitchFamily="34" charset="0"/>
                <a:ea typeface="Calibri" panose="020F0502020204030204" pitchFamily="34" charset="0"/>
                <a:cs typeface="Times New Roman" panose="02020603050405020304" pitchFamily="18" charset="0"/>
              </a:rPr>
              <a:t>.   GRI’s framework is now used by 75% of companies that report on sustainability. </a:t>
            </a:r>
          </a:p>
          <a:p>
            <a:pPr marL="245388" indent="-245388">
              <a:lnSpc>
                <a:spcPct val="107000"/>
              </a:lnSpc>
              <a:spcBef>
                <a:spcPts val="309"/>
              </a:spcBef>
              <a:buFont typeface="+mj-lt"/>
              <a:buAutoNum type="arabicPeriod"/>
            </a:pPr>
            <a:r>
              <a:rPr lang="en-US" sz="1100" b="1" kern="100" dirty="0">
                <a:latin typeface="Calibri" panose="020F0502020204030204" pitchFamily="34" charset="0"/>
                <a:ea typeface="Calibri" panose="020F0502020204030204" pitchFamily="34" charset="0"/>
                <a:cs typeface="Times New Roman" panose="02020603050405020304" pitchFamily="18" charset="0"/>
              </a:rPr>
              <a:t>Europe had begun to require corporations to report, which means that global corporations were accustomed to providing a great detail of information in publicly available, transparent formats.</a:t>
            </a:r>
          </a:p>
          <a:p>
            <a:pPr marL="245388" indent="-245388">
              <a:lnSpc>
                <a:spcPct val="107000"/>
              </a:lnSpc>
              <a:spcBef>
                <a:spcPts val="309"/>
              </a:spcBef>
              <a:buFont typeface="+mj-lt"/>
              <a:buAutoNum type="arabicPeriod"/>
            </a:pPr>
            <a:r>
              <a:rPr lang="en-US" sz="1100" b="1" kern="100" dirty="0">
                <a:latin typeface="Calibri" panose="020F0502020204030204" pitchFamily="34" charset="0"/>
                <a:ea typeface="Calibri" panose="020F0502020204030204" pitchFamily="34" charset="0"/>
                <a:cs typeface="Times New Roman" panose="02020603050405020304" pitchFamily="18" charset="0"/>
              </a:rPr>
              <a:t>The number entities that rated companies according to their responses had proliferated</a:t>
            </a:r>
            <a:r>
              <a:rPr lang="en-US" sz="1100" kern="100" dirty="0">
                <a:latin typeface="Calibri" panose="020F0502020204030204" pitchFamily="34" charset="0"/>
                <a:ea typeface="Calibri" panose="020F0502020204030204" pitchFamily="34" charset="0"/>
                <a:cs typeface="Times New Roman" panose="02020603050405020304" pitchFamily="18" charset="0"/>
              </a:rPr>
              <a:t>. Reporting companies were increasingly expected to answer the questions developed by organizations that reviewed and rated companies on their responses. From CDP, to Dow Jones, to ISS, and MSCI – </a:t>
            </a:r>
            <a:r>
              <a:rPr lang="en-US" sz="1100" u="sng" kern="100" dirty="0">
                <a:latin typeface="Calibri" panose="020F0502020204030204" pitchFamily="34" charset="0"/>
                <a:ea typeface="Calibri" panose="020F0502020204030204" pitchFamily="34" charset="0"/>
                <a:cs typeface="Times New Roman" panose="02020603050405020304" pitchFamily="18" charset="0"/>
              </a:rPr>
              <a:t>these organizations review sustainability reports, rate them and provide the ratings to their stakeholders, in this case investors. </a:t>
            </a:r>
            <a:r>
              <a:rPr lang="en-US" sz="1100" kern="100" dirty="0">
                <a:latin typeface="Calibri" panose="020F0502020204030204" pitchFamily="34" charset="0"/>
                <a:ea typeface="Calibri" panose="020F0502020204030204" pitchFamily="34" charset="0"/>
                <a:cs typeface="Times New Roman" panose="02020603050405020304" pitchFamily="18" charset="0"/>
              </a:rPr>
              <a:t>They create their own ratings of companies based on these scans..</a:t>
            </a:r>
          </a:p>
          <a:p>
            <a:pPr>
              <a:lnSpc>
                <a:spcPct val="107000"/>
              </a:lnSpc>
              <a:spcBef>
                <a:spcPts val="309"/>
              </a:spcBef>
            </a:pPr>
            <a:r>
              <a:rPr lang="en-US" sz="1100" u="sng" kern="100" dirty="0">
                <a:latin typeface="Calibri" panose="020F0502020204030204" pitchFamily="34" charset="0"/>
                <a:ea typeface="Calibri" panose="020F0502020204030204" pitchFamily="34" charset="0"/>
                <a:cs typeface="Times New Roman" panose="02020603050405020304" pitchFamily="18" charset="0"/>
              </a:rPr>
              <a:t>Then it got more interesting….   Investors and the financial world began to pay more attention to sustainability</a:t>
            </a:r>
            <a:r>
              <a:rPr lang="en-US" sz="1100" kern="100" dirty="0">
                <a:latin typeface="Calibri" panose="020F0502020204030204" pitchFamily="34" charset="0"/>
                <a:ea typeface="Calibri" panose="020F0502020204030204" pitchFamily="34" charset="0"/>
                <a:cs typeface="Times New Roman" panose="02020603050405020304" pitchFamily="18" charset="0"/>
              </a:rPr>
              <a:t>.  The stakes got higher.  </a:t>
            </a:r>
            <a:r>
              <a:rPr lang="en-US" sz="1100" u="sng" kern="100" dirty="0">
                <a:latin typeface="Calibri" panose="020F0502020204030204" pitchFamily="34" charset="0"/>
                <a:ea typeface="Calibri" panose="020F0502020204030204" pitchFamily="34" charset="0"/>
                <a:cs typeface="Times New Roman" panose="02020603050405020304" pitchFamily="18" charset="0"/>
              </a:rPr>
              <a:t>For example: WM has a lot of large funds as investors who pay attention to sustainability.  </a:t>
            </a:r>
            <a:r>
              <a:rPr lang="en-US" sz="1100" kern="100" dirty="0">
                <a:latin typeface="Calibri" panose="020F0502020204030204" pitchFamily="34" charset="0"/>
                <a:ea typeface="Calibri" panose="020F0502020204030204" pitchFamily="34" charset="0"/>
                <a:cs typeface="Times New Roman" panose="02020603050405020304" pitchFamily="18" charset="0"/>
              </a:rPr>
              <a:t>Soon, CEO’s and CFO’s were paying attention. </a:t>
            </a:r>
          </a:p>
          <a:p>
            <a:pPr>
              <a:lnSpc>
                <a:spcPct val="107000"/>
              </a:lnSpc>
              <a:spcBef>
                <a:spcPts val="309"/>
              </a:spcBef>
            </a:pPr>
            <a:r>
              <a:rPr lang="en-US" sz="1100" b="1" kern="100" dirty="0">
                <a:latin typeface="Calibri" panose="020F0502020204030204" pitchFamily="34" charset="0"/>
                <a:ea typeface="Calibri" panose="020F0502020204030204" pitchFamily="34" charset="0"/>
                <a:cs typeface="Times New Roman" panose="02020603050405020304" pitchFamily="18" charset="0"/>
              </a:rPr>
              <a:t>Investors were scanning reports and interpreting the information themselves, so companies began to create data hubs so they could control how the information is displayed and used.  </a:t>
            </a:r>
          </a:p>
          <a:p>
            <a:pPr>
              <a:lnSpc>
                <a:spcPct val="107000"/>
              </a:lnSpc>
              <a:spcBef>
                <a:spcPts val="309"/>
              </a:spcBef>
            </a:pPr>
            <a:r>
              <a:rPr lang="en-US" sz="1100" kern="100" dirty="0">
                <a:latin typeface="Calibri" panose="020F0502020204030204" pitchFamily="34" charset="0"/>
                <a:ea typeface="Calibri" panose="020F0502020204030204" pitchFamily="34" charset="0"/>
                <a:cs typeface="Times New Roman" panose="02020603050405020304" pitchFamily="18" charset="0"/>
              </a:rPr>
              <a:t>Because there are no regulatory requirements in the US for sustainability reporting, this evolution of information expectations by investors impacted publicly traded companies in particular.  </a:t>
            </a:r>
          </a:p>
        </p:txBody>
      </p:sp>
      <p:sp>
        <p:nvSpPr>
          <p:cNvPr id="4" name="Slide Number Placeholder 3"/>
          <p:cNvSpPr>
            <a:spLocks noGrp="1"/>
          </p:cNvSpPr>
          <p:nvPr>
            <p:ph type="sldNum" sz="quarter" idx="5"/>
          </p:nvPr>
        </p:nvSpPr>
        <p:spPr>
          <a:xfrm>
            <a:off x="6769746" y="8917422"/>
            <a:ext cx="331085" cy="47105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266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pPr>
              <a:lnSpc>
                <a:spcPct val="107000"/>
              </a:lnSpc>
              <a:spcAft>
                <a:spcPts val="309"/>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While the pressure on publicly held companies was growing, few privately held companies have felt the need to spend time creating sustainability reports. </a:t>
            </a:r>
          </a:p>
          <a:p>
            <a:pPr>
              <a:lnSpc>
                <a:spcPct val="107000"/>
              </a:lnSpc>
              <a:spcBef>
                <a:spcPts val="600"/>
              </a:spcBef>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However, </a:t>
            </a:r>
            <a:r>
              <a:rPr lang="en-US" kern="100" dirty="0">
                <a:latin typeface="Calibri" panose="020F0502020204030204" pitchFamily="34" charset="0"/>
                <a:ea typeface="Calibri" panose="020F0502020204030204" pitchFamily="34" charset="0"/>
                <a:cs typeface="Times New Roman" panose="02020603050405020304" pitchFamily="18" charset="0"/>
              </a:rPr>
              <a:t>that is changing.  </a:t>
            </a:r>
          </a:p>
          <a:p>
            <a:pPr>
              <a:lnSpc>
                <a:spcPct val="107000"/>
              </a:lnSpc>
              <a:spcBef>
                <a:spcPts val="600"/>
              </a:spcBef>
              <a:spcAft>
                <a:spcPts val="309"/>
              </a:spcAft>
            </a:pPr>
            <a:r>
              <a:rPr lang="en-US" b="1" kern="100" dirty="0">
                <a:latin typeface="Calibri" panose="020F0502020204030204" pitchFamily="34" charset="0"/>
                <a:ea typeface="Calibri" panose="020F0502020204030204" pitchFamily="34" charset="0"/>
                <a:cs typeface="Times New Roman" panose="02020603050405020304" pitchFamily="18" charset="0"/>
              </a:rPr>
              <a:t>Stakeholders ranging from customers and suppliers, to employees and communities are asking for - and even demanding more from public and privately, large and small </a:t>
            </a:r>
            <a:r>
              <a:rPr lang="en-US" b="1" kern="100" dirty="0">
                <a:effectLst/>
                <a:latin typeface="Calibri" panose="020F0502020204030204" pitchFamily="34" charset="0"/>
                <a:ea typeface="Calibri" panose="020F0502020204030204" pitchFamily="34" charset="0"/>
                <a:cs typeface="Times New Roman" panose="02020603050405020304" pitchFamily="18" charset="0"/>
              </a:rPr>
              <a:t>companies.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9"/>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9"/>
              </a:spcAft>
            </a:pPr>
            <a:r>
              <a:rPr lang="en-US" kern="100" dirty="0">
                <a:latin typeface="Calibri" panose="020F0502020204030204" pitchFamily="34" charset="0"/>
                <a:ea typeface="Calibri" panose="020F0502020204030204" pitchFamily="34" charset="0"/>
                <a:cs typeface="Times New Roman" panose="02020603050405020304" pitchFamily="18" charset="0"/>
              </a:rPr>
              <a:t>This slide highlights some of the interest from various stakeholders on public, private and investor-owned companies.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78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163" y="4518204"/>
            <a:ext cx="6769746" cy="3696712"/>
          </a:xfrm>
        </p:spPr>
        <p:txBody>
          <a:bodyPr/>
          <a:lstStyle/>
          <a:p>
            <a:pPr>
              <a:lnSpc>
                <a:spcPct val="107000"/>
              </a:lnSpc>
              <a:spcBef>
                <a:spcPts val="600"/>
              </a:spcBef>
              <a:spcAft>
                <a:spcPts val="309"/>
              </a:spcAft>
            </a:pPr>
            <a:r>
              <a:rPr lang="en-US" kern="100" dirty="0">
                <a:latin typeface="Calibri" panose="020F0502020204030204" pitchFamily="34" charset="0"/>
                <a:ea typeface="Calibri" panose="020F0502020204030204" pitchFamily="34" charset="0"/>
                <a:cs typeface="Times New Roman" panose="02020603050405020304" pitchFamily="18" charset="0"/>
              </a:rPr>
              <a:t>Another </a:t>
            </a:r>
            <a:r>
              <a:rPr lang="en-US" kern="100" dirty="0">
                <a:effectLst/>
                <a:latin typeface="Calibri" panose="020F0502020204030204" pitchFamily="34" charset="0"/>
                <a:ea typeface="Calibri" panose="020F0502020204030204" pitchFamily="34" charset="0"/>
                <a:cs typeface="Times New Roman" panose="02020603050405020304" pitchFamily="18" charset="0"/>
              </a:rPr>
              <a:t>interesting evolution of the past few years is the focus on the notion of ESG.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What is this </a:t>
            </a:r>
            <a:r>
              <a:rPr lang="en-US" kern="100" dirty="0">
                <a:latin typeface="Calibri" panose="020F0502020204030204" pitchFamily="34" charset="0"/>
                <a:ea typeface="Calibri" panose="020F0502020204030204" pitchFamily="34" charset="0"/>
                <a:cs typeface="Times New Roman" panose="02020603050405020304" pitchFamily="18" charset="0"/>
              </a:rPr>
              <a:t>now- ubiquitous word </a:t>
            </a:r>
            <a:r>
              <a:rPr lang="en-US" kern="100" dirty="0">
                <a:effectLst/>
                <a:latin typeface="Calibri" panose="020F0502020204030204" pitchFamily="34" charset="0"/>
                <a:ea typeface="Calibri" panose="020F0502020204030204" pitchFamily="34" charset="0"/>
                <a:cs typeface="Times New Roman" panose="02020603050405020304" pitchFamily="18" charset="0"/>
              </a:rPr>
              <a:t>and where it come from?  </a:t>
            </a:r>
            <a:r>
              <a:rPr lang="en-US" kern="100" dirty="0">
                <a:latin typeface="Calibri" panose="020F0502020204030204" pitchFamily="34" charset="0"/>
                <a:ea typeface="Calibri" panose="020F0502020204030204" pitchFamily="34" charset="0"/>
                <a:cs typeface="Times New Roman" panose="02020603050405020304" pitchFamily="18" charset="0"/>
              </a:rPr>
              <a:t>It is from the financial industry.  </a:t>
            </a:r>
          </a:p>
          <a:p>
            <a:pPr>
              <a:lnSpc>
                <a:spcPct val="107000"/>
              </a:lnSpc>
              <a:spcBef>
                <a:spcPts val="600"/>
              </a:spcBef>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So - we’ve long described sustainability as a 3-legged stool, incorporating “people, planet and profit”. </a:t>
            </a:r>
            <a:r>
              <a:rPr lang="en-US"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600"/>
              </a:spcBef>
              <a:spcAft>
                <a:spcPts val="309"/>
              </a:spcAft>
            </a:pPr>
            <a:r>
              <a:rPr lang="en-US" kern="100" dirty="0">
                <a:latin typeface="Calibri" panose="020F0502020204030204" pitchFamily="34" charset="0"/>
                <a:ea typeface="Calibri" panose="020F0502020204030204" pitchFamily="34" charset="0"/>
                <a:cs typeface="Times New Roman" panose="02020603050405020304" pitchFamily="18" charset="0"/>
              </a:rPr>
              <a:t>Well, as the finance community started to focus more on sustainability, modified this vernacular this to the terms “environmental, social and governance.” </a:t>
            </a:r>
          </a:p>
          <a:p>
            <a:pPr>
              <a:lnSpc>
                <a:spcPct val="107000"/>
              </a:lnSpc>
              <a:spcBef>
                <a:spcPts val="600"/>
              </a:spcBef>
              <a:spcAft>
                <a:spcPts val="309"/>
              </a:spcAft>
            </a:pPr>
            <a:r>
              <a:rPr lang="en-US" kern="100" dirty="0">
                <a:latin typeface="Calibri" panose="020F0502020204030204" pitchFamily="34" charset="0"/>
                <a:ea typeface="Calibri" panose="020F0502020204030204" pitchFamily="34" charset="0"/>
                <a:cs typeface="Times New Roman" panose="02020603050405020304" pitchFamily="18" charset="0"/>
              </a:rPr>
              <a:t>As they were really </a:t>
            </a:r>
            <a:r>
              <a:rPr lang="en-US" kern="100" dirty="0">
                <a:effectLst/>
                <a:latin typeface="Calibri" panose="020F0502020204030204" pitchFamily="34" charset="0"/>
                <a:ea typeface="Calibri" panose="020F0502020204030204" pitchFamily="34" charset="0"/>
                <a:cs typeface="Times New Roman" panose="02020603050405020304" pitchFamily="18" charset="0"/>
              </a:rPr>
              <a:t>leaning into sustainability, </a:t>
            </a:r>
            <a:r>
              <a:rPr lang="en-US" b="1" u="sng" kern="100" dirty="0">
                <a:latin typeface="Calibri" panose="020F0502020204030204" pitchFamily="34" charset="0"/>
                <a:ea typeface="Calibri" panose="020F0502020204030204" pitchFamily="34" charset="0"/>
                <a:cs typeface="Times New Roman" panose="02020603050405020304" pitchFamily="18" charset="0"/>
              </a:rPr>
              <a:t>they</a:t>
            </a:r>
            <a:r>
              <a:rPr lang="en-US" b="1" u="sng" kern="100" dirty="0">
                <a:effectLst/>
                <a:latin typeface="Calibri" panose="020F0502020204030204" pitchFamily="34" charset="0"/>
                <a:ea typeface="Calibri" panose="020F0502020204030204" pitchFamily="34" charset="0"/>
                <a:cs typeface="Times New Roman" panose="02020603050405020304" pitchFamily="18" charset="0"/>
              </a:rPr>
              <a:t> organized their questions  into Environmental, Social and Government  or ESG categories.   Of course, they needed a way to </a:t>
            </a:r>
            <a:r>
              <a:rPr lang="en-US" b="1" u="sng" kern="100" dirty="0">
                <a:latin typeface="Calibri" panose="020F0502020204030204" pitchFamily="34" charset="0"/>
                <a:ea typeface="Calibri" panose="020F0502020204030204" pitchFamily="34" charset="0"/>
                <a:cs typeface="Times New Roman" panose="02020603050405020304" pitchFamily="18" charset="0"/>
              </a:rPr>
              <a:t>reference this quickly, and </a:t>
            </a:r>
            <a:r>
              <a:rPr lang="en-US" b="1" u="sng" kern="100" dirty="0">
                <a:effectLst/>
                <a:latin typeface="Calibri" panose="020F0502020204030204" pitchFamily="34" charset="0"/>
                <a:ea typeface="Calibri" panose="020F0502020204030204" pitchFamily="34" charset="0"/>
                <a:cs typeface="Times New Roman" panose="02020603050405020304" pitchFamily="18" charset="0"/>
              </a:rPr>
              <a:t> - voila- it was the financial industry that coined the term ESG.</a:t>
            </a:r>
            <a:r>
              <a:rPr lang="en-US"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600"/>
              </a:spcBef>
              <a:spcAft>
                <a:spcPts val="309"/>
              </a:spcAft>
            </a:pPr>
            <a:r>
              <a:rPr lang="en-US" kern="100" dirty="0">
                <a:latin typeface="Calibri" panose="020F0502020204030204" pitchFamily="34" charset="0"/>
                <a:ea typeface="Calibri" panose="020F0502020204030204" pitchFamily="34" charset="0"/>
                <a:cs typeface="Times New Roman" panose="02020603050405020304" pitchFamily="18" charset="0"/>
              </a:rPr>
              <a:t>In other words, the term ESG is simply the acronym for the organizational description of the broad topics that we’ve been talk</a:t>
            </a:r>
            <a:r>
              <a:rPr lang="en-US" kern="100" dirty="0">
                <a:effectLst/>
                <a:latin typeface="Calibri" panose="020F0502020204030204" pitchFamily="34" charset="0"/>
                <a:ea typeface="Calibri" panose="020F0502020204030204" pitchFamily="34" charset="0"/>
                <a:cs typeface="Times New Roman" panose="02020603050405020304" pitchFamily="18" charset="0"/>
              </a:rPr>
              <a:t>  about for decades.  Nothing more.  Nothing less. </a:t>
            </a:r>
          </a:p>
          <a:p>
            <a:pPr>
              <a:lnSpc>
                <a:spcPct val="107000"/>
              </a:lnSpc>
              <a:spcBef>
                <a:spcPts val="600"/>
              </a:spcBef>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 finance industry was referring to them so much, they started use the term ESG…..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309"/>
              </a:spcAft>
            </a:pPr>
            <a:r>
              <a:rPr lang="en-US" kern="100" dirty="0">
                <a:latin typeface="Calibri" panose="020F0502020204030204" pitchFamily="34" charset="0"/>
                <a:ea typeface="Calibri" panose="020F0502020204030204" pitchFamily="34" charset="0"/>
                <a:cs typeface="Times New Roman" panose="02020603050405020304" pitchFamily="18" charset="0"/>
              </a:rPr>
              <a:t>Paying attention to each of these categories and working to improve performance regarding them,  is now</a:t>
            </a:r>
            <a:r>
              <a:rPr lang="en-US" kern="100" dirty="0">
                <a:effectLst/>
                <a:latin typeface="Calibri" panose="020F0502020204030204" pitchFamily="34" charset="0"/>
                <a:ea typeface="Calibri" panose="020F0502020204030204" pitchFamily="34" charset="0"/>
                <a:cs typeface="Times New Roman" panose="02020603050405020304" pitchFamily="18" charset="0"/>
              </a:rPr>
              <a:t> considered to be </a:t>
            </a:r>
            <a:r>
              <a:rPr lang="en-US" u="sng" kern="100" dirty="0">
                <a:effectLst/>
                <a:latin typeface="Calibri" panose="020F0502020204030204" pitchFamily="34" charset="0"/>
                <a:ea typeface="Calibri" panose="020F0502020204030204" pitchFamily="34" charset="0"/>
                <a:cs typeface="Times New Roman" panose="02020603050405020304" pitchFamily="18" charset="0"/>
              </a:rPr>
              <a:t>good hygiene </a:t>
            </a:r>
            <a:r>
              <a:rPr lang="en-US" kern="100" dirty="0">
                <a:effectLst/>
                <a:latin typeface="Calibri" panose="020F0502020204030204" pitchFamily="34" charset="0"/>
                <a:ea typeface="Calibri" panose="020F0502020204030204" pitchFamily="34" charset="0"/>
                <a:cs typeface="Times New Roman" panose="02020603050405020304" pitchFamily="18" charset="0"/>
              </a:rPr>
              <a:t>for a company and a good indicator of future success.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5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pPr>
              <a:lnSpc>
                <a:spcPct val="107000"/>
              </a:lnSpc>
              <a:spcAft>
                <a:spcPts val="309"/>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At Waste Management, I watched sustainability evolve:</a:t>
            </a:r>
          </a:p>
          <a:p>
            <a:pPr marL="182068" indent="-182068">
              <a:lnSpc>
                <a:spcPct val="107000"/>
              </a:lnSpc>
              <a:spcAft>
                <a:spcPts val="309"/>
              </a:spcAft>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From a simple environmental report in the 1990’s;</a:t>
            </a:r>
          </a:p>
          <a:p>
            <a:pPr marL="182068" indent="-182068">
              <a:lnSpc>
                <a:spcPct val="107000"/>
              </a:lnSpc>
              <a:spcAft>
                <a:spcPts val="309"/>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a:t>
            </a:r>
            <a:r>
              <a:rPr lang="en-US" kern="100" dirty="0">
                <a:effectLst/>
                <a:latin typeface="Calibri" panose="020F0502020204030204" pitchFamily="34" charset="0"/>
                <a:ea typeface="Calibri" panose="020F0502020204030204" pitchFamily="34" charset="0"/>
                <a:cs typeface="Times New Roman" panose="02020603050405020304" pitchFamily="18" charset="0"/>
              </a:rPr>
              <a:t>o a Public Relations -focused sustainability report highlighting the sustainable things that the company was doing in the 2010’s;</a:t>
            </a:r>
          </a:p>
          <a:p>
            <a:pPr marL="182068" indent="-182068">
              <a:lnSpc>
                <a:spcPct val="107000"/>
              </a:lnSpc>
              <a:spcAft>
                <a:spcPts val="309"/>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a:t>
            </a:r>
            <a:r>
              <a:rPr lang="en-US" kern="100" dirty="0">
                <a:effectLst/>
                <a:latin typeface="Calibri" panose="020F0502020204030204" pitchFamily="34" charset="0"/>
                <a:ea typeface="Calibri" panose="020F0502020204030204" pitchFamily="34" charset="0"/>
                <a:cs typeface="Times New Roman" panose="02020603050405020304" pitchFamily="18" charset="0"/>
              </a:rPr>
              <a:t>o a brand focus initiative in the late teens (2019)</a:t>
            </a:r>
          </a:p>
          <a:p>
            <a:pPr marL="182068" indent="-182068">
              <a:lnSpc>
                <a:spcPct val="107000"/>
              </a:lnSpc>
              <a:spcAft>
                <a:spcPts val="309"/>
              </a:spcAft>
              <a:buFont typeface="Arial" panose="020B0604020202020204" pitchFamily="34" charset="0"/>
              <a:buChar char="•"/>
            </a:pPr>
            <a:r>
              <a:rPr lang="en-US" u="sng" kern="100" dirty="0">
                <a:latin typeface="Calibri" panose="020F0502020204030204" pitchFamily="34" charset="0"/>
                <a:ea typeface="Calibri" panose="020F0502020204030204" pitchFamily="34" charset="0"/>
                <a:cs typeface="Times New Roman" panose="02020603050405020304" pitchFamily="18" charset="0"/>
              </a:rPr>
              <a:t>And finally, </a:t>
            </a:r>
            <a:r>
              <a:rPr lang="en-US" u="sng" kern="100" dirty="0">
                <a:effectLst/>
                <a:latin typeface="Calibri" panose="020F0502020204030204" pitchFamily="34" charset="0"/>
                <a:ea typeface="Calibri" panose="020F0502020204030204" pitchFamily="34" charset="0"/>
                <a:cs typeface="Times New Roman" panose="02020603050405020304" pitchFamily="18" charset="0"/>
              </a:rPr>
              <a:t>in 2022, to a forward-looking strategy for the </a:t>
            </a:r>
            <a:r>
              <a:rPr lang="en-US" b="1" u="sng" kern="100" dirty="0">
                <a:effectLst/>
                <a:latin typeface="Calibri" panose="020F0502020204030204" pitchFamily="34" charset="0"/>
                <a:ea typeface="Calibri" panose="020F0502020204030204" pitchFamily="34" charset="0"/>
                <a:cs typeface="Times New Roman" panose="02020603050405020304" pitchFamily="18" charset="0"/>
              </a:rPr>
              <a:t>company’s growth </a:t>
            </a:r>
            <a:r>
              <a:rPr lang="en-US" u="sng" kern="100" dirty="0">
                <a:effectLst/>
                <a:latin typeface="Calibri" panose="020F0502020204030204" pitchFamily="34" charset="0"/>
                <a:ea typeface="Calibri" panose="020F0502020204030204" pitchFamily="34" charset="0"/>
                <a:cs typeface="Times New Roman" panose="02020603050405020304" pitchFamily="18" charset="0"/>
              </a:rPr>
              <a:t>with well-developed goals for each area of ESG.   </a:t>
            </a:r>
          </a:p>
          <a:p>
            <a:pPr>
              <a:lnSpc>
                <a:spcPct val="107000"/>
              </a:lnSpc>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It took almost 30 years to get there.  </a:t>
            </a:r>
          </a:p>
          <a:p>
            <a:pPr>
              <a:lnSpc>
                <a:spcPct val="107000"/>
              </a:lnSpc>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Change doesn’t happen overnight. It doesn’t happen in one or two evolutions.   But – you have to start in order to get there.  And it will look different for each of you. </a:t>
            </a:r>
          </a:p>
          <a:p>
            <a:pPr>
              <a:lnSpc>
                <a:spcPct val="107000"/>
              </a:lnSpc>
              <a:spcAft>
                <a:spcPts val="309"/>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There are still no regulations or requirements in the U.S. for sustainability reporting.  However, there is certainly a lot more attention to it, and a lot more expectations about it.  </a:t>
            </a:r>
          </a:p>
          <a:p>
            <a:pPr>
              <a:lnSpc>
                <a:spcPct val="107000"/>
              </a:lnSpc>
              <a:spcAft>
                <a:spcPts val="309"/>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457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5168" y="4416705"/>
            <a:ext cx="6432199" cy="4959081"/>
          </a:xfrm>
        </p:spPr>
        <p:txBody>
          <a:bodyPr/>
          <a:lstStyle/>
          <a:p>
            <a:r>
              <a:rPr lang="en-US" dirty="0"/>
              <a:t>As they say – who knows what tomorrow will hold…  </a:t>
            </a:r>
          </a:p>
          <a:p>
            <a:endParaRPr lang="en-US" dirty="0"/>
          </a:p>
          <a:p>
            <a:r>
              <a:rPr lang="en-US" dirty="0"/>
              <a:t>However, we continue to see more requests for information from customers, vendors, and regulators about corporate goals and performance on a range of issues.  Because of the extensive reporting that many companies do, using the Global Reporting Initiative, we know what question generally area, and can be prepared to answer them.   </a:t>
            </a:r>
          </a:p>
          <a:p>
            <a:endParaRPr lang="en-US" dirty="0"/>
          </a:p>
          <a:p>
            <a:r>
              <a:rPr lang="en-US" dirty="0"/>
              <a:t>In other words, it’s probably a fair guess that your stakeholders will be asking for more information, rather than less.  In some cases, making the decision about what information to provide may be the price of doing business with a customer.  </a:t>
            </a:r>
          </a:p>
          <a:p>
            <a:endParaRPr lang="en-US" dirty="0"/>
          </a:p>
          <a:p>
            <a:r>
              <a:rPr lang="en-US" dirty="0"/>
              <a:t>We also know that public reporting tends to drive action – thus, it is increasingly expected that more of the information being requested be posted online.  </a:t>
            </a:r>
          </a:p>
          <a:p>
            <a:endParaRPr lang="en-US" dirty="0"/>
          </a:p>
          <a:p>
            <a:r>
              <a:rPr lang="en-US" dirty="0"/>
              <a:t>The good news is that companies still have the ability to decide what to report.   It is not required by law – but may be required by your customers and vendors as the price of doing business.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81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25B1-47C8-486F-E837-5188EF5610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45A210-5481-8CDC-DDF9-C2947E27E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A9F81-6A27-2DF1-5165-585290828AB2}"/>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5" name="Footer Placeholder 4">
            <a:extLst>
              <a:ext uri="{FF2B5EF4-FFF2-40B4-BE49-F238E27FC236}">
                <a16:creationId xmlns:a16="http://schemas.microsoft.com/office/drawing/2014/main" id="{0F455D8D-D4AA-D8CD-9BDB-7F037A7B0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AC6C2-39BA-2F15-0329-70DE17829EB3}"/>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355888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346E-081F-6FD4-FD17-0BC624FA2D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E2C62A-F4DC-6A4D-BDA1-BD259623A6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0D8ED-748F-C736-0A33-B7C8469A874F}"/>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5" name="Footer Placeholder 4">
            <a:extLst>
              <a:ext uri="{FF2B5EF4-FFF2-40B4-BE49-F238E27FC236}">
                <a16:creationId xmlns:a16="http://schemas.microsoft.com/office/drawing/2014/main" id="{11C4B9E3-CFDA-A2C0-7D3F-887243BC1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788DB-F841-472A-CC6A-A95EDB14C056}"/>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308037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DF988-303E-AFD3-9C2B-8AE868E7C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51FA22-81A3-00EE-B449-45781CB63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EF1AC-002B-C509-01BF-084F43243D77}"/>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5" name="Footer Placeholder 4">
            <a:extLst>
              <a:ext uri="{FF2B5EF4-FFF2-40B4-BE49-F238E27FC236}">
                <a16:creationId xmlns:a16="http://schemas.microsoft.com/office/drawing/2014/main" id="{4D9FAE9C-3063-A3FF-A43F-E009A0858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41E7E-2E11-400C-FF1A-0A01E55CC273}"/>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4146115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2379029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889666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5609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0350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12209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6601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500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2509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E479-A653-F8EE-4EAF-C639D2721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386AB1-9544-1801-01F1-B09FA543F1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F70E8-201B-1928-92DA-49857E8EBF55}"/>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5" name="Footer Placeholder 4">
            <a:extLst>
              <a:ext uri="{FF2B5EF4-FFF2-40B4-BE49-F238E27FC236}">
                <a16:creationId xmlns:a16="http://schemas.microsoft.com/office/drawing/2014/main" id="{74F966EF-CA2C-B082-A7FC-47056731F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62EE1-21AD-E781-4470-5142C24B5882}"/>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208121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9291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72805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06833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676056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a:p>
        </p:txBody>
      </p:sp>
    </p:spTree>
    <p:extLst>
      <p:ext uri="{BB962C8B-B14F-4D97-AF65-F5344CB8AC3E}">
        <p14:creationId xmlns:p14="http://schemas.microsoft.com/office/powerpoint/2010/main" val="243414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A063-5657-DB26-58AE-D85D2A8B0B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83D30-25D2-4F56-A37C-3B5E18678E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E88097-8AD5-2474-A4BD-F9DFCF49497E}"/>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5" name="Footer Placeholder 4">
            <a:extLst>
              <a:ext uri="{FF2B5EF4-FFF2-40B4-BE49-F238E27FC236}">
                <a16:creationId xmlns:a16="http://schemas.microsoft.com/office/drawing/2014/main" id="{2BA7C0A9-6077-8EC9-0FF5-58ED8686D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50797-715D-043E-13C0-49968C698D1B}"/>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385563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065B9-28C7-EE1F-9823-7B29C1EEE6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4F2F-6635-7FEC-2410-094EC9A454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3C3106-F404-C715-7522-13FCD0BEF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CB6EAB-75BE-8DC3-0502-E3730F936044}"/>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6" name="Footer Placeholder 5">
            <a:extLst>
              <a:ext uri="{FF2B5EF4-FFF2-40B4-BE49-F238E27FC236}">
                <a16:creationId xmlns:a16="http://schemas.microsoft.com/office/drawing/2014/main" id="{90CA0622-A642-907B-F9B5-C1149985E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800B2-C259-D45A-FEC0-2FCE7F1AFBEF}"/>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297781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6F9E-B459-C3A9-7695-3876877486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14C1F8-1B87-641C-8C1E-073873CFA6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C42E9A-DDDC-7328-73D3-ECBB749DA4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91710F-6907-BF7C-FEF7-FF1D4FBD8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44F052-A964-C7A9-E788-D2FCF9FF84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28CCD5-DECF-3621-CEA7-DD8D2A7DC6A9}"/>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8" name="Footer Placeholder 7">
            <a:extLst>
              <a:ext uri="{FF2B5EF4-FFF2-40B4-BE49-F238E27FC236}">
                <a16:creationId xmlns:a16="http://schemas.microsoft.com/office/drawing/2014/main" id="{5FB661D2-799F-85CA-B01F-EAC3DEC811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C96BB4-F1E1-5414-225E-317FC7F77D34}"/>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263132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A0CA-27D0-83E6-4792-E1F49CB8E6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083C2-E133-F70F-E1FF-9C5ACB9E2D0C}"/>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4" name="Footer Placeholder 3">
            <a:extLst>
              <a:ext uri="{FF2B5EF4-FFF2-40B4-BE49-F238E27FC236}">
                <a16:creationId xmlns:a16="http://schemas.microsoft.com/office/drawing/2014/main" id="{7337D10B-F5A1-197D-6F6E-45AF6AC742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BB4A79-FF33-10ED-CC5B-300FF25C0700}"/>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118327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C68CC-2CA7-3767-7E00-B620C5225C0E}"/>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3" name="Footer Placeholder 2">
            <a:extLst>
              <a:ext uri="{FF2B5EF4-FFF2-40B4-BE49-F238E27FC236}">
                <a16:creationId xmlns:a16="http://schemas.microsoft.com/office/drawing/2014/main" id="{B73D8BF8-5F91-5ABB-2361-A83CFFA483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A8A54-4CB9-58A6-5C9A-9AA22DA6D1A9}"/>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142554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1444-E868-85D0-D5D7-57C2E1651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9CE2F-593B-29D6-34AD-9A99F2001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37D769-1E4B-70C0-1242-B71D7B554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55576-0656-EFA4-317C-665827C39F04}"/>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6" name="Footer Placeholder 5">
            <a:extLst>
              <a:ext uri="{FF2B5EF4-FFF2-40B4-BE49-F238E27FC236}">
                <a16:creationId xmlns:a16="http://schemas.microsoft.com/office/drawing/2014/main" id="{27A7ECCB-5F8B-52C2-D105-AE6785F5D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33F40-649C-38BB-0236-87AA2D4935E0}"/>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27721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8B51-CE44-B5D9-E624-44C9CDBD56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4CF220-F0CA-285F-148F-9A2C43F2A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C00B71-F789-D376-0DD1-72F3B1679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86F42-6DC4-36B2-FCB4-B5C9F8329D66}"/>
              </a:ext>
            </a:extLst>
          </p:cNvPr>
          <p:cNvSpPr>
            <a:spLocks noGrp="1"/>
          </p:cNvSpPr>
          <p:nvPr>
            <p:ph type="dt" sz="half" idx="10"/>
          </p:nvPr>
        </p:nvSpPr>
        <p:spPr/>
        <p:txBody>
          <a:bodyPr/>
          <a:lstStyle/>
          <a:p>
            <a:fld id="{3A2214D9-A098-F14C-BE05-7AAEFC13C107}" type="datetimeFigureOut">
              <a:rPr lang="en-US" smtClean="0"/>
              <a:t>1/10/2024</a:t>
            </a:fld>
            <a:endParaRPr lang="en-US"/>
          </a:p>
        </p:txBody>
      </p:sp>
      <p:sp>
        <p:nvSpPr>
          <p:cNvPr id="6" name="Footer Placeholder 5">
            <a:extLst>
              <a:ext uri="{FF2B5EF4-FFF2-40B4-BE49-F238E27FC236}">
                <a16:creationId xmlns:a16="http://schemas.microsoft.com/office/drawing/2014/main" id="{E8A5363A-5100-F58B-DF30-D95A9B9C0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883D5-AE10-3ADB-D896-AAD742F8B110}"/>
              </a:ext>
            </a:extLst>
          </p:cNvPr>
          <p:cNvSpPr>
            <a:spLocks noGrp="1"/>
          </p:cNvSpPr>
          <p:nvPr>
            <p:ph type="sldNum" sz="quarter" idx="12"/>
          </p:nvPr>
        </p:nvSpPr>
        <p:spPr/>
        <p:txBody>
          <a:bodyPr/>
          <a:lstStyle/>
          <a:p>
            <a:fld id="{3C229B71-4A70-1347-8C23-7CD97EF814C8}" type="slidenum">
              <a:rPr lang="en-US" smtClean="0"/>
              <a:t>‹#›</a:t>
            </a:fld>
            <a:endParaRPr lang="en-US"/>
          </a:p>
        </p:txBody>
      </p:sp>
    </p:spTree>
    <p:extLst>
      <p:ext uri="{BB962C8B-B14F-4D97-AF65-F5344CB8AC3E}">
        <p14:creationId xmlns:p14="http://schemas.microsoft.com/office/powerpoint/2010/main" val="207222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1620E5-A398-7AD3-40C3-D68595C59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C3E08-20A1-10B9-CE76-F2860A048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3EC8F-0061-5C84-170C-B9F2C7DFCB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214D9-A098-F14C-BE05-7AAEFC13C107}" type="datetimeFigureOut">
              <a:rPr lang="en-US" smtClean="0"/>
              <a:t>1/10/2024</a:t>
            </a:fld>
            <a:endParaRPr lang="en-US"/>
          </a:p>
        </p:txBody>
      </p:sp>
      <p:sp>
        <p:nvSpPr>
          <p:cNvPr id="5" name="Footer Placeholder 4">
            <a:extLst>
              <a:ext uri="{FF2B5EF4-FFF2-40B4-BE49-F238E27FC236}">
                <a16:creationId xmlns:a16="http://schemas.microsoft.com/office/drawing/2014/main" id="{990F94BA-5B05-4FEE-73D7-EF9850B82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1B93CD-2B31-CDD2-77C8-6DAAD1A34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29B71-4A70-1347-8C23-7CD97EF814C8}" type="slidenum">
              <a:rPr lang="en-US" smtClean="0"/>
              <a:t>‹#›</a:t>
            </a:fld>
            <a:endParaRPr lang="en-US"/>
          </a:p>
        </p:txBody>
      </p:sp>
    </p:spTree>
    <p:extLst>
      <p:ext uri="{BB962C8B-B14F-4D97-AF65-F5344CB8AC3E}">
        <p14:creationId xmlns:p14="http://schemas.microsoft.com/office/powerpoint/2010/main" val="3463500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1336213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sustainability.wm.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59FB7-4520-3A0D-6C8F-30060163D30D}"/>
              </a:ext>
            </a:extLst>
          </p:cNvPr>
          <p:cNvSpPr>
            <a:spLocks noGrp="1"/>
          </p:cNvSpPr>
          <p:nvPr>
            <p:ph type="ctrTitle"/>
          </p:nvPr>
        </p:nvSpPr>
        <p:spPr/>
        <p:txBody>
          <a:bodyPr/>
          <a:lstStyle/>
          <a:p>
            <a:r>
              <a:rPr lang="en-US" b="1" dirty="0">
                <a:latin typeface="Avenir Next LT Pro" panose="020B0504020202020204" pitchFamily="34" charset="77"/>
              </a:rPr>
              <a:t>ESG Overview</a:t>
            </a:r>
          </a:p>
        </p:txBody>
      </p:sp>
      <p:sp>
        <p:nvSpPr>
          <p:cNvPr id="3" name="Subtitle 2">
            <a:extLst>
              <a:ext uri="{FF2B5EF4-FFF2-40B4-BE49-F238E27FC236}">
                <a16:creationId xmlns:a16="http://schemas.microsoft.com/office/drawing/2014/main" id="{B4899601-4BCA-F707-4634-4721A4EDE161}"/>
              </a:ext>
            </a:extLst>
          </p:cNvPr>
          <p:cNvSpPr>
            <a:spLocks noGrp="1"/>
          </p:cNvSpPr>
          <p:nvPr>
            <p:ph type="subTitle" idx="1"/>
          </p:nvPr>
        </p:nvSpPr>
        <p:spPr/>
        <p:txBody>
          <a:bodyPr/>
          <a:lstStyle/>
          <a:p>
            <a:r>
              <a:rPr lang="en-US" dirty="0"/>
              <a:t>June 2023- Workshop #1</a:t>
            </a:r>
          </a:p>
        </p:txBody>
      </p:sp>
    </p:spTree>
    <p:extLst>
      <p:ext uri="{BB962C8B-B14F-4D97-AF65-F5344CB8AC3E}">
        <p14:creationId xmlns:p14="http://schemas.microsoft.com/office/powerpoint/2010/main" val="20315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16042" y="496526"/>
            <a:ext cx="4427621" cy="2944506"/>
          </a:xfrm>
        </p:spPr>
        <p:txBody>
          <a:bodyPr>
            <a:normAutofit/>
          </a:bodyPr>
          <a:lstStyle/>
          <a:p>
            <a:r>
              <a:rPr lang="en-US" sz="4300"/>
              <a:t>Sample ISRI Member Sustainability Reports</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20" name="Picture 19">
            <a:extLst>
              <a:ext uri="{FF2B5EF4-FFF2-40B4-BE49-F238E27FC236}">
                <a16:creationId xmlns:a16="http://schemas.microsoft.com/office/drawing/2014/main" id="{A2283EE6-D8CA-7F75-2022-FA8E68E9A2D2}"/>
              </a:ext>
            </a:extLst>
          </p:cNvPr>
          <p:cNvPicPr>
            <a:picLocks noChangeAspect="1"/>
          </p:cNvPicPr>
          <p:nvPr/>
        </p:nvPicPr>
        <p:blipFill>
          <a:blip r:embed="rId3"/>
          <a:stretch>
            <a:fillRect/>
          </a:stretch>
        </p:blipFill>
        <p:spPr>
          <a:xfrm>
            <a:off x="4257413" y="382762"/>
            <a:ext cx="2426313" cy="3075551"/>
          </a:xfrm>
          <a:prstGeom prst="rect">
            <a:avLst/>
          </a:prstGeom>
        </p:spPr>
      </p:pic>
      <p:pic>
        <p:nvPicPr>
          <p:cNvPr id="21" name="Picture 20">
            <a:extLst>
              <a:ext uri="{FF2B5EF4-FFF2-40B4-BE49-F238E27FC236}">
                <a16:creationId xmlns:a16="http://schemas.microsoft.com/office/drawing/2014/main" id="{BD93B053-1CB6-DEF0-4699-F5DAE0AA70F7}"/>
              </a:ext>
            </a:extLst>
          </p:cNvPr>
          <p:cNvPicPr>
            <a:picLocks noChangeAspect="1"/>
          </p:cNvPicPr>
          <p:nvPr/>
        </p:nvPicPr>
        <p:blipFill>
          <a:blip r:embed="rId4"/>
          <a:stretch>
            <a:fillRect/>
          </a:stretch>
        </p:blipFill>
        <p:spPr>
          <a:xfrm>
            <a:off x="7032992" y="382762"/>
            <a:ext cx="2179502" cy="3075551"/>
          </a:xfrm>
          <a:prstGeom prst="rect">
            <a:avLst/>
          </a:prstGeom>
        </p:spPr>
      </p:pic>
      <p:pic>
        <p:nvPicPr>
          <p:cNvPr id="22" name="Picture 21">
            <a:extLst>
              <a:ext uri="{FF2B5EF4-FFF2-40B4-BE49-F238E27FC236}">
                <a16:creationId xmlns:a16="http://schemas.microsoft.com/office/drawing/2014/main" id="{F265D829-80A6-5FEC-3267-11C89EDB09BA}"/>
              </a:ext>
            </a:extLst>
          </p:cNvPr>
          <p:cNvPicPr>
            <a:picLocks noChangeAspect="1"/>
          </p:cNvPicPr>
          <p:nvPr/>
        </p:nvPicPr>
        <p:blipFill>
          <a:blip r:embed="rId5"/>
          <a:stretch>
            <a:fillRect/>
          </a:stretch>
        </p:blipFill>
        <p:spPr>
          <a:xfrm>
            <a:off x="9561761" y="379604"/>
            <a:ext cx="2390836" cy="3075551"/>
          </a:xfrm>
          <a:prstGeom prst="rect">
            <a:avLst/>
          </a:prstGeom>
        </p:spPr>
      </p:pic>
      <p:sp>
        <p:nvSpPr>
          <p:cNvPr id="24" name="TextBox 23">
            <a:extLst>
              <a:ext uri="{FF2B5EF4-FFF2-40B4-BE49-F238E27FC236}">
                <a16:creationId xmlns:a16="http://schemas.microsoft.com/office/drawing/2014/main" id="{A5A43325-B3A0-5F27-7B99-818D39079C01}"/>
              </a:ext>
            </a:extLst>
          </p:cNvPr>
          <p:cNvSpPr txBox="1"/>
          <p:nvPr/>
        </p:nvSpPr>
        <p:spPr>
          <a:xfrm>
            <a:off x="9646545" y="3473581"/>
            <a:ext cx="21414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venir Next LT Pro"/>
                <a:ea typeface="+mn-ea"/>
                <a:cs typeface="+mn-cs"/>
              </a:rPr>
              <a:t>https://sustainability.casella.com/</a:t>
            </a:r>
          </a:p>
        </p:txBody>
      </p:sp>
      <p:sp>
        <p:nvSpPr>
          <p:cNvPr id="26" name="TextBox 25">
            <a:extLst>
              <a:ext uri="{FF2B5EF4-FFF2-40B4-BE49-F238E27FC236}">
                <a16:creationId xmlns:a16="http://schemas.microsoft.com/office/drawing/2014/main" id="{F9159C28-0139-5FBD-335A-283C6DD8EC8E}"/>
              </a:ext>
            </a:extLst>
          </p:cNvPr>
          <p:cNvSpPr txBox="1"/>
          <p:nvPr/>
        </p:nvSpPr>
        <p:spPr>
          <a:xfrm>
            <a:off x="4257413" y="3510496"/>
            <a:ext cx="262238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venir Next LT Pro"/>
                <a:ea typeface="+mn-ea"/>
                <a:cs typeface="+mn-cs"/>
              </a:rPr>
              <a:t>https://sustainability.schnitzersteel.com/</a:t>
            </a:r>
          </a:p>
        </p:txBody>
      </p:sp>
      <p:sp>
        <p:nvSpPr>
          <p:cNvPr id="27" name="TextBox 26">
            <a:extLst>
              <a:ext uri="{FF2B5EF4-FFF2-40B4-BE49-F238E27FC236}">
                <a16:creationId xmlns:a16="http://schemas.microsoft.com/office/drawing/2014/main" id="{9FF55E2B-CC6F-EDF5-D477-3AC42AF0F704}"/>
              </a:ext>
            </a:extLst>
          </p:cNvPr>
          <p:cNvSpPr txBox="1"/>
          <p:nvPr/>
        </p:nvSpPr>
        <p:spPr>
          <a:xfrm>
            <a:off x="6928628" y="3514994"/>
            <a:ext cx="2343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venir Next LT Pro"/>
                <a:ea typeface="+mn-ea"/>
                <a:cs typeface="+mn-cs"/>
              </a:rPr>
              <a:t>https://www.simsltd.com/press-releases/sims-limited-releases-fiscal-year-2021-sustainability-report/</a:t>
            </a:r>
          </a:p>
        </p:txBody>
      </p:sp>
      <p:pic>
        <p:nvPicPr>
          <p:cNvPr id="28" name="Picture 27">
            <a:extLst>
              <a:ext uri="{FF2B5EF4-FFF2-40B4-BE49-F238E27FC236}">
                <a16:creationId xmlns:a16="http://schemas.microsoft.com/office/drawing/2014/main" id="{6CFE5633-A569-87CD-0749-6A943326C610}"/>
              </a:ext>
            </a:extLst>
          </p:cNvPr>
          <p:cNvPicPr>
            <a:picLocks noChangeAspect="1"/>
          </p:cNvPicPr>
          <p:nvPr/>
        </p:nvPicPr>
        <p:blipFill rotWithShape="1">
          <a:blip r:embed="rId6"/>
          <a:srcRect r="377" b="32168"/>
          <a:stretch/>
        </p:blipFill>
        <p:spPr>
          <a:xfrm>
            <a:off x="4394465" y="4047395"/>
            <a:ext cx="4047103" cy="2134435"/>
          </a:xfrm>
          <a:prstGeom prst="rect">
            <a:avLst/>
          </a:prstGeom>
        </p:spPr>
      </p:pic>
      <p:pic>
        <p:nvPicPr>
          <p:cNvPr id="29" name="Picture 28">
            <a:extLst>
              <a:ext uri="{FF2B5EF4-FFF2-40B4-BE49-F238E27FC236}">
                <a16:creationId xmlns:a16="http://schemas.microsoft.com/office/drawing/2014/main" id="{C8C283F3-1AD7-BF42-4F6C-B3C22CC3EAE5}"/>
              </a:ext>
            </a:extLst>
          </p:cNvPr>
          <p:cNvPicPr>
            <a:picLocks noChangeAspect="1"/>
          </p:cNvPicPr>
          <p:nvPr/>
        </p:nvPicPr>
        <p:blipFill>
          <a:blip r:embed="rId7"/>
          <a:stretch>
            <a:fillRect/>
          </a:stretch>
        </p:blipFill>
        <p:spPr>
          <a:xfrm>
            <a:off x="408216" y="4077608"/>
            <a:ext cx="3944539" cy="2092174"/>
          </a:xfrm>
          <a:prstGeom prst="rect">
            <a:avLst/>
          </a:prstGeom>
        </p:spPr>
      </p:pic>
      <p:pic>
        <p:nvPicPr>
          <p:cNvPr id="30" name="Picture 29">
            <a:extLst>
              <a:ext uri="{FF2B5EF4-FFF2-40B4-BE49-F238E27FC236}">
                <a16:creationId xmlns:a16="http://schemas.microsoft.com/office/drawing/2014/main" id="{DC458CE1-DA43-EDCC-D71E-2D0288A6701C}"/>
              </a:ext>
            </a:extLst>
          </p:cNvPr>
          <p:cNvPicPr>
            <a:picLocks noChangeAspect="1"/>
          </p:cNvPicPr>
          <p:nvPr/>
        </p:nvPicPr>
        <p:blipFill>
          <a:blip r:embed="rId8"/>
          <a:stretch>
            <a:fillRect/>
          </a:stretch>
        </p:blipFill>
        <p:spPr>
          <a:xfrm>
            <a:off x="8503727" y="4007112"/>
            <a:ext cx="3597741" cy="2190615"/>
          </a:xfrm>
          <a:prstGeom prst="rect">
            <a:avLst/>
          </a:prstGeom>
        </p:spPr>
      </p:pic>
      <p:sp>
        <p:nvSpPr>
          <p:cNvPr id="31" name="TextBox 30">
            <a:extLst>
              <a:ext uri="{FF2B5EF4-FFF2-40B4-BE49-F238E27FC236}">
                <a16:creationId xmlns:a16="http://schemas.microsoft.com/office/drawing/2014/main" id="{3A3D2CDC-EB75-CD4A-4C56-2945FCF89530}"/>
              </a:ext>
            </a:extLst>
          </p:cNvPr>
          <p:cNvSpPr txBox="1"/>
          <p:nvPr/>
        </p:nvSpPr>
        <p:spPr>
          <a:xfrm>
            <a:off x="1290192" y="6170078"/>
            <a:ext cx="23034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venir Next LT Pro"/>
                <a:ea typeface="+mn-ea"/>
                <a:cs typeface="+mn-cs"/>
              </a:rPr>
              <a:t>https://libertytire.com/sustainability/</a:t>
            </a:r>
          </a:p>
        </p:txBody>
      </p:sp>
      <p:sp>
        <p:nvSpPr>
          <p:cNvPr id="32" name="TextBox 31">
            <a:extLst>
              <a:ext uri="{FF2B5EF4-FFF2-40B4-BE49-F238E27FC236}">
                <a16:creationId xmlns:a16="http://schemas.microsoft.com/office/drawing/2014/main" id="{01EC1924-4C7F-A352-B229-7EE59745A165}"/>
              </a:ext>
            </a:extLst>
          </p:cNvPr>
          <p:cNvSpPr txBox="1"/>
          <p:nvPr/>
        </p:nvSpPr>
        <p:spPr>
          <a:xfrm>
            <a:off x="4352756" y="6191016"/>
            <a:ext cx="415097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venir Next LT Pro"/>
                <a:ea typeface="+mn-ea"/>
                <a:cs typeface="+mn-cs"/>
              </a:rPr>
              <a:t>https://indd.adobe.com/view/e35d4c57-9b26-4186-8115-6c95cb4c2f4b</a:t>
            </a:r>
          </a:p>
        </p:txBody>
      </p:sp>
      <p:sp>
        <p:nvSpPr>
          <p:cNvPr id="33" name="TextBox 32">
            <a:extLst>
              <a:ext uri="{FF2B5EF4-FFF2-40B4-BE49-F238E27FC236}">
                <a16:creationId xmlns:a16="http://schemas.microsoft.com/office/drawing/2014/main" id="{F712548F-983A-4E02-ED79-8D38A153A1BA}"/>
              </a:ext>
            </a:extLst>
          </p:cNvPr>
          <p:cNvSpPr txBox="1"/>
          <p:nvPr/>
        </p:nvSpPr>
        <p:spPr>
          <a:xfrm>
            <a:off x="8501193" y="6170835"/>
            <a:ext cx="363489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venir Next LT Pro"/>
                <a:ea typeface="+mn-ea"/>
                <a:cs typeface="+mn-cs"/>
                <a:hlinkClick r:id="rId9">
                  <a:extLst>
                    <a:ext uri="{A12FA001-AC4F-418D-AE19-62706E023703}">
                      <ahyp:hlinkClr xmlns:ahyp="http://schemas.microsoft.com/office/drawing/2018/hyperlinkcolor" val="tx"/>
                    </a:ext>
                  </a:extLst>
                </a:hlinkClick>
              </a:rPr>
              <a:t>Always Working For A Sustainable Tomorrow | WM 2022 Sustainability Report</a:t>
            </a:r>
            <a:endParaRPr kumimoji="0" lang="en-US" sz="800" b="1"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039808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00025" y="1"/>
            <a:ext cx="11796903" cy="2222412"/>
          </a:xfrm>
        </p:spPr>
        <p:txBody>
          <a:bodyPr>
            <a:normAutofit/>
          </a:bodyPr>
          <a:lstStyle/>
          <a:p>
            <a:pPr>
              <a:spcBef>
                <a:spcPts val="1200"/>
              </a:spcBef>
            </a:pPr>
            <a:r>
              <a:rPr lang="en-US" dirty="0"/>
              <a:t>Background/Context</a:t>
            </a:r>
            <a:br>
              <a:rPr lang="en-US" dirty="0"/>
            </a:br>
            <a:r>
              <a:rPr lang="en-US" sz="800" dirty="0"/>
              <a:t>\</a:t>
            </a:r>
            <a:br>
              <a:rPr lang="en-US" dirty="0"/>
            </a:br>
            <a:endParaRPr lang="en-US" sz="2700" dirty="0"/>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8" b="8"/>
          <a:stretch/>
        </p:blipFill>
        <p:spPr/>
      </p:pic>
      <p:sp>
        <p:nvSpPr>
          <p:cNvPr id="2" name="Date Placeholder 2">
            <a:extLst>
              <a:ext uri="{FF2B5EF4-FFF2-40B4-BE49-F238E27FC236}">
                <a16:creationId xmlns:a16="http://schemas.microsoft.com/office/drawing/2014/main" id="{3362D215-9108-61CB-543A-E908FB8D0DCE}"/>
              </a:ext>
            </a:extLst>
          </p:cNvPr>
          <p:cNvSpPr>
            <a:spLocks noGrp="1"/>
          </p:cNvSpPr>
          <p:nvPr>
            <p:ph type="dt" sz="half" idx="10"/>
          </p:nvPr>
        </p:nvSpPr>
        <p:spPr>
          <a:xfrm>
            <a:off x="7328916" y="6356350"/>
            <a:ext cx="435254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 name="Subtitle 11">
            <a:extLst>
              <a:ext uri="{FF2B5EF4-FFF2-40B4-BE49-F238E27FC236}">
                <a16:creationId xmlns:a16="http://schemas.microsoft.com/office/drawing/2014/main" id="{875FB66D-C75D-A4CE-D3FA-4429A59B622A}"/>
              </a:ext>
            </a:extLst>
          </p:cNvPr>
          <p:cNvSpPr txBox="1">
            <a:spLocks/>
          </p:cNvSpPr>
          <p:nvPr/>
        </p:nvSpPr>
        <p:spPr>
          <a:xfrm>
            <a:off x="5467350" y="2691846"/>
            <a:ext cx="6529578" cy="3775629"/>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The ESG initiative </a:t>
            </a:r>
            <a:r>
              <a:rPr kumimoji="0" lang="en-US" sz="2400" b="0" i="0" u="none" strike="noStrike" kern="1200" cap="none" spc="-20" normalizeH="0" baseline="0" noProof="0" dirty="0">
                <a:ln>
                  <a:noFill/>
                </a:ln>
                <a:solidFill>
                  <a:prstClr val="black"/>
                </a:solidFill>
                <a:effectLst/>
                <a:uLnTx/>
                <a:uFillTx/>
                <a:latin typeface="Avenir Next LT Pro"/>
                <a:ea typeface="+mn-ea"/>
                <a:cs typeface="+mn-cs"/>
              </a:rPr>
              <a:t>is ISRI’s </a:t>
            </a: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response to a changing world affecting all types and sizes of organizations and companies.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The initiative is being offered to members to help maneuver through the maze of sustainability issues, focusing on creating opportunities to drive business value by shaping resilient and profitable companies for years to come. </a:t>
            </a:r>
          </a:p>
        </p:txBody>
      </p:sp>
      <p:pic>
        <p:nvPicPr>
          <p:cNvPr id="3" name="Picture 2" descr="A blue and white logo&#10;&#10;Description automatically generated with low confidence">
            <a:extLst>
              <a:ext uri="{FF2B5EF4-FFF2-40B4-BE49-F238E27FC236}">
                <a16:creationId xmlns:a16="http://schemas.microsoft.com/office/drawing/2014/main" id="{4C5127FF-2E02-4F42-A81A-287B267A2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p:txBody>
          <a:bodyPr/>
          <a:lstStyle/>
          <a:p>
            <a:r>
              <a:rPr lang="en-US"/>
              <a:t>Setting the Stage</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8" b="8"/>
          <a:stretch/>
        </p:blipFill>
        <p:spPr/>
      </p:pic>
      <p:sp>
        <p:nvSpPr>
          <p:cNvPr id="2" name="Date Placeholder 2">
            <a:extLst>
              <a:ext uri="{FF2B5EF4-FFF2-40B4-BE49-F238E27FC236}">
                <a16:creationId xmlns:a16="http://schemas.microsoft.com/office/drawing/2014/main" id="{3362D215-9108-61CB-543A-E908FB8D0DCE}"/>
              </a:ext>
            </a:extLst>
          </p:cNvPr>
          <p:cNvSpPr>
            <a:spLocks noGrp="1"/>
          </p:cNvSpPr>
          <p:nvPr>
            <p:ph type="dt" sz="half" idx="10"/>
          </p:nvPr>
        </p:nvSpPr>
        <p:spPr>
          <a:xfrm>
            <a:off x="7328916" y="6356350"/>
            <a:ext cx="435254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13" name="Group 12">
            <a:extLst>
              <a:ext uri="{FF2B5EF4-FFF2-40B4-BE49-F238E27FC236}">
                <a16:creationId xmlns:a16="http://schemas.microsoft.com/office/drawing/2014/main" id="{D2A1ED1E-BE66-31CD-C95F-B7D90C5B4DB9}"/>
              </a:ext>
            </a:extLst>
          </p:cNvPr>
          <p:cNvGrpSpPr/>
          <p:nvPr/>
        </p:nvGrpSpPr>
        <p:grpSpPr>
          <a:xfrm>
            <a:off x="5826429" y="2431619"/>
            <a:ext cx="5539563" cy="2323713"/>
            <a:chOff x="5826429" y="2431619"/>
            <a:chExt cx="5539563" cy="2323713"/>
          </a:xfrm>
        </p:grpSpPr>
        <p:sp>
          <p:nvSpPr>
            <p:cNvPr id="6" name="TextBox 5">
              <a:extLst>
                <a:ext uri="{FF2B5EF4-FFF2-40B4-BE49-F238E27FC236}">
                  <a16:creationId xmlns:a16="http://schemas.microsoft.com/office/drawing/2014/main" id="{536114B2-3B05-8AE4-8B7C-0F9B90010E7F}"/>
                </a:ext>
              </a:extLst>
            </p:cNvPr>
            <p:cNvSpPr txBox="1"/>
            <p:nvPr/>
          </p:nvSpPr>
          <p:spPr>
            <a:xfrm>
              <a:off x="5826429" y="2431619"/>
              <a:ext cx="5539563" cy="2323713"/>
            </a:xfrm>
            <a:prstGeom prst="rect">
              <a:avLst/>
            </a:prstGeom>
            <a:noFill/>
            <a:ln w="19050">
              <a:solidFill>
                <a:schemeClr val="accent2"/>
              </a:solid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venir Next LT Pro"/>
                  <a:ea typeface="+mn-ea"/>
                  <a:cs typeface="+mn-cs"/>
                </a:rPr>
                <a:t>Setting the Stage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History and the Evolution of Sustainability Reporting</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Today’s expectations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Tomorrow’s roadmap</a:t>
              </a:r>
            </a:p>
          </p:txBody>
        </p:sp>
        <p:cxnSp>
          <p:nvCxnSpPr>
            <p:cNvPr id="9" name="Straight Connector 8">
              <a:extLst>
                <a:ext uri="{FF2B5EF4-FFF2-40B4-BE49-F238E27FC236}">
                  <a16:creationId xmlns:a16="http://schemas.microsoft.com/office/drawing/2014/main" id="{BF4D158B-83EC-6182-DE50-DF9DBCBB26E8}"/>
                </a:ext>
              </a:extLst>
            </p:cNvPr>
            <p:cNvCxnSpPr>
              <a:cxnSpLocks/>
            </p:cNvCxnSpPr>
            <p:nvPr/>
          </p:nvCxnSpPr>
          <p:spPr>
            <a:xfrm>
              <a:off x="6369101" y="3737236"/>
              <a:ext cx="42223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77E718-262E-D71D-D988-D7563407D4B8}"/>
                </a:ext>
              </a:extLst>
            </p:cNvPr>
            <p:cNvCxnSpPr>
              <a:cxnSpLocks/>
            </p:cNvCxnSpPr>
            <p:nvPr/>
          </p:nvCxnSpPr>
          <p:spPr>
            <a:xfrm>
              <a:off x="6369101" y="4260915"/>
              <a:ext cx="4222376" cy="0"/>
            </a:xfrm>
            <a:prstGeom prst="line">
              <a:avLst/>
            </a:prstGeom>
            <a:ln w="19050"/>
          </p:spPr>
          <p:style>
            <a:lnRef idx="1">
              <a:schemeClr val="accent1"/>
            </a:lnRef>
            <a:fillRef idx="0">
              <a:schemeClr val="accent1"/>
            </a:fillRef>
            <a:effectRef idx="0">
              <a:schemeClr val="accent1"/>
            </a:effectRef>
            <a:fontRef idx="minor">
              <a:schemeClr val="tx1"/>
            </a:fontRef>
          </p:style>
        </p:cxnSp>
      </p:grpSp>
      <p:graphicFrame>
        <p:nvGraphicFramePr>
          <p:cNvPr id="12" name="Content Placeholder 3">
            <a:extLst>
              <a:ext uri="{FF2B5EF4-FFF2-40B4-BE49-F238E27FC236}">
                <a16:creationId xmlns:a16="http://schemas.microsoft.com/office/drawing/2014/main" id="{169982FE-0606-E3CB-15B3-0DB22D86621A}"/>
              </a:ext>
              <a:ext uri="{C183D7F6-B498-43B3-948B-1728B52AA6E4}">
                <adec:decorative xmlns:adec="http://schemas.microsoft.com/office/drawing/2017/decorative" val="1"/>
              </a:ext>
            </a:extLst>
          </p:cNvPr>
          <p:cNvGraphicFramePr>
            <a:graphicFrameLocks/>
          </p:cNvGraphicFramePr>
          <p:nvPr/>
        </p:nvGraphicFramePr>
        <p:xfrm>
          <a:off x="5288323" y="4308050"/>
          <a:ext cx="6792618" cy="2632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134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920621" y="156409"/>
            <a:ext cx="10036292" cy="773776"/>
          </a:xfrm>
        </p:spPr>
        <p:txBody>
          <a:bodyPr>
            <a:normAutofit fontScale="90000"/>
          </a:bodyPr>
          <a:lstStyle/>
          <a:p>
            <a:r>
              <a:rPr lang="en-US"/>
              <a:t>History of Reporting</a:t>
            </a:r>
          </a:p>
        </p:txBody>
      </p:sp>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a:xfrm>
            <a:off x="336963" y="1410077"/>
            <a:ext cx="3488265" cy="597604"/>
          </a:xfrm>
        </p:spPr>
        <p:txBody>
          <a:bodyPr/>
          <a:lstStyle/>
          <a:p>
            <a:r>
              <a:rPr lang="en-US"/>
              <a:t>Environmental Report</a:t>
            </a:r>
          </a:p>
        </p:txBody>
      </p:sp>
      <p:sp>
        <p:nvSpPr>
          <p:cNvPr id="16" name="Text Placeholder 15">
            <a:extLst>
              <a:ext uri="{FF2B5EF4-FFF2-40B4-BE49-F238E27FC236}">
                <a16:creationId xmlns:a16="http://schemas.microsoft.com/office/drawing/2014/main" id="{1ADD5DF7-575E-4C10-815E-CDBBFAB583BF}"/>
              </a:ext>
            </a:extLst>
          </p:cNvPr>
          <p:cNvSpPr>
            <a:spLocks noGrp="1"/>
          </p:cNvSpPr>
          <p:nvPr>
            <p:ph type="body" sz="quarter" idx="16"/>
          </p:nvPr>
        </p:nvSpPr>
        <p:spPr>
          <a:xfrm>
            <a:off x="8324558" y="1254765"/>
            <a:ext cx="2712557" cy="1106654"/>
          </a:xfrm>
        </p:spPr>
        <p:txBody>
          <a:bodyPr>
            <a:normAutofit/>
          </a:bodyPr>
          <a:lstStyle/>
          <a:p>
            <a:pPr algn="ctr">
              <a:spcBef>
                <a:spcPts val="0"/>
              </a:spcBef>
            </a:pPr>
            <a:r>
              <a:rPr lang="en-US" sz="2200"/>
              <a:t>2022</a:t>
            </a:r>
          </a:p>
          <a:p>
            <a:pPr algn="ctr">
              <a:spcBef>
                <a:spcPts val="0"/>
              </a:spcBef>
            </a:pPr>
            <a:r>
              <a:rPr lang="en-US" sz="2200"/>
              <a:t>ESG Reporting</a:t>
            </a:r>
          </a:p>
        </p:txBody>
      </p:sp>
      <p:sp>
        <p:nvSpPr>
          <p:cNvPr id="2" name="Date Placeholder 2">
            <a:extLst>
              <a:ext uri="{FF2B5EF4-FFF2-40B4-BE49-F238E27FC236}">
                <a16:creationId xmlns:a16="http://schemas.microsoft.com/office/drawing/2014/main" id="{DE1C85A4-896B-6895-A4DB-A2304B3FF26F}"/>
              </a:ext>
            </a:extLst>
          </p:cNvPr>
          <p:cNvSpPr>
            <a:spLocks noGrp="1"/>
          </p:cNvSpPr>
          <p:nvPr>
            <p:ph type="dt" sz="half" idx="10"/>
          </p:nvPr>
        </p:nvSpPr>
        <p:spPr>
          <a:xfrm>
            <a:off x="10700083" y="6372393"/>
            <a:ext cx="1004553"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9" name="Picture 8">
            <a:extLst>
              <a:ext uri="{FF2B5EF4-FFF2-40B4-BE49-F238E27FC236}">
                <a16:creationId xmlns:a16="http://schemas.microsoft.com/office/drawing/2014/main" id="{9D46035B-4174-0DEC-58B1-8E7131078342}"/>
              </a:ext>
            </a:extLst>
          </p:cNvPr>
          <p:cNvPicPr>
            <a:picLocks noChangeAspect="1"/>
          </p:cNvPicPr>
          <p:nvPr/>
        </p:nvPicPr>
        <p:blipFill>
          <a:blip r:embed="rId3"/>
          <a:stretch>
            <a:fillRect/>
          </a:stretch>
        </p:blipFill>
        <p:spPr>
          <a:xfrm>
            <a:off x="917089" y="2168103"/>
            <a:ext cx="2321859" cy="3440242"/>
          </a:xfrm>
          <a:prstGeom prst="rect">
            <a:avLst/>
          </a:prstGeom>
        </p:spPr>
      </p:pic>
      <p:sp>
        <p:nvSpPr>
          <p:cNvPr id="10" name="Text Placeholder 13">
            <a:extLst>
              <a:ext uri="{FF2B5EF4-FFF2-40B4-BE49-F238E27FC236}">
                <a16:creationId xmlns:a16="http://schemas.microsoft.com/office/drawing/2014/main" id="{FF9824CD-402B-F866-BCEE-B11F6CC5CA9C}"/>
              </a:ext>
            </a:extLst>
          </p:cNvPr>
          <p:cNvSpPr txBox="1">
            <a:spLocks/>
          </p:cNvSpPr>
          <p:nvPr/>
        </p:nvSpPr>
        <p:spPr>
          <a:xfrm>
            <a:off x="4277719" y="1410077"/>
            <a:ext cx="3128391" cy="597604"/>
          </a:xfrm>
          <a:prstGeom prst="rect">
            <a:avLst/>
          </a:prstGeom>
        </p:spPr>
        <p:txBody>
          <a:bodyPr vert="horz" lIns="91440" tIns="45720" rIns="91440" bIns="45720" rtlCol="0">
            <a:normAutofit fontScale="92500"/>
          </a:bodyPr>
          <a:lstStyle>
            <a:lvl1pPr marL="0" indent="0" algn="l" defTabSz="914400" rtl="0" eaLnBrk="1" latinLnBrk="0" hangingPunct="1">
              <a:lnSpc>
                <a:spcPct val="110000"/>
              </a:lnSpc>
              <a:spcBef>
                <a:spcPts val="1000"/>
              </a:spcBef>
              <a:buFont typeface="Arial" panose="020B0604020202020204" pitchFamily="34" charset="0"/>
              <a:buNone/>
              <a:defRPr sz="2400" b="1" kern="1200" spc="-20" baseline="0">
                <a:solidFill>
                  <a:schemeClr val="accent2"/>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1" i="0" u="none" strike="noStrike" kern="1200" cap="none" spc="-20" normalizeH="0" baseline="0" noProof="0">
                <a:ln>
                  <a:noFill/>
                </a:ln>
                <a:solidFill>
                  <a:srgbClr val="37997B"/>
                </a:solidFill>
                <a:effectLst/>
                <a:uLnTx/>
                <a:uFillTx/>
                <a:latin typeface="Avenir Next LT Pro"/>
                <a:ea typeface="+mn-ea"/>
                <a:cs typeface="+mn-cs"/>
              </a:rPr>
              <a:t>Sustainability Report</a:t>
            </a:r>
          </a:p>
        </p:txBody>
      </p:sp>
      <p:pic>
        <p:nvPicPr>
          <p:cNvPr id="11" name="Picture 10">
            <a:extLst>
              <a:ext uri="{FF2B5EF4-FFF2-40B4-BE49-F238E27FC236}">
                <a16:creationId xmlns:a16="http://schemas.microsoft.com/office/drawing/2014/main" id="{DF9DBC62-FFDD-25A1-D460-9A7EB2F79C8E}"/>
              </a:ext>
            </a:extLst>
          </p:cNvPr>
          <p:cNvPicPr>
            <a:picLocks noChangeAspect="1"/>
          </p:cNvPicPr>
          <p:nvPr/>
        </p:nvPicPr>
        <p:blipFill>
          <a:blip r:embed="rId4"/>
          <a:stretch>
            <a:fillRect/>
          </a:stretch>
        </p:blipFill>
        <p:spPr>
          <a:xfrm>
            <a:off x="4750795" y="2168102"/>
            <a:ext cx="2321860" cy="3440243"/>
          </a:xfrm>
          <a:prstGeom prst="rect">
            <a:avLst/>
          </a:prstGeom>
        </p:spPr>
      </p:pic>
      <p:pic>
        <p:nvPicPr>
          <p:cNvPr id="17" name="Picture 16">
            <a:extLst>
              <a:ext uri="{FF2B5EF4-FFF2-40B4-BE49-F238E27FC236}">
                <a16:creationId xmlns:a16="http://schemas.microsoft.com/office/drawing/2014/main" id="{C73478FB-76F9-9A56-FA55-16CBDB210D14}"/>
              </a:ext>
            </a:extLst>
          </p:cNvPr>
          <p:cNvPicPr>
            <a:picLocks noChangeAspect="1"/>
          </p:cNvPicPr>
          <p:nvPr/>
        </p:nvPicPr>
        <p:blipFill>
          <a:blip r:embed="rId5"/>
          <a:stretch>
            <a:fillRect/>
          </a:stretch>
        </p:blipFill>
        <p:spPr>
          <a:xfrm>
            <a:off x="7560200" y="2518001"/>
            <a:ext cx="4241274" cy="2528364"/>
          </a:xfrm>
          <a:prstGeom prst="rect">
            <a:avLst/>
          </a:prstGeom>
          <a:ln w="12700">
            <a:solidFill>
              <a:schemeClr val="tx1"/>
            </a:solidFill>
          </a:ln>
        </p:spPr>
      </p:pic>
      <p:pic>
        <p:nvPicPr>
          <p:cNvPr id="3" name="Picture 2">
            <a:extLst>
              <a:ext uri="{FF2B5EF4-FFF2-40B4-BE49-F238E27FC236}">
                <a16:creationId xmlns:a16="http://schemas.microsoft.com/office/drawing/2014/main" id="{1E70C66F-EF3A-9575-BB90-87D7589FA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spTree>
    <p:extLst>
      <p:ext uri="{BB962C8B-B14F-4D97-AF65-F5344CB8AC3E}">
        <p14:creationId xmlns:p14="http://schemas.microsoft.com/office/powerpoint/2010/main" val="401409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1545336" y="165940"/>
            <a:ext cx="10451592" cy="803380"/>
          </a:xfrm>
        </p:spPr>
        <p:txBody>
          <a:bodyPr>
            <a:normAutofit fontScale="90000"/>
          </a:bodyPr>
          <a:lstStyle/>
          <a:p>
            <a:r>
              <a:rPr lang="en-US"/>
              <a:t>Evolution of Reporting over the Years</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graphicFrame>
        <p:nvGraphicFramePr>
          <p:cNvPr id="25" name="Diagram 24">
            <a:extLst>
              <a:ext uri="{FF2B5EF4-FFF2-40B4-BE49-F238E27FC236}">
                <a16:creationId xmlns:a16="http://schemas.microsoft.com/office/drawing/2014/main" id="{5D4D4633-D9CB-2EFC-6AEA-B3B33AA06D64}"/>
              </a:ext>
            </a:extLst>
          </p:cNvPr>
          <p:cNvGraphicFramePr/>
          <p:nvPr/>
        </p:nvGraphicFramePr>
        <p:xfrm>
          <a:off x="2152650" y="1485900"/>
          <a:ext cx="7810500" cy="4886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Date Placeholder 2">
            <a:extLst>
              <a:ext uri="{FF2B5EF4-FFF2-40B4-BE49-F238E27FC236}">
                <a16:creationId xmlns:a16="http://schemas.microsoft.com/office/drawing/2014/main" id="{9B288D09-48EA-FAA4-6515-58FD4263B3FC}"/>
              </a:ext>
            </a:extLst>
          </p:cNvPr>
          <p:cNvSpPr txBox="1">
            <a:spLocks/>
          </p:cNvSpPr>
          <p:nvPr/>
        </p:nvSpPr>
        <p:spPr>
          <a:xfrm>
            <a:off x="10700083" y="6372393"/>
            <a:ext cx="1004553" cy="311150"/>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pic>
        <p:nvPicPr>
          <p:cNvPr id="27" name="Picture 26">
            <a:extLst>
              <a:ext uri="{FF2B5EF4-FFF2-40B4-BE49-F238E27FC236}">
                <a16:creationId xmlns:a16="http://schemas.microsoft.com/office/drawing/2014/main" id="{437322BB-BDB7-4164-817C-6310235731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spTree>
    <p:extLst>
      <p:ext uri="{BB962C8B-B14F-4D97-AF65-F5344CB8AC3E}">
        <p14:creationId xmlns:p14="http://schemas.microsoft.com/office/powerpoint/2010/main" val="33824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668344" y="174457"/>
            <a:ext cx="10036292" cy="773776"/>
          </a:xfrm>
        </p:spPr>
        <p:txBody>
          <a:bodyPr>
            <a:normAutofit fontScale="90000"/>
          </a:bodyPr>
          <a:lstStyle/>
          <a:p>
            <a:r>
              <a:rPr lang="en-US"/>
              <a:t>What are ESG Expectations?</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10700083" y="6372393"/>
            <a:ext cx="1004553"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graphicFrame>
        <p:nvGraphicFramePr>
          <p:cNvPr id="6" name="Table 5">
            <a:extLst>
              <a:ext uri="{FF2B5EF4-FFF2-40B4-BE49-F238E27FC236}">
                <a16:creationId xmlns:a16="http://schemas.microsoft.com/office/drawing/2014/main" id="{7E0450D2-A3DF-EF61-1866-5093DB848CB4}"/>
              </a:ext>
            </a:extLst>
          </p:cNvPr>
          <p:cNvGraphicFramePr>
            <a:graphicFrameLocks noGrp="1"/>
          </p:cNvGraphicFramePr>
          <p:nvPr/>
        </p:nvGraphicFramePr>
        <p:xfrm>
          <a:off x="123825" y="1266825"/>
          <a:ext cx="11991975" cy="5425440"/>
        </p:xfrm>
        <a:graphic>
          <a:graphicData uri="http://schemas.openxmlformats.org/drawingml/2006/table">
            <a:tbl>
              <a:tblPr firstRow="1" bandRow="1">
                <a:tableStyleId>{5C22544A-7EE6-4342-B048-85BDC9FD1C3A}</a:tableStyleId>
              </a:tblPr>
              <a:tblGrid>
                <a:gridCol w="3997325">
                  <a:extLst>
                    <a:ext uri="{9D8B030D-6E8A-4147-A177-3AD203B41FA5}">
                      <a16:colId xmlns:a16="http://schemas.microsoft.com/office/drawing/2014/main" val="2392087894"/>
                    </a:ext>
                  </a:extLst>
                </a:gridCol>
                <a:gridCol w="3997325">
                  <a:extLst>
                    <a:ext uri="{9D8B030D-6E8A-4147-A177-3AD203B41FA5}">
                      <a16:colId xmlns:a16="http://schemas.microsoft.com/office/drawing/2014/main" val="959516035"/>
                    </a:ext>
                  </a:extLst>
                </a:gridCol>
                <a:gridCol w="3997325">
                  <a:extLst>
                    <a:ext uri="{9D8B030D-6E8A-4147-A177-3AD203B41FA5}">
                      <a16:colId xmlns:a16="http://schemas.microsoft.com/office/drawing/2014/main" val="670019991"/>
                    </a:ext>
                  </a:extLst>
                </a:gridCol>
              </a:tblGrid>
              <a:tr h="1219200">
                <a:tc>
                  <a:txBody>
                    <a:bodyPr/>
                    <a:lstStyle/>
                    <a:p>
                      <a:pPr algn="ctr"/>
                      <a:r>
                        <a:rPr lang="en-US"/>
                        <a:t>Publicly Held Corporations</a:t>
                      </a:r>
                    </a:p>
                  </a:txBody>
                  <a:tcPr anchor="ctr">
                    <a:solidFill>
                      <a:schemeClr val="accent1">
                        <a:lumMod val="60000"/>
                        <a:lumOff val="40000"/>
                      </a:schemeClr>
                    </a:solidFill>
                  </a:tcPr>
                </a:tc>
                <a:tc>
                  <a:txBody>
                    <a:bodyPr/>
                    <a:lstStyle/>
                    <a:p>
                      <a:pPr algn="ctr"/>
                      <a:r>
                        <a:rPr lang="en-US"/>
                        <a:t>Privately Owned Companies</a:t>
                      </a:r>
                    </a:p>
                  </a:txBody>
                  <a:tcPr anchor="ctr">
                    <a:solidFill>
                      <a:schemeClr val="accent1">
                        <a:lumMod val="60000"/>
                        <a:lumOff val="40000"/>
                      </a:schemeClr>
                    </a:solidFill>
                  </a:tcPr>
                </a:tc>
                <a:tc>
                  <a:txBody>
                    <a:bodyPr/>
                    <a:lstStyle/>
                    <a:p>
                      <a:pPr algn="ctr"/>
                      <a:r>
                        <a:rPr lang="en-US"/>
                        <a:t>Investor-Owned Companies</a:t>
                      </a:r>
                    </a:p>
                  </a:txBody>
                  <a:tcPr anchor="ctr">
                    <a:solidFill>
                      <a:schemeClr val="accent1">
                        <a:lumMod val="60000"/>
                        <a:lumOff val="40000"/>
                      </a:schemeClr>
                    </a:solidFill>
                  </a:tcPr>
                </a:tc>
                <a:extLst>
                  <a:ext uri="{0D108BD9-81ED-4DB2-BD59-A6C34878D82A}">
                    <a16:rowId xmlns:a16="http://schemas.microsoft.com/office/drawing/2014/main" val="1477949188"/>
                  </a:ext>
                </a:extLst>
              </a:tr>
              <a:tr h="3928897">
                <a:tc>
                  <a:txBody>
                    <a:bodyPr/>
                    <a:lstStyle/>
                    <a:p>
                      <a:pPr>
                        <a:spcBef>
                          <a:spcPts val="600"/>
                        </a:spcBef>
                      </a:pPr>
                      <a:r>
                        <a:rPr lang="en-US"/>
                        <a:t>Stakeholders expect publicly held companies to provide ESG information on-line for transparency.  </a:t>
                      </a:r>
                    </a:p>
                    <a:p>
                      <a:pPr marL="285750" indent="-285750">
                        <a:spcBef>
                          <a:spcPts val="600"/>
                        </a:spcBef>
                        <a:buFont typeface="Arial" panose="020B0604020202020204" pitchFamily="34" charset="0"/>
                        <a:buChar char="•"/>
                      </a:pPr>
                      <a:r>
                        <a:rPr lang="en-US" sz="1600" b="1"/>
                        <a:t>Investors</a:t>
                      </a:r>
                      <a:r>
                        <a:rPr lang="en-US" sz="1600"/>
                        <a:t> use this information to evaluate the risk and opportunities associated with their investors;</a:t>
                      </a:r>
                    </a:p>
                    <a:p>
                      <a:pPr marL="285750" indent="-285750">
                        <a:buFont typeface="Arial" panose="020B0604020202020204" pitchFamily="34" charset="0"/>
                        <a:buChar char="•"/>
                      </a:pPr>
                      <a:r>
                        <a:rPr lang="en-US" sz="1600" b="1"/>
                        <a:t>Customers and vendors </a:t>
                      </a:r>
                      <a:r>
                        <a:rPr lang="en-US" sz="1600"/>
                        <a:t>may make purchasing decisions based on publicly available reporting</a:t>
                      </a:r>
                    </a:p>
                    <a:p>
                      <a:pPr marL="285750" indent="-285750">
                        <a:buFont typeface="Arial" panose="020B0604020202020204" pitchFamily="34" charset="0"/>
                        <a:buChar char="•"/>
                      </a:pPr>
                      <a:r>
                        <a:rPr lang="en-US" sz="1600" b="1"/>
                        <a:t>Employees and prospective employees </a:t>
                      </a:r>
                      <a:r>
                        <a:rPr lang="en-US" sz="1600" b="0"/>
                        <a:t>so often start their research with online sustainability report . </a:t>
                      </a:r>
                    </a:p>
                    <a:p>
                      <a:pPr marL="285750" indent="-285750">
                        <a:buFont typeface="Arial" panose="020B0604020202020204" pitchFamily="34" charset="0"/>
                        <a:buChar char="•"/>
                      </a:pPr>
                      <a:r>
                        <a:rPr lang="en-US" sz="1600" b="1"/>
                        <a:t>Community groups </a:t>
                      </a:r>
                      <a:r>
                        <a:rPr lang="en-US" sz="1600" b="0"/>
                        <a:t>expect on-line information about  their corporate neighbors.</a:t>
                      </a:r>
                    </a:p>
                  </a:txBody>
                  <a:tcPr/>
                </a:tc>
                <a:tc>
                  <a:txBody>
                    <a:bodyPr/>
                    <a:lstStyle/>
                    <a:p>
                      <a:r>
                        <a:rPr lang="en-US" dirty="0"/>
                        <a:t>Few privately held companies issues public-facing ESG reports.  However, increasingly, companies are being asked to provide ESG information to vendors and customers as part of their own reporting protocols.  </a:t>
                      </a:r>
                    </a:p>
                    <a:p>
                      <a:pPr marL="285750" indent="-285750">
                        <a:buFont typeface="Arial" panose="020B0604020202020204" pitchFamily="34" charset="0"/>
                        <a:buChar char="•"/>
                      </a:pPr>
                      <a:r>
                        <a:rPr lang="en-US" b="1" dirty="0"/>
                        <a:t>Vendor </a:t>
                      </a:r>
                      <a:r>
                        <a:rPr lang="en-US" b="0" dirty="0"/>
                        <a:t>s</a:t>
                      </a:r>
                      <a:r>
                        <a:rPr lang="en-US" dirty="0"/>
                        <a:t>urveys request increasing amounts of information from their service providers</a:t>
                      </a:r>
                    </a:p>
                    <a:p>
                      <a:pPr marL="285750" indent="-285750">
                        <a:buFont typeface="Arial" panose="020B0604020202020204" pitchFamily="34" charset="0"/>
                        <a:buChar char="•"/>
                      </a:pPr>
                      <a:r>
                        <a:rPr lang="en-US" b="1" dirty="0"/>
                        <a:t>Customers</a:t>
                      </a:r>
                      <a:r>
                        <a:rPr lang="en-US" dirty="0"/>
                        <a:t> include ESG information in Bid documents </a:t>
                      </a:r>
                    </a:p>
                    <a:p>
                      <a:pPr marL="285750" indent="-285750">
                        <a:buFont typeface="Arial" panose="020B0604020202020204" pitchFamily="34" charset="0"/>
                        <a:buChar char="•"/>
                      </a:pPr>
                      <a:r>
                        <a:rPr lang="en-US" b="1" dirty="0"/>
                        <a:t>Community groups </a:t>
                      </a:r>
                      <a:r>
                        <a:rPr lang="en-US" dirty="0"/>
                        <a:t>will look for information about their neighbors on-line. </a:t>
                      </a:r>
                    </a:p>
                  </a:txBody>
                  <a:tcPr/>
                </a:tc>
                <a:tc>
                  <a:txBody>
                    <a:bodyPr/>
                    <a:lstStyle/>
                    <a:p>
                      <a:r>
                        <a:rPr lang="en-US" dirty="0"/>
                        <a:t>Increasingly, investor organizations are purchasing companies in the waste &amp; recycling space.  </a:t>
                      </a:r>
                    </a:p>
                    <a:p>
                      <a:pPr>
                        <a:spcBef>
                          <a:spcPts val="600"/>
                        </a:spcBef>
                      </a:pPr>
                      <a:r>
                        <a:rPr lang="en-US" dirty="0"/>
                        <a:t>These investor groups track ESG information from their portfolios, requesting the same information from the companies that they own in full, as from the companies that they are partially invested in.</a:t>
                      </a:r>
                    </a:p>
                    <a:p>
                      <a:pPr>
                        <a:spcBef>
                          <a:spcPts val="600"/>
                        </a:spcBef>
                      </a:pPr>
                      <a:r>
                        <a:rPr lang="en-US" dirty="0"/>
                        <a:t>They expect quarterly reports from their portfolio companies on a range of ESG topics.</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4071842188"/>
                  </a:ext>
                </a:extLst>
              </a:tr>
            </a:tbl>
          </a:graphicData>
        </a:graphic>
      </p:graphicFrame>
      <p:pic>
        <p:nvPicPr>
          <p:cNvPr id="27" name="Picture 26">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spTree>
    <p:extLst>
      <p:ext uri="{BB962C8B-B14F-4D97-AF65-F5344CB8AC3E}">
        <p14:creationId xmlns:p14="http://schemas.microsoft.com/office/powerpoint/2010/main" val="280542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920621" y="156409"/>
            <a:ext cx="10036292" cy="773776"/>
          </a:xfrm>
        </p:spPr>
        <p:txBody>
          <a:bodyPr>
            <a:normAutofit fontScale="90000"/>
          </a:bodyPr>
          <a:lstStyle/>
          <a:p>
            <a:r>
              <a:rPr lang="en-US"/>
              <a:t>Key ESG Categories</a:t>
            </a:r>
          </a:p>
        </p:txBody>
      </p:sp>
      <p:sp>
        <p:nvSpPr>
          <p:cNvPr id="2" name="Date Placeholder 2">
            <a:extLst>
              <a:ext uri="{FF2B5EF4-FFF2-40B4-BE49-F238E27FC236}">
                <a16:creationId xmlns:a16="http://schemas.microsoft.com/office/drawing/2014/main" id="{DE1C85A4-896B-6895-A4DB-A2304B3FF26F}"/>
              </a:ext>
            </a:extLst>
          </p:cNvPr>
          <p:cNvSpPr>
            <a:spLocks noGrp="1"/>
          </p:cNvSpPr>
          <p:nvPr>
            <p:ph type="dt" sz="half" idx="10"/>
          </p:nvPr>
        </p:nvSpPr>
        <p:spPr>
          <a:xfrm>
            <a:off x="10700083" y="6372393"/>
            <a:ext cx="1004553"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1E70C66F-EF3A-9575-BB90-87D7589FA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263" y="5948948"/>
            <a:ext cx="786373" cy="427122"/>
          </a:xfrm>
          <a:prstGeom prst="rect">
            <a:avLst/>
          </a:prstGeom>
        </p:spPr>
      </p:pic>
      <p:graphicFrame>
        <p:nvGraphicFramePr>
          <p:cNvPr id="12" name="Table 4">
            <a:extLst>
              <a:ext uri="{FF2B5EF4-FFF2-40B4-BE49-F238E27FC236}">
                <a16:creationId xmlns:a16="http://schemas.microsoft.com/office/drawing/2014/main" id="{23298304-0ECB-E055-B907-51175EC04616}"/>
              </a:ext>
            </a:extLst>
          </p:cNvPr>
          <p:cNvGraphicFramePr>
            <a:graphicFrameLocks noGrp="1"/>
          </p:cNvGraphicFramePr>
          <p:nvPr/>
        </p:nvGraphicFramePr>
        <p:xfrm>
          <a:off x="6182071" y="1604413"/>
          <a:ext cx="5875953" cy="4257741"/>
        </p:xfrm>
        <a:graphic>
          <a:graphicData uri="http://schemas.openxmlformats.org/drawingml/2006/table">
            <a:tbl>
              <a:tblPr firstRow="1" bandRow="1">
                <a:tableStyleId>{5C22544A-7EE6-4342-B048-85BDC9FD1C3A}</a:tableStyleId>
              </a:tblPr>
              <a:tblGrid>
                <a:gridCol w="1958651">
                  <a:extLst>
                    <a:ext uri="{9D8B030D-6E8A-4147-A177-3AD203B41FA5}">
                      <a16:colId xmlns:a16="http://schemas.microsoft.com/office/drawing/2014/main" val="874113608"/>
                    </a:ext>
                  </a:extLst>
                </a:gridCol>
                <a:gridCol w="1958651">
                  <a:extLst>
                    <a:ext uri="{9D8B030D-6E8A-4147-A177-3AD203B41FA5}">
                      <a16:colId xmlns:a16="http://schemas.microsoft.com/office/drawing/2014/main" val="4282003644"/>
                    </a:ext>
                  </a:extLst>
                </a:gridCol>
                <a:gridCol w="1958651">
                  <a:extLst>
                    <a:ext uri="{9D8B030D-6E8A-4147-A177-3AD203B41FA5}">
                      <a16:colId xmlns:a16="http://schemas.microsoft.com/office/drawing/2014/main" val="2353024883"/>
                    </a:ext>
                  </a:extLst>
                </a:gridCol>
              </a:tblGrid>
              <a:tr h="2131112">
                <a:tc>
                  <a:txBody>
                    <a:bodyPr/>
                    <a:lstStyle/>
                    <a:p>
                      <a:pPr algn="ctr"/>
                      <a:r>
                        <a:rPr lang="en-US" sz="1600" b="1">
                          <a:solidFill>
                            <a:srgbClr val="002060"/>
                          </a:solidFill>
                        </a:rPr>
                        <a:t>Company Activities </a:t>
                      </a:r>
                    </a:p>
                  </a:txBody>
                  <a:tcPr anchor="ctr">
                    <a:solidFill>
                      <a:schemeClr val="accent4">
                        <a:lumMod val="60000"/>
                        <a:lumOff val="40000"/>
                      </a:schemeClr>
                    </a:solidFill>
                  </a:tcPr>
                </a:tc>
                <a:tc>
                  <a:txBody>
                    <a:bodyPr/>
                    <a:lstStyle/>
                    <a:p>
                      <a:pPr algn="ctr"/>
                      <a:r>
                        <a:rPr lang="en-US" sz="1600" b="1">
                          <a:solidFill>
                            <a:srgbClr val="002060"/>
                          </a:solidFill>
                        </a:rPr>
                        <a:t>Financial</a:t>
                      </a:r>
                    </a:p>
                  </a:txBody>
                  <a:tcPr anchor="ctr">
                    <a:lnR w="12700" cmpd="sng">
                      <a:noFill/>
                    </a:lnR>
                    <a:solidFill>
                      <a:schemeClr val="accent2">
                        <a:lumMod val="40000"/>
                        <a:lumOff val="60000"/>
                      </a:schemeClr>
                    </a:solidFill>
                  </a:tcPr>
                </a:tc>
                <a:tc>
                  <a:txBody>
                    <a:bodyPr/>
                    <a:lstStyle/>
                    <a:p>
                      <a:pPr algn="ctr"/>
                      <a:r>
                        <a:rPr lang="en-US" sz="1600" b="1">
                          <a:solidFill>
                            <a:srgbClr val="002060"/>
                          </a:solidFill>
                        </a:rPr>
                        <a:t>Structure &amp; Employees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1449918390"/>
                  </a:ext>
                </a:extLst>
              </a:tr>
              <a:tr h="2126629">
                <a:tc>
                  <a:txBody>
                    <a:bodyPr/>
                    <a:lstStyle/>
                    <a:p>
                      <a:pPr algn="ctr"/>
                      <a:r>
                        <a:rPr lang="en-US" sz="1600" b="1">
                          <a:solidFill>
                            <a:srgbClr val="002060"/>
                          </a:solidFill>
                        </a:rPr>
                        <a:t>Sustainability Strategy</a:t>
                      </a:r>
                    </a:p>
                  </a:txBody>
                  <a:tcPr anchor="ctr">
                    <a:solidFill>
                      <a:schemeClr val="accent1">
                        <a:lumMod val="60000"/>
                        <a:lumOff val="40000"/>
                      </a:schemeClr>
                    </a:solidFill>
                  </a:tcPr>
                </a:tc>
                <a:tc>
                  <a:txBody>
                    <a:bodyPr/>
                    <a:lstStyle/>
                    <a:p>
                      <a:pPr algn="ctr"/>
                      <a:r>
                        <a:rPr lang="en-US" sz="1600" b="1">
                          <a:solidFill>
                            <a:srgbClr val="002060"/>
                          </a:solidFill>
                        </a:rPr>
                        <a:t>Stakeholder Engagement</a:t>
                      </a:r>
                    </a:p>
                  </a:txBody>
                  <a:tcPr anchor="ctr">
                    <a:solidFill>
                      <a:schemeClr val="accent5">
                        <a:lumMod val="40000"/>
                        <a:lumOff val="60000"/>
                      </a:schemeClr>
                    </a:solidFill>
                  </a:tcPr>
                </a:tc>
                <a:tc>
                  <a:txBody>
                    <a:bodyPr/>
                    <a:lstStyle/>
                    <a:p>
                      <a:pPr algn="ctr"/>
                      <a:r>
                        <a:rPr lang="en-US" sz="1600" b="1">
                          <a:solidFill>
                            <a:srgbClr val="002060"/>
                          </a:solidFill>
                        </a:rPr>
                        <a:t>Compliance</a:t>
                      </a:r>
                    </a:p>
                  </a:txBody>
                  <a:tcPr anchor="ctr">
                    <a:lnT w="38100" cmpd="sng">
                      <a:noFill/>
                    </a:lnT>
                    <a:solidFill>
                      <a:schemeClr val="accent4">
                        <a:lumMod val="40000"/>
                        <a:lumOff val="60000"/>
                      </a:schemeClr>
                    </a:solidFill>
                  </a:tcPr>
                </a:tc>
                <a:extLst>
                  <a:ext uri="{0D108BD9-81ED-4DB2-BD59-A6C34878D82A}">
                    <a16:rowId xmlns:a16="http://schemas.microsoft.com/office/drawing/2014/main" val="1231957975"/>
                  </a:ext>
                </a:extLst>
              </a:tr>
            </a:tbl>
          </a:graphicData>
        </a:graphic>
      </p:graphicFrame>
      <p:graphicFrame>
        <p:nvGraphicFramePr>
          <p:cNvPr id="13" name="Table 5">
            <a:extLst>
              <a:ext uri="{FF2B5EF4-FFF2-40B4-BE49-F238E27FC236}">
                <a16:creationId xmlns:a16="http://schemas.microsoft.com/office/drawing/2014/main" id="{1E7C0766-A10D-4C17-61CA-B3DAC2434E35}"/>
              </a:ext>
            </a:extLst>
          </p:cNvPr>
          <p:cNvGraphicFramePr>
            <a:graphicFrameLocks noGrp="1"/>
          </p:cNvGraphicFramePr>
          <p:nvPr/>
        </p:nvGraphicFramePr>
        <p:xfrm>
          <a:off x="2991851" y="1614258"/>
          <a:ext cx="3080194" cy="4250086"/>
        </p:xfrm>
        <a:graphic>
          <a:graphicData uri="http://schemas.openxmlformats.org/drawingml/2006/table">
            <a:tbl>
              <a:tblPr firstRow="1" bandRow="1">
                <a:tableStyleId>{5C22544A-7EE6-4342-B048-85BDC9FD1C3A}</a:tableStyleId>
              </a:tblPr>
              <a:tblGrid>
                <a:gridCol w="1540097">
                  <a:extLst>
                    <a:ext uri="{9D8B030D-6E8A-4147-A177-3AD203B41FA5}">
                      <a16:colId xmlns:a16="http://schemas.microsoft.com/office/drawing/2014/main" val="1492643024"/>
                    </a:ext>
                  </a:extLst>
                </a:gridCol>
                <a:gridCol w="1540097">
                  <a:extLst>
                    <a:ext uri="{9D8B030D-6E8A-4147-A177-3AD203B41FA5}">
                      <a16:colId xmlns:a16="http://schemas.microsoft.com/office/drawing/2014/main" val="527307248"/>
                    </a:ext>
                  </a:extLst>
                </a:gridCol>
              </a:tblGrid>
              <a:tr h="2125043">
                <a:tc>
                  <a:txBody>
                    <a:bodyPr/>
                    <a:lstStyle/>
                    <a:p>
                      <a:pPr algn="ctr"/>
                      <a:r>
                        <a:rPr lang="en-US" sz="1600" b="1">
                          <a:solidFill>
                            <a:srgbClr val="002060"/>
                          </a:solidFill>
                        </a:rPr>
                        <a:t>Community Programs</a:t>
                      </a:r>
                    </a:p>
                  </a:txBody>
                  <a:tcPr marL="92836" marR="92836" marT="46418" marB="46418" anchor="ctr">
                    <a:solidFill>
                      <a:srgbClr val="CCCCFF"/>
                    </a:solidFill>
                  </a:tcPr>
                </a:tc>
                <a:tc>
                  <a:txBody>
                    <a:bodyPr/>
                    <a:lstStyle/>
                    <a:p>
                      <a:pPr algn="ctr"/>
                      <a:r>
                        <a:rPr lang="en-US" sz="1600" b="1">
                          <a:solidFill>
                            <a:srgbClr val="002060"/>
                          </a:solidFill>
                        </a:rPr>
                        <a:t>Partnerships</a:t>
                      </a:r>
                    </a:p>
                  </a:txBody>
                  <a:tcPr marL="92836" marR="92836" marT="46418" marB="46418" anchor="ctr">
                    <a:solidFill>
                      <a:schemeClr val="accent2">
                        <a:lumMod val="40000"/>
                        <a:lumOff val="60000"/>
                      </a:schemeClr>
                    </a:solidFill>
                  </a:tcPr>
                </a:tc>
                <a:extLst>
                  <a:ext uri="{0D108BD9-81ED-4DB2-BD59-A6C34878D82A}">
                    <a16:rowId xmlns:a16="http://schemas.microsoft.com/office/drawing/2014/main" val="1179711912"/>
                  </a:ext>
                </a:extLst>
              </a:tr>
              <a:tr h="2125043">
                <a:tc>
                  <a:txBody>
                    <a:bodyPr/>
                    <a:lstStyle/>
                    <a:p>
                      <a:pPr algn="ctr"/>
                      <a:r>
                        <a:rPr lang="en-US" sz="1600" b="1">
                          <a:solidFill>
                            <a:srgbClr val="002060"/>
                          </a:solidFill>
                        </a:rPr>
                        <a:t>Demographic</a:t>
                      </a:r>
                    </a:p>
                  </a:txBody>
                  <a:tcPr marL="92836" marR="92836" marT="46418" marB="46418" anchor="ctr">
                    <a:solidFill>
                      <a:schemeClr val="accent4">
                        <a:lumMod val="60000"/>
                        <a:lumOff val="40000"/>
                      </a:schemeClr>
                    </a:solidFill>
                  </a:tcPr>
                </a:tc>
                <a:tc>
                  <a:txBody>
                    <a:bodyPr/>
                    <a:lstStyle/>
                    <a:p>
                      <a:pPr algn="ctr"/>
                      <a:r>
                        <a:rPr lang="en-US" sz="1600" b="1">
                          <a:solidFill>
                            <a:srgbClr val="002060"/>
                          </a:solidFill>
                        </a:rPr>
                        <a:t>Other Programs</a:t>
                      </a:r>
                    </a:p>
                  </a:txBody>
                  <a:tcPr marL="92836" marR="92836" marT="46418" marB="46418" anchor="ctr">
                    <a:solidFill>
                      <a:schemeClr val="accent2">
                        <a:lumMod val="60000"/>
                        <a:lumOff val="40000"/>
                      </a:schemeClr>
                    </a:solidFill>
                  </a:tcPr>
                </a:tc>
                <a:extLst>
                  <a:ext uri="{0D108BD9-81ED-4DB2-BD59-A6C34878D82A}">
                    <a16:rowId xmlns:a16="http://schemas.microsoft.com/office/drawing/2014/main" val="47488422"/>
                  </a:ext>
                </a:extLst>
              </a:tr>
            </a:tbl>
          </a:graphicData>
        </a:graphic>
      </p:graphicFrame>
      <p:sp>
        <p:nvSpPr>
          <p:cNvPr id="18" name="TextBox 17">
            <a:extLst>
              <a:ext uri="{FF2B5EF4-FFF2-40B4-BE49-F238E27FC236}">
                <a16:creationId xmlns:a16="http://schemas.microsoft.com/office/drawing/2014/main" id="{DACDF217-995D-8D4E-E6F6-B4C83F212A80}"/>
              </a:ext>
            </a:extLst>
          </p:cNvPr>
          <p:cNvSpPr txBox="1"/>
          <p:nvPr/>
        </p:nvSpPr>
        <p:spPr>
          <a:xfrm>
            <a:off x="2089893" y="1111738"/>
            <a:ext cx="22517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Governance</a:t>
            </a:r>
          </a:p>
        </p:txBody>
      </p:sp>
      <p:sp>
        <p:nvSpPr>
          <p:cNvPr id="19" name="TextBox 18">
            <a:extLst>
              <a:ext uri="{FF2B5EF4-FFF2-40B4-BE49-F238E27FC236}">
                <a16:creationId xmlns:a16="http://schemas.microsoft.com/office/drawing/2014/main" id="{2D4640F1-A8A2-998D-C1AB-C732B8DB7CFE}"/>
              </a:ext>
            </a:extLst>
          </p:cNvPr>
          <p:cNvSpPr txBox="1"/>
          <p:nvPr/>
        </p:nvSpPr>
        <p:spPr>
          <a:xfrm>
            <a:off x="6598920" y="1138302"/>
            <a:ext cx="2419264" cy="374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Social</a:t>
            </a:r>
          </a:p>
        </p:txBody>
      </p:sp>
      <p:sp>
        <p:nvSpPr>
          <p:cNvPr id="21" name="TextBox 20">
            <a:extLst>
              <a:ext uri="{FF2B5EF4-FFF2-40B4-BE49-F238E27FC236}">
                <a16:creationId xmlns:a16="http://schemas.microsoft.com/office/drawing/2014/main" id="{BEEBCAD3-37C0-B000-2BD7-28BE776A333A}"/>
              </a:ext>
            </a:extLst>
          </p:cNvPr>
          <p:cNvSpPr txBox="1"/>
          <p:nvPr/>
        </p:nvSpPr>
        <p:spPr>
          <a:xfrm>
            <a:off x="400117" y="6005519"/>
            <a:ext cx="102999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venir Next LT Pro"/>
                <a:ea typeface="+mn-ea"/>
                <a:cs typeface="+mn-cs"/>
              </a:rPr>
              <a:t>*  The finance community coined the term ESG, as an easy way to reference the breadth of topics they were analyzing</a:t>
            </a:r>
          </a:p>
        </p:txBody>
      </p:sp>
      <p:sp>
        <p:nvSpPr>
          <p:cNvPr id="22" name="TextBox 21">
            <a:extLst>
              <a:ext uri="{FF2B5EF4-FFF2-40B4-BE49-F238E27FC236}">
                <a16:creationId xmlns:a16="http://schemas.microsoft.com/office/drawing/2014/main" id="{63A4EAD3-DCBF-D83E-4951-5FA3D4B2EA1D}"/>
              </a:ext>
            </a:extLst>
          </p:cNvPr>
          <p:cNvSpPr txBox="1"/>
          <p:nvPr/>
        </p:nvSpPr>
        <p:spPr>
          <a:xfrm>
            <a:off x="6200014" y="1205803"/>
            <a:ext cx="5847962" cy="369332"/>
          </a:xfrm>
          <a:prstGeom prst="rect">
            <a:avLst/>
          </a:prstGeom>
          <a:solidFill>
            <a:srgbClr val="002060"/>
          </a:solidFill>
          <a:ln w="3810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Governance (G)</a:t>
            </a:r>
          </a:p>
        </p:txBody>
      </p:sp>
      <p:sp>
        <p:nvSpPr>
          <p:cNvPr id="24" name="TextBox 23">
            <a:extLst>
              <a:ext uri="{FF2B5EF4-FFF2-40B4-BE49-F238E27FC236}">
                <a16:creationId xmlns:a16="http://schemas.microsoft.com/office/drawing/2014/main" id="{8DF972E9-132E-822C-8422-09B40DAADEAB}"/>
              </a:ext>
            </a:extLst>
          </p:cNvPr>
          <p:cNvSpPr txBox="1"/>
          <p:nvPr/>
        </p:nvSpPr>
        <p:spPr>
          <a:xfrm>
            <a:off x="3007785" y="1211940"/>
            <a:ext cx="3080193" cy="369332"/>
          </a:xfrm>
          <a:prstGeom prst="rect">
            <a:avLst/>
          </a:prstGeom>
          <a:solidFill>
            <a:srgbClr val="FF9900"/>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Social (S)</a:t>
            </a:r>
          </a:p>
        </p:txBody>
      </p:sp>
      <p:graphicFrame>
        <p:nvGraphicFramePr>
          <p:cNvPr id="4" name="Table 3">
            <a:extLst>
              <a:ext uri="{FF2B5EF4-FFF2-40B4-BE49-F238E27FC236}">
                <a16:creationId xmlns:a16="http://schemas.microsoft.com/office/drawing/2014/main" id="{232B3A21-5496-0AD8-63B6-2360BC1EB524}"/>
              </a:ext>
            </a:extLst>
          </p:cNvPr>
          <p:cNvGraphicFramePr>
            <a:graphicFrameLocks noGrp="1"/>
          </p:cNvGraphicFramePr>
          <p:nvPr/>
        </p:nvGraphicFramePr>
        <p:xfrm>
          <a:off x="158360" y="1590329"/>
          <a:ext cx="2723466" cy="4263197"/>
        </p:xfrm>
        <a:graphic>
          <a:graphicData uri="http://schemas.openxmlformats.org/drawingml/2006/table">
            <a:tbl>
              <a:tblPr firstRow="1" bandRow="1">
                <a:tableStyleId>{5C22544A-7EE6-4342-B048-85BDC9FD1C3A}</a:tableStyleId>
              </a:tblPr>
              <a:tblGrid>
                <a:gridCol w="1361733">
                  <a:extLst>
                    <a:ext uri="{9D8B030D-6E8A-4147-A177-3AD203B41FA5}">
                      <a16:colId xmlns:a16="http://schemas.microsoft.com/office/drawing/2014/main" val="1492643024"/>
                    </a:ext>
                  </a:extLst>
                </a:gridCol>
                <a:gridCol w="1361733">
                  <a:extLst>
                    <a:ext uri="{9D8B030D-6E8A-4147-A177-3AD203B41FA5}">
                      <a16:colId xmlns:a16="http://schemas.microsoft.com/office/drawing/2014/main" val="527307248"/>
                    </a:ext>
                  </a:extLst>
                </a:gridCol>
              </a:tblGrid>
              <a:tr h="2141581">
                <a:tc>
                  <a:txBody>
                    <a:bodyPr/>
                    <a:lstStyle/>
                    <a:p>
                      <a:pPr algn="ctr"/>
                      <a:r>
                        <a:rPr lang="en-US" sz="1600" b="1">
                          <a:solidFill>
                            <a:srgbClr val="002060"/>
                          </a:solidFill>
                        </a:rPr>
                        <a:t>Equipment &amp; Fuel</a:t>
                      </a:r>
                    </a:p>
                  </a:txBody>
                  <a:tcPr anchor="ctr">
                    <a:solidFill>
                      <a:schemeClr val="accent4">
                        <a:lumMod val="40000"/>
                        <a:lumOff val="60000"/>
                      </a:schemeClr>
                    </a:solidFill>
                  </a:tcPr>
                </a:tc>
                <a:tc>
                  <a:txBody>
                    <a:bodyPr/>
                    <a:lstStyle/>
                    <a:p>
                      <a:pPr algn="ctr"/>
                      <a:r>
                        <a:rPr lang="en-US" sz="1600" b="1">
                          <a:solidFill>
                            <a:srgbClr val="002060"/>
                          </a:solidFill>
                        </a:rPr>
                        <a:t>Electricity</a:t>
                      </a:r>
                    </a:p>
                  </a:txBody>
                  <a:tcPr anchor="ctr">
                    <a:solidFill>
                      <a:srgbClr val="FF9999"/>
                    </a:solidFill>
                  </a:tcPr>
                </a:tc>
                <a:extLst>
                  <a:ext uri="{0D108BD9-81ED-4DB2-BD59-A6C34878D82A}">
                    <a16:rowId xmlns:a16="http://schemas.microsoft.com/office/drawing/2014/main" val="1179711912"/>
                  </a:ext>
                </a:extLst>
              </a:tr>
              <a:tr h="2121616">
                <a:tc>
                  <a:txBody>
                    <a:bodyPr/>
                    <a:lstStyle/>
                    <a:p>
                      <a:pPr algn="ctr"/>
                      <a:r>
                        <a:rPr lang="en-US" sz="1600" b="1">
                          <a:solidFill>
                            <a:srgbClr val="002060"/>
                          </a:solidFill>
                        </a:rPr>
                        <a:t>Safety</a:t>
                      </a:r>
                    </a:p>
                  </a:txBody>
                  <a:tcPr anchor="ctr">
                    <a:solidFill>
                      <a:schemeClr val="accent2">
                        <a:lumMod val="60000"/>
                        <a:lumOff val="40000"/>
                      </a:schemeClr>
                    </a:solidFill>
                  </a:tcPr>
                </a:tc>
                <a:tc>
                  <a:txBody>
                    <a:bodyPr/>
                    <a:lstStyle/>
                    <a:p>
                      <a:pPr algn="ctr"/>
                      <a:r>
                        <a:rPr lang="en-US" sz="1600" b="1">
                          <a:solidFill>
                            <a:srgbClr val="002060"/>
                          </a:solidFill>
                        </a:rPr>
                        <a:t>Products &amp; Services</a:t>
                      </a:r>
                    </a:p>
                  </a:txBody>
                  <a:tcPr anchor="ctr">
                    <a:solidFill>
                      <a:schemeClr val="accent3">
                        <a:lumMod val="40000"/>
                        <a:lumOff val="60000"/>
                      </a:schemeClr>
                    </a:solidFill>
                  </a:tcPr>
                </a:tc>
                <a:extLst>
                  <a:ext uri="{0D108BD9-81ED-4DB2-BD59-A6C34878D82A}">
                    <a16:rowId xmlns:a16="http://schemas.microsoft.com/office/drawing/2014/main" val="47488422"/>
                  </a:ext>
                </a:extLst>
              </a:tr>
            </a:tbl>
          </a:graphicData>
        </a:graphic>
      </p:graphicFrame>
      <p:sp>
        <p:nvSpPr>
          <p:cNvPr id="5" name="TextBox 4">
            <a:extLst>
              <a:ext uri="{FF2B5EF4-FFF2-40B4-BE49-F238E27FC236}">
                <a16:creationId xmlns:a16="http://schemas.microsoft.com/office/drawing/2014/main" id="{538C88C8-5960-2A16-B226-585D4968017E}"/>
              </a:ext>
            </a:extLst>
          </p:cNvPr>
          <p:cNvSpPr txBox="1"/>
          <p:nvPr/>
        </p:nvSpPr>
        <p:spPr>
          <a:xfrm>
            <a:off x="172140" y="1199726"/>
            <a:ext cx="2703693" cy="369332"/>
          </a:xfrm>
          <a:prstGeom prst="rect">
            <a:avLst/>
          </a:prstGeom>
          <a:solidFill>
            <a:srgbClr val="00B050"/>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Environmental (E)</a:t>
            </a:r>
          </a:p>
        </p:txBody>
      </p:sp>
    </p:spTree>
    <p:extLst>
      <p:ext uri="{BB962C8B-B14F-4D97-AF65-F5344CB8AC3E}">
        <p14:creationId xmlns:p14="http://schemas.microsoft.com/office/powerpoint/2010/main" val="1608031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668344" y="174457"/>
            <a:ext cx="10036292" cy="773776"/>
          </a:xfrm>
        </p:spPr>
        <p:txBody>
          <a:bodyPr>
            <a:normAutofit fontScale="90000"/>
          </a:bodyPr>
          <a:lstStyle/>
          <a:p>
            <a:r>
              <a:rPr lang="en-US"/>
              <a:t>Where are we today? </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10700083" y="6372393"/>
            <a:ext cx="1004553"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22" name="Picture 21" descr="Person wearing gloves and hat hugging a mossy tree">
            <a:extLst>
              <a:ext uri="{FF2B5EF4-FFF2-40B4-BE49-F238E27FC236}">
                <a16:creationId xmlns:a16="http://schemas.microsoft.com/office/drawing/2014/main" id="{CE75A713-D608-B2CF-5CE6-F1FAE2D1CE6B}"/>
              </a:ext>
            </a:extLst>
          </p:cNvPr>
          <p:cNvPicPr>
            <a:picLocks noChangeAspect="1"/>
          </p:cNvPicPr>
          <p:nvPr/>
        </p:nvPicPr>
        <p:blipFill rotWithShape="1">
          <a:blip r:embed="rId3">
            <a:extLst>
              <a:ext uri="{28A0092B-C50C-407E-A947-70E740481C1C}">
                <a14:useLocalDpi xmlns:a14="http://schemas.microsoft.com/office/drawing/2010/main" val="0"/>
              </a:ext>
            </a:extLst>
          </a:blip>
          <a:srcRect l="20129" t="2639" r="7935" b="-442"/>
          <a:stretch/>
        </p:blipFill>
        <p:spPr>
          <a:xfrm rot="2672978">
            <a:off x="579038" y="2704370"/>
            <a:ext cx="2466011" cy="2234594"/>
          </a:xfrm>
          <a:prstGeom prst="teardrop">
            <a:avLst/>
          </a:prstGeom>
        </p:spPr>
      </p:pic>
      <p:pic>
        <p:nvPicPr>
          <p:cNvPr id="23" name="Picture 22" descr="Big and small arrows">
            <a:extLst>
              <a:ext uri="{FF2B5EF4-FFF2-40B4-BE49-F238E27FC236}">
                <a16:creationId xmlns:a16="http://schemas.microsoft.com/office/drawing/2014/main" id="{4F9D05D0-02E4-B154-6C81-84F9E2305896}"/>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l="13215" r="13215"/>
          <a:stretch/>
        </p:blipFill>
        <p:spPr>
          <a:xfrm>
            <a:off x="9136700" y="2607842"/>
            <a:ext cx="2466011" cy="2234594"/>
          </a:xfrm>
          <a:prstGeom prst="flowChartConnector">
            <a:avLst/>
          </a:prstGeom>
        </p:spPr>
      </p:pic>
      <p:pic>
        <p:nvPicPr>
          <p:cNvPr id="24" name="Picture 23" descr="Smiling woman with nose ring, standing in amusement park, holding candy floss and cellphone to take photo of self">
            <a:extLst>
              <a:ext uri="{FF2B5EF4-FFF2-40B4-BE49-F238E27FC236}">
                <a16:creationId xmlns:a16="http://schemas.microsoft.com/office/drawing/2014/main" id="{CA0D3C08-A3BB-B104-AABC-9531E9FBAAF9}"/>
              </a:ext>
            </a:extLst>
          </p:cNvPr>
          <p:cNvPicPr>
            <a:picLocks noChangeAspect="1"/>
          </p:cNvPicPr>
          <p:nvPr/>
        </p:nvPicPr>
        <p:blipFill rotWithShape="1">
          <a:blip r:embed="rId5">
            <a:extLst>
              <a:ext uri="{28A0092B-C50C-407E-A947-70E740481C1C}">
                <a14:useLocalDpi xmlns:a14="http://schemas.microsoft.com/office/drawing/2010/main" val="0"/>
              </a:ext>
            </a:extLst>
          </a:blip>
          <a:srcRect l="30546" t="2139" r="6540" b="10563"/>
          <a:stretch/>
        </p:blipFill>
        <p:spPr>
          <a:xfrm rot="2557009">
            <a:off x="6394755" y="2745935"/>
            <a:ext cx="2286437" cy="2115376"/>
          </a:xfrm>
          <a:prstGeom prst="teardrop">
            <a:avLst/>
          </a:prstGeom>
        </p:spPr>
      </p:pic>
      <p:pic>
        <p:nvPicPr>
          <p:cNvPr id="25" name="Picture 24" descr="Rolls of Newspaper">
            <a:extLst>
              <a:ext uri="{FF2B5EF4-FFF2-40B4-BE49-F238E27FC236}">
                <a16:creationId xmlns:a16="http://schemas.microsoft.com/office/drawing/2014/main" id="{0A679D6D-0FB2-72D6-4989-91364969CCF2}"/>
              </a:ext>
            </a:extLst>
          </p:cNvPr>
          <p:cNvPicPr>
            <a:picLocks noChangeAspect="1"/>
          </p:cNvPicPr>
          <p:nvPr/>
        </p:nvPicPr>
        <p:blipFill>
          <a:blip r:embed="rId6">
            <a:extLst>
              <a:ext uri="{28A0092B-C50C-407E-A947-70E740481C1C}">
                <a14:useLocalDpi xmlns:a14="http://schemas.microsoft.com/office/drawing/2010/main" val="0"/>
              </a:ext>
            </a:extLst>
          </a:blip>
          <a:srcRect l="13961" r="13961"/>
          <a:stretch/>
        </p:blipFill>
        <p:spPr>
          <a:xfrm rot="2297502">
            <a:off x="3473235" y="2686327"/>
            <a:ext cx="2415295" cy="2234593"/>
          </a:xfrm>
          <a:prstGeom prst="teardrop">
            <a:avLst/>
          </a:prstGeom>
        </p:spPr>
      </p:pic>
      <p:pic>
        <p:nvPicPr>
          <p:cNvPr id="27" name="Picture 26">
            <a:extLst>
              <a:ext uri="{FF2B5EF4-FFF2-40B4-BE49-F238E27FC236}">
                <a16:creationId xmlns:a16="http://schemas.microsoft.com/office/drawing/2014/main" id="{C8C1F1BE-6A9B-FE29-A6F7-88C8A92365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sp>
        <p:nvSpPr>
          <p:cNvPr id="2" name="TextBox 1">
            <a:extLst>
              <a:ext uri="{FF2B5EF4-FFF2-40B4-BE49-F238E27FC236}">
                <a16:creationId xmlns:a16="http://schemas.microsoft.com/office/drawing/2014/main" id="{C38048BA-CAF4-5E1D-00F1-4376D98A395D}"/>
              </a:ext>
            </a:extLst>
          </p:cNvPr>
          <p:cNvSpPr txBox="1"/>
          <p:nvPr/>
        </p:nvSpPr>
        <p:spPr>
          <a:xfrm>
            <a:off x="1228725" y="5105400"/>
            <a:ext cx="1362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1990s</a:t>
            </a:r>
          </a:p>
        </p:txBody>
      </p:sp>
      <p:sp>
        <p:nvSpPr>
          <p:cNvPr id="3" name="TextBox 2">
            <a:extLst>
              <a:ext uri="{FF2B5EF4-FFF2-40B4-BE49-F238E27FC236}">
                <a16:creationId xmlns:a16="http://schemas.microsoft.com/office/drawing/2014/main" id="{D0A9829E-C89E-987C-AEB1-B9FED190728A}"/>
              </a:ext>
            </a:extLst>
          </p:cNvPr>
          <p:cNvSpPr txBox="1"/>
          <p:nvPr/>
        </p:nvSpPr>
        <p:spPr>
          <a:xfrm>
            <a:off x="4121144" y="5097244"/>
            <a:ext cx="1362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2000s</a:t>
            </a:r>
          </a:p>
        </p:txBody>
      </p:sp>
      <p:sp>
        <p:nvSpPr>
          <p:cNvPr id="4" name="TextBox 3">
            <a:extLst>
              <a:ext uri="{FF2B5EF4-FFF2-40B4-BE49-F238E27FC236}">
                <a16:creationId xmlns:a16="http://schemas.microsoft.com/office/drawing/2014/main" id="{102341DC-6240-7ECD-7BFD-50AE0BBF9DE2}"/>
              </a:ext>
            </a:extLst>
          </p:cNvPr>
          <p:cNvSpPr txBox="1"/>
          <p:nvPr/>
        </p:nvSpPr>
        <p:spPr>
          <a:xfrm>
            <a:off x="6969119" y="5097244"/>
            <a:ext cx="1362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2010s</a:t>
            </a:r>
          </a:p>
        </p:txBody>
      </p:sp>
      <p:sp>
        <p:nvSpPr>
          <p:cNvPr id="5" name="TextBox 4">
            <a:extLst>
              <a:ext uri="{FF2B5EF4-FFF2-40B4-BE49-F238E27FC236}">
                <a16:creationId xmlns:a16="http://schemas.microsoft.com/office/drawing/2014/main" id="{1C9AFEAA-511E-E6ED-C261-6688B03282D9}"/>
              </a:ext>
            </a:extLst>
          </p:cNvPr>
          <p:cNvSpPr txBox="1"/>
          <p:nvPr/>
        </p:nvSpPr>
        <p:spPr>
          <a:xfrm>
            <a:off x="9701343" y="5094660"/>
            <a:ext cx="1362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2020s</a:t>
            </a:r>
          </a:p>
        </p:txBody>
      </p:sp>
    </p:spTree>
    <p:extLst>
      <p:ext uri="{BB962C8B-B14F-4D97-AF65-F5344CB8AC3E}">
        <p14:creationId xmlns:p14="http://schemas.microsoft.com/office/powerpoint/2010/main" val="1807998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284551" y="117946"/>
            <a:ext cx="10712377" cy="872100"/>
          </a:xfrm>
        </p:spPr>
        <p:txBody>
          <a:bodyPr vert="horz" lIns="91440" tIns="45720" rIns="91440" bIns="45720" rtlCol="0" anchor="ctr">
            <a:normAutofit/>
          </a:bodyPr>
          <a:lstStyle/>
          <a:p>
            <a:pPr>
              <a:lnSpc>
                <a:spcPct val="90000"/>
              </a:lnSpc>
            </a:pPr>
            <a:r>
              <a:rPr lang="en-US" sz="4300" spc="-40">
                <a:solidFill>
                  <a:srgbClr val="FFFFFF"/>
                </a:solidFill>
              </a:rPr>
              <a:t>What is Tomorrow’s ESG Roadmap?</a:t>
            </a:r>
          </a:p>
        </p:txBody>
      </p:sp>
      <p:sp>
        <p:nvSpPr>
          <p:cNvPr id="6" name="Date Placeholder 5">
            <a:extLst>
              <a:ext uri="{FF2B5EF4-FFF2-40B4-BE49-F238E27FC236}">
                <a16:creationId xmlns:a16="http://schemas.microsoft.com/office/drawing/2014/main" id="{6EF65B39-4112-473E-B203-73AC0F564D47}"/>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20XX</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Content Placeholder 7">
            <a:extLst>
              <a:ext uri="{FF2B5EF4-FFF2-40B4-BE49-F238E27FC236}">
                <a16:creationId xmlns:a16="http://schemas.microsoft.com/office/drawing/2014/main" id="{3A5285B4-A7CB-3807-A5E1-B69E435C4288}"/>
              </a:ext>
            </a:extLst>
          </p:cNvPr>
          <p:cNvSpPr txBox="1">
            <a:spLocks/>
          </p:cNvSpPr>
          <p:nvPr/>
        </p:nvSpPr>
        <p:spPr>
          <a:xfrm>
            <a:off x="647700" y="1844937"/>
            <a:ext cx="5855458" cy="433202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500" b="1" i="0" u="none" strike="noStrike" kern="1200" cap="none" spc="-2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Uncertain regulatory requirements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500" b="1" i="0" u="none" strike="noStrike" kern="1200" cap="none" spc="-2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More requests for information from customers, regulators and investors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500" b="1" i="0" u="none" strike="noStrike" kern="1200" cap="none" spc="-2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Opportunity to proactively address issues cropping up with your stakeholders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500" b="1" i="0" u="none" strike="noStrike" kern="1200" cap="none" spc="-2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ISRI’s toolkit, staff, and member community are here to support you achieving your goals</a:t>
            </a:r>
          </a:p>
        </p:txBody>
      </p:sp>
      <p:pic>
        <p:nvPicPr>
          <p:cNvPr id="3" name="Picture 2" descr="Paper airplane on a blue background">
            <a:extLst>
              <a:ext uri="{FF2B5EF4-FFF2-40B4-BE49-F238E27FC236}">
                <a16:creationId xmlns:a16="http://schemas.microsoft.com/office/drawing/2014/main" id="{8FE808FE-6D26-8993-598E-DDCB0991956A}"/>
              </a:ext>
            </a:extLst>
          </p:cNvPr>
          <p:cNvPicPr>
            <a:picLocks noChangeAspect="1"/>
          </p:cNvPicPr>
          <p:nvPr/>
        </p:nvPicPr>
        <p:blipFill rotWithShape="1">
          <a:blip r:embed="rId3">
            <a:extLst>
              <a:ext uri="{28A0092B-C50C-407E-A947-70E740481C1C}">
                <a14:useLocalDpi xmlns:a14="http://schemas.microsoft.com/office/drawing/2010/main" val="0"/>
              </a:ext>
            </a:extLst>
          </a:blip>
          <a:srcRect r="36714"/>
          <a:stretch/>
        </p:blipFill>
        <p:spPr>
          <a:xfrm>
            <a:off x="7086601" y="1150467"/>
            <a:ext cx="5105400" cy="570753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C20E819E-2422-F1CD-1DA4-5FFC82C2C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5087" y="5944368"/>
            <a:ext cx="786373" cy="427122"/>
          </a:xfrm>
          <a:prstGeom prst="rect">
            <a:avLst/>
          </a:prstGeom>
        </p:spPr>
      </p:pic>
    </p:spTree>
    <p:extLst>
      <p:ext uri="{BB962C8B-B14F-4D97-AF65-F5344CB8AC3E}">
        <p14:creationId xmlns:p14="http://schemas.microsoft.com/office/powerpoint/2010/main" val="3350316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C0AB9B6C9ABC4B9307623E65CCC67B" ma:contentTypeVersion="13" ma:contentTypeDescription="Create a new document." ma:contentTypeScope="" ma:versionID="a3b83cba48be06cb1b13dd0fff6501e6">
  <xsd:schema xmlns:xsd="http://www.w3.org/2001/XMLSchema" xmlns:xs="http://www.w3.org/2001/XMLSchema" xmlns:p="http://schemas.microsoft.com/office/2006/metadata/properties" xmlns:ns2="59dbcfb8-ead6-4c3c-9a23-6afe66ebf779" xmlns:ns3="403a85e5-f018-48bc-806b-3aaa7859edbb" targetNamespace="http://schemas.microsoft.com/office/2006/metadata/properties" ma:root="true" ma:fieldsID="2bf893a8b8bfeed127b5f27254afe243" ns2:_="" ns3:_="">
    <xsd:import namespace="59dbcfb8-ead6-4c3c-9a23-6afe66ebf779"/>
    <xsd:import namespace="403a85e5-f018-48bc-806b-3aaa7859e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cfb8-ead6-4c3c-9a23-6afe66ebf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92edb5b-a866-44a0-9154-dcedb5b6d11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a85e5-f018-48bc-806b-3aaa7859ed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765c59-0847-4a7d-a487-8370c51432a3}" ma:internalName="TaxCatchAll" ma:showField="CatchAllData" ma:web="403a85e5-f018-48bc-806b-3aaa7859ed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03a85e5-f018-48bc-806b-3aaa7859edbb" xsi:nil="true"/>
    <lcf76f155ced4ddcb4097134ff3c332f xmlns="59dbcfb8-ead6-4c3c-9a23-6afe66ebf7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4A920A-7D66-46AB-A36B-EA53547322B3}">
  <ds:schemaRefs>
    <ds:schemaRef ds:uri="http://schemas.microsoft.com/sharepoint/v3/contenttype/forms"/>
  </ds:schemaRefs>
</ds:datastoreItem>
</file>

<file path=customXml/itemProps2.xml><?xml version="1.0" encoding="utf-8"?>
<ds:datastoreItem xmlns:ds="http://schemas.openxmlformats.org/officeDocument/2006/customXml" ds:itemID="{2B9DEA35-9B7C-4DF2-8290-B15CDC834A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dbcfb8-ead6-4c3c-9a23-6afe66ebf779"/>
    <ds:schemaRef ds:uri="403a85e5-f018-48bc-806b-3aaa7859ed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EA89CE-DD13-4BC5-B2A5-F135DB7E4B55}">
  <ds:schemaRefs>
    <ds:schemaRef ds:uri="http://schemas.microsoft.com/office/2006/metadata/properties"/>
    <ds:schemaRef ds:uri="http://schemas.microsoft.com/office/infopath/2007/PartnerControls"/>
    <ds:schemaRef ds:uri="403a85e5-f018-48bc-806b-3aaa7859edbb"/>
    <ds:schemaRef ds:uri="59dbcfb8-ead6-4c3c-9a23-6afe66ebf779"/>
  </ds:schemaRefs>
</ds:datastoreItem>
</file>

<file path=docProps/app.xml><?xml version="1.0" encoding="utf-8"?>
<Properties xmlns="http://schemas.openxmlformats.org/officeDocument/2006/extended-properties" xmlns:vt="http://schemas.openxmlformats.org/officeDocument/2006/docPropsVTypes">
  <TotalTime>2</TotalTime>
  <Words>2083</Words>
  <Application>Microsoft Office PowerPoint</Application>
  <PresentationFormat>Widescreen</PresentationFormat>
  <Paragraphs>178</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Avenir Next LT Pro</vt:lpstr>
      <vt:lpstr>Calibri</vt:lpstr>
      <vt:lpstr>Calibri Light</vt:lpstr>
      <vt:lpstr>Office Theme</vt:lpstr>
      <vt:lpstr>ColorBlockVTI</vt:lpstr>
      <vt:lpstr>ESG Overview</vt:lpstr>
      <vt:lpstr>Background/Context \ </vt:lpstr>
      <vt:lpstr>Setting the Stage</vt:lpstr>
      <vt:lpstr>History of Reporting</vt:lpstr>
      <vt:lpstr>Evolution of Reporting over the Years</vt:lpstr>
      <vt:lpstr>What are ESG Expectations?</vt:lpstr>
      <vt:lpstr>Key ESG Categories</vt:lpstr>
      <vt:lpstr>Where are we today? </vt:lpstr>
      <vt:lpstr>What is Tomorrow’s ESG Roadmap?</vt:lpstr>
      <vt:lpstr>Sample ISRI Member Sustainability Reports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ESG Overview</dc:title>
  <dc:creator>Christina Zhang</dc:creator>
  <cp:lastModifiedBy>Natalie Betts</cp:lastModifiedBy>
  <cp:revision>1</cp:revision>
  <dcterms:created xsi:type="dcterms:W3CDTF">2024-01-08T06:52:00Z</dcterms:created>
  <dcterms:modified xsi:type="dcterms:W3CDTF">2024-01-10T18:01:53Z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0x010100D6C0AB9B6C9ABC4B9307623E65CCC67B</vt:lpwstr>
  </property>
  <property fmtid="{D5CDD505-2E9C-101B-9397-08002B2CF9AE}" pid="3" name="MediaServiceImageTags">
    <vt:lpwstr/>
  </property>
</Properties>
</file>