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300" r:id="rId2"/>
    <p:sldId id="298" r:id="rId3"/>
    <p:sldId id="286" r:id="rId4"/>
    <p:sldId id="2147468803" r:id="rId5"/>
    <p:sldId id="352" r:id="rId6"/>
    <p:sldId id="321" r:id="rId7"/>
    <p:sldId id="2147468791" r:id="rId8"/>
    <p:sldId id="2147468800" r:id="rId9"/>
    <p:sldId id="297" r:id="rId10"/>
    <p:sldId id="2147468788" r:id="rId11"/>
    <p:sldId id="32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9712" autoAdjust="0"/>
  </p:normalViewPr>
  <p:slideViewPr>
    <p:cSldViewPr snapToGrid="0">
      <p:cViewPr varScale="1">
        <p:scale>
          <a:sx n="65" d="100"/>
          <a:sy n="65" d="100"/>
        </p:scale>
        <p:origin x="10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E50AF-602A-1142-8F72-E4124CBD3599}"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95782-BAEB-DA4D-9D4F-EBBBBED4080D}" type="slidenum">
              <a:rPr lang="en-US" smtClean="0"/>
              <a:t>‹#›</a:t>
            </a:fld>
            <a:endParaRPr lang="en-US"/>
          </a:p>
        </p:txBody>
      </p:sp>
    </p:spTree>
    <p:extLst>
      <p:ext uri="{BB962C8B-B14F-4D97-AF65-F5344CB8AC3E}">
        <p14:creationId xmlns:p14="http://schemas.microsoft.com/office/powerpoint/2010/main" val="364232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9" y="4511674"/>
            <a:ext cx="6985637" cy="4876801"/>
          </a:xfrm>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945E3AA-15C8-BA62-F343-316AC76D0AF9}"/>
              </a:ext>
            </a:extLst>
          </p:cNvPr>
          <p:cNvSpPr txBox="1"/>
          <p:nvPr/>
        </p:nvSpPr>
        <p:spPr>
          <a:xfrm>
            <a:off x="142876" y="4924425"/>
            <a:ext cx="6901180" cy="35732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Now that we are squared away with our goals and strategy, lets pivot to talk about the “S” in Social.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social component of ESG is big and broad and can feel messy.  I suppose that is because its about people – and people are messy.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S in Social is about companies taking care of their employees and their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It is about helping ensure that your employees and neighbors are as healthy and comfortable as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It means supporting local businesses, causes, charities and building better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Its about improving society in general.  </a:t>
            </a:r>
          </a:p>
          <a:p>
            <a:pPr marL="0" marR="0" lvl="0" indent="0" algn="l" defTabSz="914400" rtl="0" eaLnBrk="1" fontAlgn="auto" latinLnBrk="0" hangingPunct="1">
              <a:lnSpc>
                <a:spcPct val="12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3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It feels like a lot, and can be overwhelming but chances are that your companies are already doing a lot – both from an employee and a community perspective.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 this section, we’ll talk about some of the nuances of the evolving expectations of companies when addressing social issues.  </a:t>
            </a:r>
          </a:p>
        </p:txBody>
      </p:sp>
    </p:spTree>
    <p:extLst>
      <p:ext uri="{BB962C8B-B14F-4D97-AF65-F5344CB8AC3E}">
        <p14:creationId xmlns:p14="http://schemas.microsoft.com/office/powerpoint/2010/main" val="238190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DADC7802-6806-3E54-FBEE-BAD0B30D6EB4}"/>
              </a:ext>
            </a:extLst>
          </p:cNvPr>
          <p:cNvSpPr>
            <a:spLocks noGrp="1"/>
          </p:cNvSpPr>
          <p:nvPr>
            <p:ph type="body" idx="1"/>
          </p:nvPr>
        </p:nvSpPr>
        <p:spPr>
          <a:xfrm>
            <a:off x="61063" y="4518599"/>
            <a:ext cx="6980348" cy="4535249"/>
          </a:xfrm>
        </p:spPr>
        <p:txBody>
          <a:bodyPr/>
          <a:lstStyle/>
          <a:p>
            <a:r>
              <a:rPr lang="en-US" dirty="0"/>
              <a:t>To wrap up.  I thought would describe my AHA! Moment</a:t>
            </a:r>
          </a:p>
          <a:p>
            <a:endParaRPr lang="en-US" sz="500" dirty="0"/>
          </a:p>
          <a:p>
            <a:pPr marL="171450" indent="-171450">
              <a:buFont typeface="Arial" panose="020B0604020202020204" pitchFamily="34" charset="0"/>
              <a:buChar char="•"/>
            </a:pPr>
            <a:r>
              <a:rPr lang="en-US" dirty="0"/>
              <a:t>Closed landfill</a:t>
            </a:r>
          </a:p>
          <a:p>
            <a:pPr marL="171450" indent="-171450">
              <a:buFont typeface="Arial" panose="020B0604020202020204" pitchFamily="34" charset="0"/>
              <a:buChar char="•"/>
            </a:pPr>
            <a:r>
              <a:rPr lang="en-US" dirty="0"/>
              <a:t>Leadership had worked on site for 20-30 year.  Knew the area well – or thought they did</a:t>
            </a:r>
          </a:p>
          <a:p>
            <a:pPr marL="171450" indent="-171450">
              <a:buFont typeface="Arial" panose="020B0604020202020204" pitchFamily="34" charset="0"/>
              <a:buChar char="•"/>
            </a:pPr>
            <a:r>
              <a:rPr lang="en-US" dirty="0"/>
              <a:t>Thought the community would be thrilled with a new recycling facility  - environmental after all, right? </a:t>
            </a:r>
          </a:p>
          <a:p>
            <a:pPr marL="171450" indent="-171450">
              <a:buFont typeface="Arial" panose="020B0604020202020204" pitchFamily="34" charset="0"/>
              <a:buChar char="•"/>
            </a:pPr>
            <a:endParaRPr lang="en-US" sz="500" dirty="0"/>
          </a:p>
          <a:p>
            <a:r>
              <a:rPr lang="en-US" b="1" dirty="0"/>
              <a:t>Wrong.</a:t>
            </a:r>
          </a:p>
          <a:p>
            <a:pPr>
              <a:spcBef>
                <a:spcPts val="600"/>
              </a:spcBef>
            </a:pPr>
            <a:r>
              <a:rPr lang="en-US" dirty="0"/>
              <a:t>The local community was adamantly opposed to the facility.  Local WM staff was stunned.  The local manager got in his car and drove around and saw the area through a different lens.   There was a real community there.  Homes, businesses, schools.  He thought he knew it, but had an epiphany when he really looked at, and saw  the number of people living nearby. </a:t>
            </a:r>
          </a:p>
          <a:p>
            <a:pPr>
              <a:spcBef>
                <a:spcPts val="600"/>
              </a:spcBef>
            </a:pPr>
            <a:r>
              <a:rPr lang="en-US" dirty="0"/>
              <a:t>The company hired local staff who could knock on doors and talk with their diverse group of neighbors.  They funded a citizen council and hired consultants to get feedback from the community about what THEY wanted.   The company did not control the outcome of this process.</a:t>
            </a:r>
          </a:p>
          <a:p>
            <a:pPr>
              <a:spcBef>
                <a:spcPts val="600"/>
              </a:spcBef>
            </a:pPr>
            <a:r>
              <a:rPr lang="en-US" dirty="0"/>
              <a:t>They ended up getting the permit years later for a project that looked very different than the original one.  It is fully enclosed with a negative air system, trucks using the facility use renewable fuel, landscaping and design improvements were made to the site, and the company created funding for a community health site.  All of these came from the citizens council. </a:t>
            </a:r>
          </a:p>
          <a:p>
            <a:pPr>
              <a:spcBef>
                <a:spcPts val="600"/>
              </a:spcBef>
            </a:pPr>
            <a:r>
              <a:rPr lang="en-US" dirty="0"/>
              <a:t>The finished product is a beautiful facility, and one that instills great company and community pride.  </a:t>
            </a:r>
          </a:p>
          <a:p>
            <a:pPr>
              <a:spcBef>
                <a:spcPts val="600"/>
              </a:spcBef>
            </a:pPr>
            <a:r>
              <a:rPr lang="en-US" dirty="0"/>
              <a:t>Quite frankly, I think one of the greatest accomplishment is the learning that took place by the company’s staff along the way.  </a:t>
            </a:r>
          </a:p>
          <a:p>
            <a:endParaRPr lang="en-US" dirty="0"/>
          </a:p>
        </p:txBody>
      </p:sp>
    </p:spTree>
    <p:extLst>
      <p:ext uri="{BB962C8B-B14F-4D97-AF65-F5344CB8AC3E}">
        <p14:creationId xmlns:p14="http://schemas.microsoft.com/office/powerpoint/2010/main" val="341758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3DF8283C-94F5-C46B-C148-843BB30CB5B4}"/>
              </a:ext>
            </a:extLst>
          </p:cNvPr>
          <p:cNvSpPr txBox="1">
            <a:spLocks/>
          </p:cNvSpPr>
          <p:nvPr/>
        </p:nvSpPr>
        <p:spPr>
          <a:xfrm>
            <a:off x="0" y="4653744"/>
            <a:ext cx="7102475" cy="473473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7" name="Notes Placeholder 6">
            <a:extLst>
              <a:ext uri="{FF2B5EF4-FFF2-40B4-BE49-F238E27FC236}">
                <a16:creationId xmlns:a16="http://schemas.microsoft.com/office/drawing/2014/main" id="{77E9F52D-9A78-DCD0-0480-CFAB2B24AD3A}"/>
              </a:ext>
            </a:extLst>
          </p:cNvPr>
          <p:cNvSpPr>
            <a:spLocks noGrp="1"/>
          </p:cNvSpPr>
          <p:nvPr>
            <p:ph type="body" sz="quarter" idx="3"/>
          </p:nvPr>
        </p:nvSpPr>
        <p:spPr>
          <a:xfrm>
            <a:off x="0" y="4524055"/>
            <a:ext cx="7100831" cy="4734731"/>
          </a:xfrm>
        </p:spPr>
        <p:txBody>
          <a:bodyPr/>
          <a:lstStyle/>
          <a:p>
            <a:pPr>
              <a:spcBef>
                <a:spcPts val="600"/>
              </a:spcBef>
            </a:pPr>
            <a:r>
              <a:rPr lang="en-US" sz="1200" b="1" dirty="0">
                <a:latin typeface="Gill Sans MT" panose="020B0502020104020203" pitchFamily="34" charset="0"/>
              </a:rPr>
              <a:t>To wrap up – a Social Summary: </a:t>
            </a:r>
          </a:p>
          <a:p>
            <a:pPr marL="117475" indent="-115888">
              <a:spcBef>
                <a:spcPts val="300"/>
              </a:spcBef>
              <a:buFont typeface="Arial" panose="020B0604020202020204" pitchFamily="34" charset="0"/>
              <a:buChar char="•"/>
            </a:pPr>
            <a:r>
              <a:rPr lang="en-US" sz="1200" b="1" dirty="0">
                <a:latin typeface="Gill Sans MT" panose="020B0502020104020203" pitchFamily="34" charset="0"/>
              </a:rPr>
              <a:t>Listen first.  </a:t>
            </a:r>
            <a:r>
              <a:rPr lang="en-US" sz="1200" dirty="0">
                <a:latin typeface="Gill Sans MT" panose="020B0502020104020203" pitchFamily="34" charset="0"/>
              </a:rPr>
              <a:t>Reach out and ask questions.  </a:t>
            </a:r>
          </a:p>
          <a:p>
            <a:pPr marL="117475" indent="-115888">
              <a:spcBef>
                <a:spcPts val="300"/>
              </a:spcBef>
              <a:buFont typeface="Arial" panose="020B0604020202020204" pitchFamily="34" charset="0"/>
              <a:buChar char="•"/>
            </a:pPr>
            <a:r>
              <a:rPr lang="en-US" sz="1200" b="1" dirty="0">
                <a:latin typeface="Gill Sans MT" panose="020B0502020104020203" pitchFamily="34" charset="0"/>
              </a:rPr>
              <a:t>Create ambitious social goals – </a:t>
            </a:r>
            <a:r>
              <a:rPr lang="en-US" sz="1200" dirty="0">
                <a:latin typeface="Gill Sans MT" panose="020B0502020104020203" pitchFamily="34" charset="0"/>
              </a:rPr>
              <a:t>whether it is improving diversity or increasing community engagement - be thoughtful</a:t>
            </a:r>
            <a:r>
              <a:rPr lang="en-US" dirty="0">
                <a:latin typeface="Gill Sans MT" panose="020B0502020104020203" pitchFamily="34" charset="0"/>
              </a:rPr>
              <a:t> </a:t>
            </a:r>
            <a:r>
              <a:rPr lang="en-US" sz="1200" dirty="0">
                <a:latin typeface="Gill Sans MT" panose="020B0502020104020203" pitchFamily="34" charset="0"/>
              </a:rPr>
              <a:t>and ambition</a:t>
            </a:r>
            <a:r>
              <a:rPr lang="en-US" sz="1200" b="1" dirty="0">
                <a:latin typeface="Gill Sans MT" panose="020B0502020104020203" pitchFamily="34" charset="0"/>
              </a:rPr>
              <a:t>.  </a:t>
            </a:r>
          </a:p>
          <a:p>
            <a:pPr marL="117475" indent="-115888">
              <a:spcBef>
                <a:spcPts val="300"/>
              </a:spcBef>
              <a:buFont typeface="Arial" panose="020B0604020202020204" pitchFamily="34" charset="0"/>
              <a:buChar char="•"/>
            </a:pPr>
            <a:r>
              <a:rPr lang="en-US" sz="1200" b="1" dirty="0">
                <a:latin typeface="Gill Sans MT" panose="020B0502020104020203" pitchFamily="34" charset="0"/>
              </a:rPr>
              <a:t>Create corporate policies that address social issues </a:t>
            </a:r>
            <a:r>
              <a:rPr lang="en-US" sz="1200" dirty="0">
                <a:latin typeface="Gill Sans MT" panose="020B0502020104020203" pitchFamily="34" charset="0"/>
              </a:rPr>
              <a:t>(DEI policies, anti-slavery policies, etc.).  There will be a whole list of these in our excel file.  You can also look at example from other publicly held companies that post their policies on their investor page. </a:t>
            </a:r>
          </a:p>
          <a:p>
            <a:pPr marL="117475" indent="-115888">
              <a:spcBef>
                <a:spcPts val="300"/>
              </a:spcBef>
              <a:buFont typeface="Arial" panose="020B0604020202020204" pitchFamily="34" charset="0"/>
              <a:buChar char="•"/>
            </a:pPr>
            <a:r>
              <a:rPr lang="en-US" sz="1200" b="1" dirty="0">
                <a:latin typeface="Gill Sans MT" panose="020B0502020104020203" pitchFamily="34" charset="0"/>
              </a:rPr>
              <a:t>Create a Purchasing policy and Vendor Relations Policy that drives your vendors to engage in activities that reflect your social goals (DEI, employment, written policies).  </a:t>
            </a:r>
            <a:r>
              <a:rPr lang="en-US" sz="1200" dirty="0">
                <a:latin typeface="Gill Sans MT" panose="020B0502020104020203" pitchFamily="34" charset="0"/>
              </a:rPr>
              <a:t>Make sure that your vendor policies mirror your corporate policies.  Increasingly it is not enough to report on what you are doing – you need to make sure that your vendors are using good practices, as well.   For example,</a:t>
            </a:r>
            <a:r>
              <a:rPr lang="en-US" dirty="0">
                <a:latin typeface="Gill Sans MT" panose="020B0502020104020203" pitchFamily="34" charset="0"/>
              </a:rPr>
              <a:t> o</a:t>
            </a:r>
            <a:r>
              <a:rPr lang="en-US" sz="1200" dirty="0">
                <a:latin typeface="Gill Sans MT" panose="020B0502020104020203" pitchFamily="34" charset="0"/>
              </a:rPr>
              <a:t>ver 95% of the emissions from companies like Walmart and Target come from their supply chains – the people who make the stuff they sell.  This applies to the social impacts those manufacturers have as well.   This is driving a lot of focus on suppliers. </a:t>
            </a:r>
          </a:p>
          <a:p>
            <a:pPr marL="117475" indent="-115888">
              <a:spcBef>
                <a:spcPts val="300"/>
              </a:spcBef>
              <a:buFont typeface="Arial" panose="020B0604020202020204" pitchFamily="34" charset="0"/>
              <a:buChar char="•"/>
            </a:pPr>
            <a:r>
              <a:rPr lang="en-US" sz="1200" b="1" dirty="0">
                <a:latin typeface="Gill Sans MT" panose="020B0502020104020203" pitchFamily="34" charset="0"/>
              </a:rPr>
              <a:t>Research and partner with NGO’s.  </a:t>
            </a:r>
            <a:r>
              <a:rPr lang="en-US" sz="1200" dirty="0">
                <a:latin typeface="Gill Sans MT" panose="020B0502020104020203" pitchFamily="34" charset="0"/>
              </a:rPr>
              <a:t>Look for potential non profit organization in your communities to see if they will be a good community partner fo</a:t>
            </a:r>
            <a:r>
              <a:rPr lang="en-US" dirty="0">
                <a:latin typeface="Gill Sans MT" panose="020B0502020104020203" pitchFamily="34" charset="0"/>
              </a:rPr>
              <a:t>r your company. </a:t>
            </a:r>
            <a:r>
              <a:rPr lang="en-US" sz="1200" dirty="0">
                <a:latin typeface="Gill Sans MT" panose="020B0502020104020203" pitchFamily="34" charset="0"/>
              </a:rPr>
              <a:t> </a:t>
            </a:r>
          </a:p>
          <a:p>
            <a:pPr marL="117475" indent="-115888">
              <a:spcBef>
                <a:spcPts val="300"/>
              </a:spcBef>
              <a:buFont typeface="Arial" panose="020B0604020202020204" pitchFamily="34" charset="0"/>
              <a:buChar char="•"/>
            </a:pPr>
            <a:r>
              <a:rPr lang="en-US" sz="1200" b="1" dirty="0">
                <a:latin typeface="Gill Sans MT" panose="020B0502020104020203" pitchFamily="34" charset="0"/>
              </a:rPr>
              <a:t>Consider the impacts of your business on individuals that may not be located geographically near your operations.  </a:t>
            </a:r>
            <a:r>
              <a:rPr lang="en-US" sz="1200" dirty="0">
                <a:latin typeface="Gill Sans MT" panose="020B0502020104020203" pitchFamily="34" charset="0"/>
              </a:rPr>
              <a:t>This is an interesting one…</a:t>
            </a:r>
            <a:r>
              <a:rPr lang="en-US" dirty="0">
                <a:latin typeface="Gill Sans MT" panose="020B0502020104020203" pitchFamily="34" charset="0"/>
              </a:rPr>
              <a:t>What about the people who process your material at your end markets? </a:t>
            </a:r>
            <a:endParaRPr lang="en-US" sz="1200" dirty="0">
              <a:latin typeface="Gill Sans MT" panose="020B0502020104020203" pitchFamily="34" charset="0"/>
            </a:endParaRPr>
          </a:p>
          <a:p>
            <a:pPr marL="117475" indent="-115888">
              <a:spcBef>
                <a:spcPts val="300"/>
              </a:spcBef>
              <a:buFont typeface="Arial" panose="020B0604020202020204" pitchFamily="34" charset="0"/>
              <a:buChar char="•"/>
            </a:pPr>
            <a:r>
              <a:rPr lang="en-US" sz="1200" b="1" dirty="0">
                <a:latin typeface="Gill Sans MT" panose="020B0502020104020203" pitchFamily="34" charset="0"/>
              </a:rPr>
              <a:t>Keep an open mind </a:t>
            </a:r>
            <a:r>
              <a:rPr lang="en-US" sz="1200" dirty="0">
                <a:latin typeface="Gill Sans MT" panose="020B0502020104020203" pitchFamily="34" charset="0"/>
              </a:rPr>
              <a:t>to thinking differently about the impact of your business on your neighbors, communities and other that you may not be aware of.   Over the past few years I’ve realized that I bring my perspective of having worked for a large companies for 30 years to my view of social engagement.  I am having to stop, and to think carefull</a:t>
            </a:r>
            <a:r>
              <a:rPr lang="en-US" dirty="0">
                <a:latin typeface="Gill Sans MT" panose="020B0502020104020203" pitchFamily="34" charset="0"/>
              </a:rPr>
              <a:t>y before making judgements about social topics.  </a:t>
            </a:r>
            <a:endParaRPr lang="en-US" sz="1200" dirty="0">
              <a:latin typeface="Gill Sans MT" panose="020B0502020104020203" pitchFamily="34" charset="0"/>
            </a:endParaRPr>
          </a:p>
          <a:p>
            <a:endParaRPr lang="en-US" dirty="0"/>
          </a:p>
        </p:txBody>
      </p:sp>
    </p:spTree>
    <p:extLst>
      <p:ext uri="{BB962C8B-B14F-4D97-AF65-F5344CB8AC3E}">
        <p14:creationId xmlns:p14="http://schemas.microsoft.com/office/powerpoint/2010/main" val="407334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18204"/>
            <a:ext cx="6993228" cy="3696712"/>
          </a:xfrm>
        </p:spPr>
        <p:txBody>
          <a:bodyPr/>
          <a:lstStyle/>
          <a:p>
            <a:r>
              <a:rPr lang="en-US" sz="1400" dirty="0"/>
              <a:t>The “S” in ESG is how a company manages its relationship with its employees, the societies in which it operates, and the political environment.</a:t>
            </a:r>
          </a:p>
          <a:p>
            <a:endParaRPr lang="en-US" sz="800" dirty="0"/>
          </a:p>
          <a:p>
            <a:r>
              <a:rPr lang="en-US" sz="1400" b="0" i="0" dirty="0">
                <a:solidFill>
                  <a:srgbClr val="231F20"/>
                </a:solidFill>
                <a:effectLst/>
              </a:rPr>
              <a:t>Interestingly, the investor community is all over the Social element of ESG.  They’ve  figure out that </a:t>
            </a:r>
            <a:r>
              <a:rPr lang="en-US" sz="1400" b="0" i="0" u="sng" dirty="0">
                <a:solidFill>
                  <a:srgbClr val="231F20"/>
                </a:solidFill>
                <a:effectLst/>
              </a:rPr>
              <a:t>w</a:t>
            </a:r>
            <a:r>
              <a:rPr lang="en-US" sz="1400" u="sng" dirty="0">
                <a:cs typeface="Calibri" panose="020F0502020204030204" pitchFamily="34" charset="0"/>
              </a:rPr>
              <a:t>ell-run companies </a:t>
            </a:r>
            <a:r>
              <a:rPr lang="en-US" sz="1400" dirty="0">
                <a:cs typeface="Calibri" panose="020F0502020204030204" pitchFamily="34" charset="0"/>
              </a:rPr>
              <a:t>with </a:t>
            </a:r>
            <a:r>
              <a:rPr lang="en-US" sz="1400" u="sng" dirty="0">
                <a:cs typeface="Calibri" panose="020F0502020204030204" pitchFamily="34" charset="0"/>
              </a:rPr>
              <a:t>good employee relations and community programs </a:t>
            </a:r>
            <a:r>
              <a:rPr lang="en-US" sz="1400" dirty="0">
                <a:cs typeface="Calibri" panose="020F0502020204030204" pitchFamily="34" charset="0"/>
              </a:rPr>
              <a:t>that </a:t>
            </a:r>
            <a:r>
              <a:rPr lang="en-US" sz="1400" u="sng" dirty="0">
                <a:cs typeface="Calibri" panose="020F0502020204030204" pitchFamily="34" charset="0"/>
              </a:rPr>
              <a:t>take care of the environment </a:t>
            </a:r>
            <a:r>
              <a:rPr lang="en-US" sz="1400" dirty="0">
                <a:cs typeface="Calibri" panose="020F0502020204030204" pitchFamily="34" charset="0"/>
              </a:rPr>
              <a:t>are much </a:t>
            </a:r>
            <a:r>
              <a:rPr lang="en-US" sz="1400" b="1" dirty="0">
                <a:cs typeface="Calibri" panose="020F0502020204030204" pitchFamily="34" charset="0"/>
              </a:rPr>
              <a:t>lower risk and better partners.    </a:t>
            </a:r>
          </a:p>
          <a:p>
            <a:endParaRPr lang="en-US" sz="1400" dirty="0">
              <a:cs typeface="Calibri" panose="020F0502020204030204" pitchFamily="34" charset="0"/>
            </a:endParaRPr>
          </a:p>
          <a:p>
            <a:r>
              <a:rPr lang="en-US" sz="1400" dirty="0">
                <a:cs typeface="Calibri" panose="020F0502020204030204" pitchFamily="34" charset="0"/>
              </a:rPr>
              <a:t>So –we are seeing more interest from investors in companies’ social programs and they want more information on them. </a:t>
            </a:r>
          </a:p>
          <a:p>
            <a:pPr>
              <a:spcBef>
                <a:spcPts val="637"/>
              </a:spcBef>
            </a:pPr>
            <a:r>
              <a:rPr lang="en-US" sz="1400" dirty="0">
                <a:cs typeface="Calibri" panose="020F0502020204030204" pitchFamily="34" charset="0"/>
              </a:rPr>
              <a:t> </a:t>
            </a:r>
            <a:r>
              <a:rPr lang="en-US" sz="1400" b="1" dirty="0">
                <a:cs typeface="Calibri" panose="020F0502020204030204" pitchFamily="34" charset="0"/>
              </a:rPr>
              <a:t>And the topics are broad.  </a:t>
            </a:r>
            <a:r>
              <a:rPr lang="en-US" sz="1400" dirty="0">
                <a:cs typeface="Calibri" panose="020F0502020204030204" pitchFamily="34" charset="0"/>
              </a:rPr>
              <a:t>For example, DEI is part of a company’s social program.  And this includes not only the people we employ but our supply chains. Companies are expected to establish programs and policies – AND to  hold their vendors accountable to the same workforce policies around DEI that they’ve put in place.</a:t>
            </a:r>
          </a:p>
          <a:p>
            <a:pPr>
              <a:spcBef>
                <a:spcPts val="637"/>
              </a:spcBef>
            </a:pPr>
            <a:r>
              <a:rPr lang="en-US" sz="1400" dirty="0">
                <a:cs typeface="Calibri" panose="020F0502020204030204" pitchFamily="34" charset="0"/>
              </a:rPr>
              <a:t>Treating our staff well and engaging with neighbors and communities have become table stakes.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93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9163" y="4518204"/>
            <a:ext cx="6769746" cy="3696712"/>
          </a:xfrm>
        </p:spPr>
        <p:txBody>
          <a:bodyPr/>
          <a:lstStyle/>
          <a:p>
            <a:pPr>
              <a:lnSpc>
                <a:spcPct val="107000"/>
              </a:lnSpc>
              <a:spcBef>
                <a:spcPts val="600"/>
              </a:spcBef>
              <a:spcAft>
                <a:spcPts val="309"/>
              </a:spcAft>
            </a:pPr>
            <a:r>
              <a:rPr lang="en-US" b="1" dirty="0"/>
              <a:t>Here are some of the categories that fall under the Social Rubric.  </a:t>
            </a:r>
          </a:p>
          <a:p>
            <a:pPr marL="171450" indent="-171450">
              <a:lnSpc>
                <a:spcPct val="107000"/>
              </a:lnSpc>
              <a:spcBef>
                <a:spcPts val="600"/>
              </a:spcBef>
              <a:spcAft>
                <a:spcPts val="309"/>
              </a:spcAft>
              <a:buFont typeface="Arial" panose="020B0604020202020204" pitchFamily="34" charset="0"/>
              <a:buChar char="•"/>
            </a:pPr>
            <a:r>
              <a:rPr lang="en-US" b="1" dirty="0"/>
              <a:t>Community programs</a:t>
            </a:r>
          </a:p>
          <a:p>
            <a:pPr marL="171450" indent="-171450">
              <a:lnSpc>
                <a:spcPct val="107000"/>
              </a:lnSpc>
              <a:spcBef>
                <a:spcPts val="600"/>
              </a:spcBef>
              <a:spcAft>
                <a:spcPts val="309"/>
              </a:spcAft>
              <a:buFont typeface="Arial" panose="020B0604020202020204" pitchFamily="34" charset="0"/>
              <a:buChar char="•"/>
            </a:pPr>
            <a:r>
              <a:rPr lang="en-US" b="1" dirty="0"/>
              <a:t>Health and Safety</a:t>
            </a:r>
          </a:p>
          <a:p>
            <a:pPr marL="171450" indent="-171450">
              <a:lnSpc>
                <a:spcPct val="107000"/>
              </a:lnSpc>
              <a:spcBef>
                <a:spcPts val="600"/>
              </a:spcBef>
              <a:spcAft>
                <a:spcPts val="309"/>
              </a:spcAft>
              <a:buFont typeface="Arial" panose="020B0604020202020204" pitchFamily="34" charset="0"/>
              <a:buChar char="•"/>
            </a:pPr>
            <a:r>
              <a:rPr lang="en-US" b="1" dirty="0"/>
              <a:t>Employment </a:t>
            </a:r>
          </a:p>
          <a:p>
            <a:pPr marL="171450" indent="-171450">
              <a:lnSpc>
                <a:spcPct val="107000"/>
              </a:lnSpc>
              <a:spcBef>
                <a:spcPts val="600"/>
              </a:spcBef>
              <a:spcAft>
                <a:spcPts val="309"/>
              </a:spcAft>
              <a:buFont typeface="Arial" panose="020B0604020202020204" pitchFamily="34" charset="0"/>
              <a:buChar char="•"/>
            </a:pPr>
            <a:r>
              <a:rPr lang="en-US" b="1" dirty="0"/>
              <a:t>DEI</a:t>
            </a:r>
          </a:p>
          <a:p>
            <a:pPr marL="171450" indent="-171450">
              <a:lnSpc>
                <a:spcPct val="107000"/>
              </a:lnSpc>
              <a:spcBef>
                <a:spcPts val="600"/>
              </a:spcBef>
              <a:spcAft>
                <a:spcPts val="309"/>
              </a:spcAft>
              <a:buFont typeface="Arial" panose="020B0604020202020204" pitchFamily="34" charset="0"/>
              <a:buChar char="•"/>
            </a:pPr>
            <a:endParaRPr lang="en-US" b="1" dirty="0"/>
          </a:p>
          <a:p>
            <a:pPr>
              <a:lnSpc>
                <a:spcPct val="107000"/>
              </a:lnSpc>
              <a:spcBef>
                <a:spcPts val="600"/>
              </a:spcBef>
              <a:spcAft>
                <a:spcPts val="309"/>
              </a:spcAft>
            </a:pPr>
            <a:r>
              <a:rPr lang="en-US" b="1" dirty="0"/>
              <a:t>Some of this overlaps with governance. For example, having human right policies in place are addressed in both. </a:t>
            </a:r>
          </a:p>
          <a:p>
            <a:pPr>
              <a:lnSpc>
                <a:spcPct val="107000"/>
              </a:lnSpc>
              <a:spcBef>
                <a:spcPts val="600"/>
              </a:spcBef>
              <a:spcAft>
                <a:spcPts val="309"/>
              </a:spcAft>
            </a:pPr>
            <a:r>
              <a:rPr lang="en-US" b="1" dirty="0"/>
              <a:t>And of course there are many details behind these categories.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5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6225" y="4518204"/>
            <a:ext cx="6524625" cy="3696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break this down  - starting with the expectations about company's relationships with its employees:  There is increasing scrutiny on the details of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Whether it is employee benefits</a:t>
            </a:r>
            <a:r>
              <a:rPr lang="en-US" dirty="0"/>
              <a:t> – which do make a difference in hiring and retaining good employees, or DEI policies, </a:t>
            </a:r>
            <a:r>
              <a:rPr lang="en-US" u="sng" dirty="0"/>
              <a:t>or other employee programs </a:t>
            </a:r>
            <a:r>
              <a:rPr lang="en-US" dirty="0"/>
              <a:t>-  getting ahead of these trends makes good business 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Bef>
                <a:spcPts val="600"/>
              </a:spcBef>
              <a:buFont typeface="Arial" panose="020B0604020202020204" pitchFamily="34" charset="0"/>
              <a:buChar char="•"/>
              <a:defRPr/>
            </a:pPr>
            <a:r>
              <a:rPr lang="en-US" b="1" dirty="0"/>
              <a:t>What about the culture at your company?  Do you have programs to build a healthy culture?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1" dirty="0"/>
              <a:t>What about your labor practices?  Do you have good labor practices?</a:t>
            </a:r>
          </a:p>
          <a:p>
            <a:pPr marL="171450" indent="-171450">
              <a:spcBef>
                <a:spcPts val="600"/>
              </a:spcBef>
              <a:buFont typeface="Arial" panose="020B0604020202020204" pitchFamily="34" charset="0"/>
              <a:buChar char="•"/>
              <a:defRPr/>
            </a:pPr>
            <a:r>
              <a:rPr lang="en-US" dirty="0"/>
              <a:t> </a:t>
            </a:r>
            <a:r>
              <a:rPr lang="en-US" b="1" dirty="0"/>
              <a:t>Training.  </a:t>
            </a:r>
            <a:r>
              <a:rPr lang="en-US" dirty="0"/>
              <a:t>What about Training programs for employees?  Safety. Computer.  Skill development.  Support for further education?    These all matter.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1" dirty="0"/>
              <a:t>Do you invest in your employees?  Family wages, Health care?  Retirement plans?    </a:t>
            </a:r>
            <a:r>
              <a:rPr lang="en-US" dirty="0"/>
              <a:t>I was on a call last week for the new Oregon EPR plan.  MRFs there must be certified in order to receive funding in the state’s new program.  I was really interested in the conversation about paying a Living Wage and the concerns about  what that looks like.  Specific employee programs will be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5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798" y="4518600"/>
            <a:ext cx="6973611" cy="439882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Gill Sans MT" panose="020B0502020104020203" pitchFamily="34" charset="0"/>
              </a:rPr>
              <a:t>Company engagement with local communities is important and is increasingly under scrutiny.</a:t>
            </a:r>
          </a:p>
          <a:p>
            <a:endParaRPr lang="en-US" dirty="0">
              <a:solidFill>
                <a:schemeClr val="tx2"/>
              </a:solidFill>
              <a:latin typeface="Gill Sans MT" panose="020B0502020104020203" pitchFamily="34" charset="0"/>
              <a:cs typeface="Arial" panose="020B0604020202020204" pitchFamily="34" charset="0"/>
            </a:endParaRPr>
          </a:p>
          <a:p>
            <a:r>
              <a:rPr lang="en-US" dirty="0">
                <a:latin typeface="Gill Sans MT" panose="020B0502020104020203" pitchFamily="34" charset="0"/>
                <a:cs typeface="Arial" panose="020B0604020202020204" pitchFamily="34" charset="0"/>
              </a:rPr>
              <a:t>Pro-active and strong community relations can help provide resiliency before it is needed.    For example, good community relations can be helpful if you have any permitting or zoning actions to take.  And, as Environmental Justice conversations increase, understanding and addressing local community concerns ahead of time could be invaluable.  </a:t>
            </a:r>
          </a:p>
          <a:p>
            <a:endParaRPr lang="en-US" dirty="0">
              <a:latin typeface="Gill Sans MT" panose="020B0502020104020203" pitchFamily="34" charset="0"/>
              <a:cs typeface="Arial" panose="020B0604020202020204" pitchFamily="34" charset="0"/>
            </a:endParaRPr>
          </a:p>
          <a:p>
            <a:r>
              <a:rPr lang="en-US" b="1" dirty="0">
                <a:latin typeface="Gill Sans MT" panose="020B0502020104020203" pitchFamily="34" charset="0"/>
                <a:cs typeface="Arial" panose="020B0604020202020204" pitchFamily="34" charset="0"/>
              </a:rPr>
              <a:t>An important note on this:  </a:t>
            </a:r>
            <a:endParaRPr lang="en-US" dirty="0">
              <a:latin typeface="Gill Sans MT" panose="020B0502020104020203" pitchFamily="34" charset="0"/>
              <a:cs typeface="Arial" panose="020B0604020202020204" pitchFamily="34" charset="0"/>
            </a:endParaRPr>
          </a:p>
          <a:p>
            <a:r>
              <a:rPr lang="en-US" dirty="0">
                <a:latin typeface="Gill Sans MT" panose="020B0502020104020203" pitchFamily="34" charset="0"/>
                <a:cs typeface="Arial" panose="020B0604020202020204" pitchFamily="34" charset="0"/>
              </a:rPr>
              <a:t>It’s easy to say that you don’t have any problems because you aren’t hearing about them.  But, the question might really be – are you asking the right people the right questions?   If a group organized and canvased the area around your facility,  are you confident that you would have support – or at least not opposition – to your business?    Wouldn’t you rather know ahead of time?</a:t>
            </a:r>
          </a:p>
          <a:p>
            <a:endParaRPr lang="en-US" dirty="0">
              <a:latin typeface="Gill Sans MT" panose="020B0502020104020203" pitchFamily="34" charset="0"/>
              <a:cs typeface="Arial" panose="020B0604020202020204" pitchFamily="34" charset="0"/>
            </a:endParaRPr>
          </a:p>
          <a:p>
            <a:r>
              <a:rPr lang="en-US" dirty="0">
                <a:latin typeface="Gill Sans MT" panose="020B0502020104020203" pitchFamily="34" charset="0"/>
                <a:cs typeface="Arial" panose="020B0604020202020204" pitchFamily="34" charset="0"/>
              </a:rPr>
              <a:t>Building a healthy community relationship – meeting your neighbors on their terms – will </a:t>
            </a:r>
            <a:r>
              <a:rPr lang="en-US" dirty="0">
                <a:latin typeface="Gill Sans MT" panose="020B0502020104020203" pitchFamily="34" charset="0"/>
              </a:rPr>
              <a:t>increase resiliency and will pay dividends with your long-term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latin typeface="Gill Sans MT" panose="020B0502020104020203" pitchFamily="34" charset="0"/>
              </a:rPr>
              <a:t>Proactively recognizing, researching and developing programs and policies to get ahead of these trends makes good business sense.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39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3DF8283C-94F5-C46B-C148-843BB30CB5B4}"/>
              </a:ext>
            </a:extLst>
          </p:cNvPr>
          <p:cNvSpPr txBox="1">
            <a:spLocks/>
          </p:cNvSpPr>
          <p:nvPr/>
        </p:nvSpPr>
        <p:spPr>
          <a:xfrm>
            <a:off x="63678" y="4653744"/>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Notes Placeholder 2">
            <a:extLst>
              <a:ext uri="{FF2B5EF4-FFF2-40B4-BE49-F238E27FC236}">
                <a16:creationId xmlns:a16="http://schemas.microsoft.com/office/drawing/2014/main" id="{F774D82C-A7B1-1226-8599-032DEF82E38E}"/>
              </a:ext>
            </a:extLst>
          </p:cNvPr>
          <p:cNvSpPr>
            <a:spLocks noGrp="1"/>
          </p:cNvSpPr>
          <p:nvPr>
            <p:ph type="body" idx="1"/>
          </p:nvPr>
        </p:nvSpPr>
        <p:spPr>
          <a:xfrm>
            <a:off x="7343597" y="2026732"/>
            <a:ext cx="5681980" cy="3696712"/>
          </a:xfrm>
        </p:spPr>
        <p:txBody>
          <a:bodyPr/>
          <a:lstStyle/>
          <a:p>
            <a:r>
              <a:rPr lang="en-US" dirty="0"/>
              <a:t>The EPA defines it as </a:t>
            </a:r>
            <a:r>
              <a:rPr lang="en-US" i="1" dirty="0">
                <a:solidFill>
                  <a:schemeClr val="tx1">
                    <a:lumMod val="95000"/>
                    <a:lumOff val="5000"/>
                  </a:schemeClr>
                </a:solidFill>
              </a:rPr>
              <a:t>the fair treatment and meaningful involvement of all people regardless of race, color, national origin, or income with respect to the development, implementation and enforcement of environmental laws, regulations and policies.</a:t>
            </a:r>
          </a:p>
          <a:p>
            <a:endParaRPr lang="en-US" i="1" dirty="0">
              <a:solidFill>
                <a:schemeClr val="tx1">
                  <a:lumMod val="95000"/>
                  <a:lumOff val="5000"/>
                </a:schemeClr>
              </a:solidFill>
            </a:endParaRPr>
          </a:p>
          <a:p>
            <a:r>
              <a:rPr lang="en-US" i="1" dirty="0">
                <a:solidFill>
                  <a:schemeClr val="tx1">
                    <a:lumMod val="95000"/>
                    <a:lumOff val="5000"/>
                  </a:schemeClr>
                </a:solidFill>
              </a:rPr>
              <a:t>Talk about the link as a good place for a broad overview of perspectives</a:t>
            </a:r>
          </a:p>
          <a:p>
            <a:endParaRPr lang="en-US" dirty="0">
              <a:latin typeface="+mn-lt"/>
            </a:endParaRPr>
          </a:p>
          <a:p>
            <a:r>
              <a:rPr lang="en-US" dirty="0"/>
              <a:t>Our industry operates facilities in communities of all types across North America.  The relationships that we have with the communities in which we operates is important.   Several decades ago, we developed guidance for our local operations.  We also worked closely with the U.S. EPA, and other stakeholders, in developing their Environmental Justice (E.J) tools, including their EJ Screen tool.   For over a decade, we’ve mapped all of our facilities using the U.S. EPA’s </a:t>
            </a:r>
            <a:r>
              <a:rPr lang="en-US" dirty="0" err="1"/>
              <a:t>EJScreen</a:t>
            </a:r>
            <a:r>
              <a:rPr lang="en-US" dirty="0"/>
              <a:t>, publishing data publicly in our sustainability report.</a:t>
            </a:r>
          </a:p>
          <a:p>
            <a:endParaRPr lang="en-US" dirty="0"/>
          </a:p>
          <a:p>
            <a:r>
              <a:rPr lang="en-US" sz="1400" b="1" dirty="0"/>
              <a:t>In 2021 State and national efforts are increasing.    </a:t>
            </a:r>
            <a:r>
              <a:rPr lang="en-US" dirty="0"/>
              <a:t>President Biden recently directed the White House Council on Environmental Quality to develop a “Climate and Economic Justice Screening Tool” and “annually publish interactive maps highlighting disadvantaged communities.”   At the same time, we are being asked to do more with facilities and operations to help achieve our climate goals.</a:t>
            </a:r>
          </a:p>
          <a:p>
            <a:endParaRPr lang="en-US" dirty="0"/>
          </a:p>
        </p:txBody>
      </p:sp>
      <p:sp>
        <p:nvSpPr>
          <p:cNvPr id="7" name="TextBox 6">
            <a:extLst>
              <a:ext uri="{FF2B5EF4-FFF2-40B4-BE49-F238E27FC236}">
                <a16:creationId xmlns:a16="http://schemas.microsoft.com/office/drawing/2014/main" id="{54C981A2-AE0C-CEDB-12AE-234891E7E08D}"/>
              </a:ext>
            </a:extLst>
          </p:cNvPr>
          <p:cNvSpPr txBox="1"/>
          <p:nvPr/>
        </p:nvSpPr>
        <p:spPr>
          <a:xfrm>
            <a:off x="12163" y="4426380"/>
            <a:ext cx="7088668" cy="4071884"/>
          </a:xfrm>
          <a:prstGeom prst="rect">
            <a:avLst/>
          </a:prstGeom>
          <a:noFill/>
        </p:spPr>
        <p:txBody>
          <a:bodyPr wrap="square">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During my last two years in the corporate world, the topic of environmental justice really took off, legislation was passed in several states, and my company had an investor relations inquiry that required a massive study of our facilities and neighbors to develop an EJ report. </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learned a lot and gained enormous respect for the effort and rationale for Environmental Justice efforts.   I became more aware of my biases and the impact that working for a large corporation for most of my career has had on my thinking about EJ communities.   </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Environmental Justice is how our operations intersect with our communities.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Successful communications require community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engagement and listening.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Neighbor relationship building is a key component of resiliency.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 really think the most important learning I had was to proactively find your “invisible” neighbors to hear what they need.  It is not about what you want to give, but about what they need.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Sometimes it means going door-to-door to understand your neighbors.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are neighbors who are impacted by the business in your area.  Maybe your company doesn’t impact them as much as others, but you are benefiting from doing business in this area and have an important role to play in supporting your local neighborhood.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ISRI has developed resources to help its members work through EJ</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81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3DF8283C-94F5-C46B-C148-843BB30CB5B4}"/>
              </a:ext>
            </a:extLst>
          </p:cNvPr>
          <p:cNvSpPr txBox="1">
            <a:spLocks/>
          </p:cNvSpPr>
          <p:nvPr/>
        </p:nvSpPr>
        <p:spPr>
          <a:xfrm>
            <a:off x="63678" y="4653744"/>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Notes Placeholder 9">
            <a:extLst>
              <a:ext uri="{FF2B5EF4-FFF2-40B4-BE49-F238E27FC236}">
                <a16:creationId xmlns:a16="http://schemas.microsoft.com/office/drawing/2014/main" id="{3C924C93-B7E6-BECD-4F24-34CED917738B}"/>
              </a:ext>
            </a:extLst>
          </p:cNvPr>
          <p:cNvSpPr>
            <a:spLocks noGrp="1"/>
          </p:cNvSpPr>
          <p:nvPr>
            <p:ph type="body" idx="1"/>
          </p:nvPr>
        </p:nvSpPr>
        <p:spPr>
          <a:xfrm>
            <a:off x="53159" y="4518204"/>
            <a:ext cx="6996155" cy="4697358"/>
          </a:xfrm>
        </p:spPr>
        <p:txBody>
          <a:bodyPr/>
          <a:lstStyle/>
          <a:p>
            <a:pPr defTabSz="914400">
              <a:lnSpc>
                <a:spcPct val="110000"/>
              </a:lnSpc>
              <a:spcBef>
                <a:spcPts val="600"/>
              </a:spcBef>
            </a:pPr>
            <a:r>
              <a:rPr lang="en-US" b="1" dirty="0"/>
              <a:t>1. Do </a:t>
            </a:r>
            <a:r>
              <a:rPr lang="en-US" sz="1200" b="1" dirty="0">
                <a:solidFill>
                  <a:schemeClr val="tx1"/>
                </a:solidFill>
                <a:latin typeface="+mn-lt"/>
                <a:ea typeface="+mn-ea"/>
                <a:cs typeface="+mn-cs"/>
              </a:rPr>
              <a:t>Community Outreach.  </a:t>
            </a:r>
          </a:p>
          <a:p>
            <a:pPr defTabSz="914400">
              <a:lnSpc>
                <a:spcPct val="110000"/>
              </a:lnSpc>
              <a:spcBef>
                <a:spcPts val="600"/>
              </a:spcBef>
            </a:pPr>
            <a:r>
              <a:rPr lang="en-US" sz="1200" b="0" dirty="0">
                <a:solidFill>
                  <a:schemeClr val="tx1"/>
                </a:solidFill>
                <a:latin typeface="+mn-lt"/>
                <a:ea typeface="+mn-ea"/>
                <a:cs typeface="+mn-cs"/>
              </a:rPr>
              <a:t>Engage in efforts with environmental advocates, and local communities.  Look for opportunities to go beyond regulatory compliance and for partnerships and activities with the communities you serve by going into the community first, and actively lear</a:t>
            </a:r>
            <a:r>
              <a:rPr lang="en-US" dirty="0"/>
              <a:t>ning about their specific needs. </a:t>
            </a:r>
          </a:p>
          <a:p>
            <a:pPr defTabSz="914400">
              <a:lnSpc>
                <a:spcPct val="110000"/>
              </a:lnSpc>
              <a:spcBef>
                <a:spcPts val="1200"/>
              </a:spcBef>
            </a:pPr>
            <a:r>
              <a:rPr lang="en-US" sz="1200" b="1" dirty="0">
                <a:solidFill>
                  <a:schemeClr val="tx1"/>
                </a:solidFill>
                <a:latin typeface="+mn-lt"/>
                <a:ea typeface="+mn-ea"/>
                <a:cs typeface="+mn-cs"/>
              </a:rPr>
              <a:t>2. Next take a close look at your facilities: </a:t>
            </a:r>
          </a:p>
          <a:p>
            <a:pPr marL="339725" lvl="1" indent="-222250">
              <a:lnSpc>
                <a:spcPct val="110000"/>
              </a:lnSpc>
              <a:buFont typeface="Wingdings" panose="05000000000000000000" pitchFamily="2" charset="2"/>
              <a:buChar char="ü"/>
            </a:pPr>
            <a:r>
              <a:rPr lang="en-US" u="sng" dirty="0"/>
              <a:t>Try to see the </a:t>
            </a:r>
            <a:r>
              <a:rPr lang="en-US" b="0" u="sng" dirty="0">
                <a:solidFill>
                  <a:schemeClr val="tx1"/>
                </a:solidFill>
                <a:latin typeface="+mn-lt"/>
                <a:ea typeface="+mn-ea"/>
                <a:cs typeface="+mn-cs"/>
              </a:rPr>
              <a:t>impact of your company on the communities you serve from their perspective.  </a:t>
            </a:r>
          </a:p>
          <a:p>
            <a:pPr marL="339725" lvl="1" indent="-222250">
              <a:lnSpc>
                <a:spcPct val="110000"/>
              </a:lnSpc>
              <a:buFont typeface="Wingdings" panose="05000000000000000000" pitchFamily="2" charset="2"/>
              <a:buChar char="ü"/>
            </a:pPr>
            <a:r>
              <a:rPr lang="en-US" u="sng" dirty="0"/>
              <a:t>C</a:t>
            </a:r>
            <a:r>
              <a:rPr lang="en-US" b="0" u="sng" dirty="0">
                <a:solidFill>
                  <a:schemeClr val="tx1"/>
                </a:solidFill>
                <a:latin typeface="+mn-lt"/>
                <a:ea typeface="+mn-ea"/>
                <a:cs typeface="+mn-cs"/>
              </a:rPr>
              <a:t>reate a database </a:t>
            </a:r>
            <a:r>
              <a:rPr lang="en-US" b="0" dirty="0">
                <a:solidFill>
                  <a:schemeClr val="tx1"/>
                </a:solidFill>
                <a:latin typeface="+mn-lt"/>
                <a:ea typeface="+mn-ea"/>
                <a:cs typeface="+mn-cs"/>
              </a:rPr>
              <a:t>with information on your facilities and review notices of violation.</a:t>
            </a:r>
          </a:p>
          <a:p>
            <a:pPr defTabSz="914400">
              <a:lnSpc>
                <a:spcPct val="110000"/>
              </a:lnSpc>
              <a:spcBef>
                <a:spcPts val="1200"/>
              </a:spcBef>
            </a:pPr>
            <a:r>
              <a:rPr lang="en-US" sz="1200" b="1" dirty="0">
                <a:solidFill>
                  <a:schemeClr val="tx1"/>
                </a:solidFill>
                <a:latin typeface="+mn-lt"/>
                <a:ea typeface="+mn-ea"/>
                <a:cs typeface="+mn-cs"/>
              </a:rPr>
              <a:t>3. Finally - Take Action</a:t>
            </a:r>
            <a:r>
              <a:rPr lang="en-US" sz="1200" dirty="0">
                <a:solidFill>
                  <a:schemeClr val="tx1"/>
                </a:solidFill>
                <a:latin typeface="+mn-lt"/>
                <a:ea typeface="+mn-ea"/>
                <a:cs typeface="+mn-cs"/>
              </a:rPr>
              <a:t>.  </a:t>
            </a:r>
          </a:p>
          <a:p>
            <a:pPr marL="339725" lvl="1" indent="-223838">
              <a:lnSpc>
                <a:spcPct val="110000"/>
              </a:lnSpc>
              <a:buFont typeface="Wingdings" panose="05000000000000000000" pitchFamily="2" charset="2"/>
              <a:buChar char="ü"/>
            </a:pPr>
            <a:r>
              <a:rPr lang="en-US" b="1" dirty="0">
                <a:solidFill>
                  <a:schemeClr val="tx1"/>
                </a:solidFill>
                <a:latin typeface="+mn-lt"/>
                <a:ea typeface="+mn-ea"/>
                <a:cs typeface="+mn-cs"/>
              </a:rPr>
              <a:t>Create a corporate environmental justice policy</a:t>
            </a:r>
            <a:r>
              <a:rPr lang="en-US" b="0" dirty="0">
                <a:solidFill>
                  <a:schemeClr val="tx1"/>
                </a:solidFill>
                <a:latin typeface="+mn-lt"/>
                <a:ea typeface="+mn-ea"/>
                <a:cs typeface="+mn-cs"/>
              </a:rPr>
              <a:t> and oversight structure to ensure that principles of environmental justice are followed in your operations.  </a:t>
            </a:r>
          </a:p>
          <a:p>
            <a:pPr marL="339725" indent="-222250" defTabSz="914400">
              <a:lnSpc>
                <a:spcPct val="90000"/>
              </a:lnSpc>
              <a:spcBef>
                <a:spcPts val="600"/>
              </a:spcBef>
              <a:buFont typeface="Wingdings" panose="05000000000000000000" pitchFamily="2" charset="2"/>
              <a:buChar char="ü"/>
            </a:pPr>
            <a:r>
              <a:rPr lang="en-US" b="1" dirty="0"/>
              <a:t>Prepare </a:t>
            </a:r>
            <a:r>
              <a:rPr lang="en-US" sz="1200" b="1" dirty="0">
                <a:solidFill>
                  <a:schemeClr val="tx1"/>
                </a:solidFill>
                <a:latin typeface="+mn-lt"/>
                <a:ea typeface="+mn-ea"/>
                <a:cs typeface="+mn-cs"/>
              </a:rPr>
              <a:t>best practices </a:t>
            </a:r>
            <a:r>
              <a:rPr lang="en-US" sz="1200" b="0" dirty="0">
                <a:solidFill>
                  <a:schemeClr val="tx1"/>
                </a:solidFill>
                <a:latin typeface="+mn-lt"/>
                <a:ea typeface="+mn-ea"/>
                <a:cs typeface="+mn-cs"/>
              </a:rPr>
              <a:t>for facilities to consider in conducting outreach and engagement with environmental justice communities </a:t>
            </a:r>
          </a:p>
          <a:p>
            <a:pPr marL="339725" indent="-222250" defTabSz="914400">
              <a:lnSpc>
                <a:spcPct val="90000"/>
              </a:lnSpc>
              <a:spcBef>
                <a:spcPts val="600"/>
              </a:spcBef>
              <a:buFont typeface="Wingdings" panose="05000000000000000000" pitchFamily="2" charset="2"/>
              <a:buChar char="ü"/>
            </a:pPr>
            <a:r>
              <a:rPr lang="en-US" sz="1200" b="1" dirty="0">
                <a:solidFill>
                  <a:schemeClr val="tx1"/>
                </a:solidFill>
                <a:latin typeface="+mn-lt"/>
                <a:ea typeface="+mn-ea"/>
                <a:cs typeface="+mn-cs"/>
              </a:rPr>
              <a:t>Make sure that your communications address the realities of your business impacts.  </a:t>
            </a:r>
            <a:r>
              <a:rPr lang="en-US" sz="1200" dirty="0">
                <a:solidFill>
                  <a:schemeClr val="tx1"/>
                </a:solidFill>
                <a:latin typeface="+mn-lt"/>
                <a:ea typeface="+mn-ea"/>
                <a:cs typeface="+mn-cs"/>
              </a:rPr>
              <a:t>A communication piece, such as a newsletter, should be focused on those things relevant to your company’s impact -  not other community activities.</a:t>
            </a:r>
          </a:p>
          <a:p>
            <a:pPr marL="339725" indent="-222250" defTabSz="914400">
              <a:lnSpc>
                <a:spcPct val="90000"/>
              </a:lnSpc>
              <a:spcBef>
                <a:spcPts val="600"/>
              </a:spcBef>
              <a:buFont typeface="Wingdings" panose="05000000000000000000" pitchFamily="2" charset="2"/>
              <a:buChar char="ü"/>
            </a:pPr>
            <a:r>
              <a:rPr lang="en-US" b="1" dirty="0"/>
              <a:t>Develop a </a:t>
            </a:r>
            <a:r>
              <a:rPr lang="en-US" sz="1200" b="1" dirty="0">
                <a:solidFill>
                  <a:schemeClr val="tx1"/>
                </a:solidFill>
                <a:latin typeface="+mn-lt"/>
                <a:ea typeface="+mn-ea"/>
                <a:cs typeface="+mn-cs"/>
              </a:rPr>
              <a:t>training program </a:t>
            </a:r>
            <a:r>
              <a:rPr lang="en-US" sz="1200" b="0" dirty="0">
                <a:solidFill>
                  <a:schemeClr val="tx1"/>
                </a:solidFill>
                <a:latin typeface="+mn-lt"/>
                <a:ea typeface="+mn-ea"/>
                <a:cs typeface="+mn-cs"/>
              </a:rPr>
              <a:t>to increase familiarity with certain environmental justice screening tools</a:t>
            </a:r>
            <a:r>
              <a:rPr lang="en-US" dirty="0"/>
              <a:t>.  EPA and some states have developed screening programs.  They are interesting to look at, but it may take some effort to fully understand them.  Getting training on them and offer it to your staff will help. </a:t>
            </a:r>
            <a:endParaRPr lang="en-US" sz="1200" b="0" dirty="0">
              <a:solidFill>
                <a:schemeClr val="tx1"/>
              </a:solidFill>
              <a:latin typeface="+mn-lt"/>
              <a:ea typeface="+mn-ea"/>
              <a:cs typeface="+mn-cs"/>
            </a:endParaRPr>
          </a:p>
          <a:p>
            <a:pPr marL="339725" indent="-222250" defTabSz="914400">
              <a:lnSpc>
                <a:spcPct val="90000"/>
              </a:lnSpc>
              <a:spcBef>
                <a:spcPts val="600"/>
              </a:spcBef>
              <a:buFont typeface="Wingdings" panose="05000000000000000000" pitchFamily="2" charset="2"/>
              <a:buChar char="ü"/>
            </a:pPr>
            <a:r>
              <a:rPr lang="en-US" b="1" dirty="0"/>
              <a:t>Consider appointing someone to </a:t>
            </a:r>
            <a:r>
              <a:rPr lang="en-US" sz="1200" b="1" dirty="0">
                <a:solidFill>
                  <a:schemeClr val="tx1"/>
                </a:solidFill>
                <a:latin typeface="+mn-lt"/>
                <a:ea typeface="+mn-ea"/>
                <a:cs typeface="+mn-cs"/>
              </a:rPr>
              <a:t>oversee these efforts</a:t>
            </a:r>
            <a:r>
              <a:rPr lang="en-US" sz="1200" b="0" dirty="0">
                <a:solidFill>
                  <a:schemeClr val="tx1"/>
                </a:solidFill>
                <a:latin typeface="+mn-lt"/>
                <a:ea typeface="+mn-ea"/>
                <a:cs typeface="+mn-cs"/>
              </a:rPr>
              <a:t>.  All effective programs need to have someone who has responsibility for them.  Don’t assume this will get done, or done well, without that person. </a:t>
            </a:r>
          </a:p>
          <a:p>
            <a:endParaRPr lang="en-US" dirty="0"/>
          </a:p>
        </p:txBody>
      </p:sp>
    </p:spTree>
    <p:extLst>
      <p:ext uri="{BB962C8B-B14F-4D97-AF65-F5344CB8AC3E}">
        <p14:creationId xmlns:p14="http://schemas.microsoft.com/office/powerpoint/2010/main" val="263259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72D0B6E0-8B37-BB24-A821-30FA75343D23}"/>
              </a:ext>
            </a:extLst>
          </p:cNvPr>
          <p:cNvSpPr>
            <a:spLocks noGrp="1"/>
          </p:cNvSpPr>
          <p:nvPr>
            <p:ph type="body" idx="1"/>
          </p:nvPr>
        </p:nvSpPr>
        <p:spPr>
          <a:xfrm>
            <a:off x="79513" y="4518599"/>
            <a:ext cx="7021318" cy="4689011"/>
          </a:xfrm>
        </p:spPr>
        <p:txBody>
          <a:bodyPr/>
          <a:lstStyle/>
          <a:p>
            <a:pPr>
              <a:spcBef>
                <a:spcPts val="600"/>
              </a:spcBef>
            </a:pPr>
            <a:r>
              <a:rPr lang="en-US" dirty="0"/>
              <a:t>And lastly, Human Rights.  This can be a tough one. </a:t>
            </a:r>
          </a:p>
          <a:p>
            <a:pPr>
              <a:spcBef>
                <a:spcPts val="600"/>
              </a:spcBef>
            </a:pPr>
            <a:r>
              <a:rPr lang="en-US" dirty="0"/>
              <a:t>From Wages to working conditions, Human Rights issues are a big deal.   </a:t>
            </a:r>
          </a:p>
          <a:p>
            <a:pPr>
              <a:spcBef>
                <a:spcPts val="600"/>
              </a:spcBef>
            </a:pPr>
            <a:r>
              <a:rPr lang="en-US" dirty="0"/>
              <a:t>As we talked about earlier, wages and working conditions matter.   Are you paying a fair, or a Living Wage?  How are your working conditions.  Be honest with yourself.    </a:t>
            </a:r>
          </a:p>
          <a:p>
            <a:pPr>
              <a:spcBef>
                <a:spcPts val="600"/>
              </a:spcBef>
            </a:pPr>
            <a:r>
              <a:rPr lang="en-US" dirty="0"/>
              <a:t>Also – start to pay attention to your supply chain….  How do your vendors treat their employees? </a:t>
            </a:r>
          </a:p>
          <a:p>
            <a:pPr>
              <a:spcBef>
                <a:spcPts val="600"/>
              </a:spcBef>
            </a:pPr>
            <a:r>
              <a:rPr lang="en-US" dirty="0"/>
              <a:t>This also includes slave labor and child labor.  As easy as it seems to dismiss this as no relevant in the U.S., it </a:t>
            </a:r>
            <a:r>
              <a:rPr lang="en-US" u="sng" dirty="0"/>
              <a:t>can</a:t>
            </a:r>
            <a:r>
              <a:rPr lang="en-US" dirty="0"/>
              <a:t> happen here.  </a:t>
            </a:r>
          </a:p>
          <a:p>
            <a:pPr>
              <a:spcBef>
                <a:spcPts val="600"/>
              </a:spcBef>
            </a:pPr>
            <a:r>
              <a:rPr lang="en-US" dirty="0"/>
              <a:t>It is important to be aware of it and have policies around it.    I definitely think that I live in a bubble sometimes, but Natalie sent an article about a very large, well known recycling company in the UK that was  identified as having a slave labor practice operating at its facilities.  Apparently, the corporate was not aware of the activity – but it was taking place, and at a pretty significant level.   </a:t>
            </a:r>
          </a:p>
          <a:p>
            <a:pPr>
              <a:spcBef>
                <a:spcPts val="600"/>
              </a:spcBef>
            </a:pPr>
            <a:r>
              <a:rPr lang="en-US" dirty="0"/>
              <a:t>This is a reminder that these issues are real, they impact people, and we need to provide awareness training and policies to address all possible situations. And, this is starting to be an area of increased focus for policymakers, even here in the US. Large companies operating in California are now required to disclose information regarding their efforts to eradicate human trafficking and slavery within their supply chains.</a:t>
            </a:r>
          </a:p>
          <a:p>
            <a:pPr>
              <a:spcBef>
                <a:spcPts val="600"/>
              </a:spcBef>
            </a:pPr>
            <a:r>
              <a:rPr lang="en-US" dirty="0"/>
              <a:t>One resource to look to is the UN Global Compact which has a navigator page specifically for businesses who are learning more about human rights issues within their supply chains.</a:t>
            </a:r>
          </a:p>
          <a:p>
            <a:endParaRPr lang="en-US" dirty="0"/>
          </a:p>
        </p:txBody>
      </p:sp>
    </p:spTree>
    <p:extLst>
      <p:ext uri="{BB962C8B-B14F-4D97-AF65-F5344CB8AC3E}">
        <p14:creationId xmlns:p14="http://schemas.microsoft.com/office/powerpoint/2010/main" val="286870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Notes Placeholder 6">
            <a:extLst>
              <a:ext uri="{FF2B5EF4-FFF2-40B4-BE49-F238E27FC236}">
                <a16:creationId xmlns:a16="http://schemas.microsoft.com/office/drawing/2014/main" id="{AE161A53-F62A-5434-AEDD-1198558BA7A8}"/>
              </a:ext>
            </a:extLst>
          </p:cNvPr>
          <p:cNvSpPr>
            <a:spLocks noGrp="1"/>
          </p:cNvSpPr>
          <p:nvPr>
            <p:ph type="body" sz="quarter" idx="3"/>
          </p:nvPr>
        </p:nvSpPr>
        <p:spPr>
          <a:xfrm>
            <a:off x="63677" y="4694237"/>
            <a:ext cx="6975119" cy="4306640"/>
          </a:xfrm>
        </p:spPr>
        <p:txBody>
          <a:bodyPr/>
          <a:lstStyle/>
          <a:p>
            <a:r>
              <a:rPr lang="en-US" sz="1200" dirty="0">
                <a:effectLst/>
                <a:latin typeface="Segoe UI" panose="020B0502040204020203" pitchFamily="34" charset="0"/>
              </a:rPr>
              <a:t>The reporting expectations on all of this continue to evolve and expand.   Here are some of them as they pertain to the social section of the reporting data files.</a:t>
            </a:r>
          </a:p>
          <a:p>
            <a:endParaRPr lang="en-US" dirty="0">
              <a:latin typeface="Segoe UI" panose="020B0502040204020203" pitchFamily="34" charset="0"/>
            </a:endParaRPr>
          </a:p>
          <a:p>
            <a:r>
              <a:rPr lang="en-US" b="1" u="sng" dirty="0">
                <a:latin typeface="Segoe UI" panose="020B0502040204020203" pitchFamily="34" charset="0"/>
              </a:rPr>
              <a:t>Community programs</a:t>
            </a:r>
          </a:p>
          <a:p>
            <a:pPr marL="171450" indent="-171450">
              <a:buFont typeface="Arial" panose="020B0604020202020204" pitchFamily="34" charset="0"/>
              <a:buChar char="•"/>
            </a:pPr>
            <a:r>
              <a:rPr lang="en-US" sz="1200" dirty="0">
                <a:effectLst/>
                <a:latin typeface="Segoe UI" panose="020B0502040204020203" pitchFamily="34" charset="0"/>
              </a:rPr>
              <a:t>Examples </a:t>
            </a:r>
            <a:r>
              <a:rPr lang="en-US" dirty="0">
                <a:latin typeface="Segoe UI" panose="020B0502040204020203" pitchFamily="34" charset="0"/>
              </a:rPr>
              <a:t>include </a:t>
            </a:r>
            <a:r>
              <a:rPr lang="en-US" sz="1200" dirty="0">
                <a:effectLst/>
                <a:latin typeface="Segoe UI" panose="020B0502040204020203" pitchFamily="34" charset="0"/>
              </a:rPr>
              <a:t>NGO support  = memberships in organizations such as ISRI, Plastics Pact, etc. fit here</a:t>
            </a:r>
          </a:p>
          <a:p>
            <a:pPr marL="171450" indent="-171450">
              <a:buFont typeface="Arial" panose="020B0604020202020204" pitchFamily="34" charset="0"/>
              <a:buChar char="•"/>
            </a:pPr>
            <a:r>
              <a:rPr lang="en-US" sz="1200" dirty="0">
                <a:effectLst/>
                <a:latin typeface="Segoe UI" panose="020B0502040204020203" pitchFamily="34" charset="0"/>
              </a:rPr>
              <a:t>Also </a:t>
            </a:r>
            <a:r>
              <a:rPr lang="en-US" dirty="0">
                <a:latin typeface="Segoe UI" panose="020B0502040204020203" pitchFamily="34" charset="0"/>
              </a:rPr>
              <a:t>track </a:t>
            </a:r>
            <a:r>
              <a:rPr lang="en-US" sz="1200" dirty="0">
                <a:effectLst/>
                <a:latin typeface="Segoe UI" panose="020B0502040204020203" pitchFamily="34" charset="0"/>
              </a:rPr>
              <a:t>corporate philanthropy, employee volunteering, and employee donation match programs</a:t>
            </a:r>
            <a:r>
              <a:rPr lang="en-US" dirty="0">
                <a:latin typeface="Segoe UI" panose="020B0502040204020203" pitchFamily="34" charset="0"/>
              </a:rPr>
              <a:t>.</a:t>
            </a:r>
            <a:endParaRPr lang="en-US" sz="1200" dirty="0">
              <a:effectLst/>
              <a:latin typeface="Segoe UI" panose="020B0502040204020203" pitchFamily="34" charset="0"/>
            </a:endParaRPr>
          </a:p>
          <a:p>
            <a:pPr marL="171450" indent="-171450">
              <a:buFont typeface="Arial" panose="020B0604020202020204" pitchFamily="34" charset="0"/>
              <a:buChar char="•"/>
            </a:pPr>
            <a:r>
              <a:rPr lang="en-US" sz="1200" dirty="0">
                <a:effectLst/>
                <a:latin typeface="Segoe UI" panose="020B0502040204020203" pitchFamily="34" charset="0"/>
              </a:rPr>
              <a:t>Financial donations to environmental organization fit into this category as well.</a:t>
            </a:r>
          </a:p>
          <a:p>
            <a:pPr marL="171450" indent="-171450">
              <a:buFont typeface="Arial" panose="020B0604020202020204" pitchFamily="34" charset="0"/>
              <a:buChar char="•"/>
            </a:pPr>
            <a:endParaRPr lang="en-US" dirty="0">
              <a:latin typeface="Segoe UI" panose="020B0502040204020203" pitchFamily="34" charset="0"/>
            </a:endParaRPr>
          </a:p>
          <a:p>
            <a:r>
              <a:rPr lang="en-US" b="1" u="sng" dirty="0">
                <a:latin typeface="Segoe UI" panose="020B0502040204020203" pitchFamily="34" charset="0"/>
              </a:rPr>
              <a:t>Safety</a:t>
            </a:r>
          </a:p>
          <a:p>
            <a:pPr marL="171450" indent="-171450">
              <a:buFont typeface="Arial" panose="020B0604020202020204" pitchFamily="34" charset="0"/>
              <a:buChar char="•"/>
            </a:pPr>
            <a:r>
              <a:rPr lang="en-US" dirty="0">
                <a:latin typeface="Segoe UI" panose="020B0502040204020203" pitchFamily="34" charset="0"/>
              </a:rPr>
              <a:t>Workplace safety</a:t>
            </a:r>
          </a:p>
          <a:p>
            <a:pPr marL="171450" indent="-171450">
              <a:buFont typeface="Arial" panose="020B0604020202020204" pitchFamily="34" charset="0"/>
              <a:buChar char="•"/>
            </a:pPr>
            <a:r>
              <a:rPr lang="en-US" dirty="0">
                <a:latin typeface="Segoe UI" panose="020B0502040204020203" pitchFamily="34" charset="0"/>
              </a:rPr>
              <a:t>Measuring safety </a:t>
            </a:r>
          </a:p>
          <a:p>
            <a:pPr marL="171450" indent="-171450">
              <a:buFont typeface="Arial" panose="020B0604020202020204" pitchFamily="34" charset="0"/>
              <a:buChar char="•"/>
            </a:pPr>
            <a:r>
              <a:rPr lang="en-US" dirty="0">
                <a:latin typeface="Segoe UI" panose="020B0502040204020203" pitchFamily="34" charset="0"/>
              </a:rPr>
              <a:t>Safety training</a:t>
            </a:r>
          </a:p>
          <a:p>
            <a:pPr marL="171450" indent="-171450">
              <a:buFont typeface="Arial" panose="020B0604020202020204" pitchFamily="34" charset="0"/>
              <a:buChar char="•"/>
            </a:pPr>
            <a:r>
              <a:rPr lang="en-US" dirty="0">
                <a:latin typeface="Segoe UI" panose="020B0502040204020203" pitchFamily="34" charset="0"/>
              </a:rPr>
              <a:t>Reporting on Community safety</a:t>
            </a:r>
          </a:p>
          <a:p>
            <a:pPr marL="171450" indent="-171450">
              <a:buFont typeface="Arial" panose="020B0604020202020204" pitchFamily="34" charset="0"/>
              <a:buChar char="•"/>
            </a:pPr>
            <a:endParaRPr lang="en-US" dirty="0">
              <a:latin typeface="Segoe UI" panose="020B0502040204020203" pitchFamily="34" charset="0"/>
            </a:endParaRPr>
          </a:p>
          <a:p>
            <a:r>
              <a:rPr lang="en-US" b="1" u="sng" dirty="0">
                <a:latin typeface="Segoe UI" panose="020B0502040204020203" pitchFamily="34" charset="0"/>
              </a:rPr>
              <a:t>Staffing/Employees</a:t>
            </a:r>
          </a:p>
          <a:p>
            <a:pPr marL="171450" indent="-171450">
              <a:buFont typeface="Arial" panose="020B0604020202020204" pitchFamily="34" charset="0"/>
              <a:buChar char="•"/>
            </a:pPr>
            <a:r>
              <a:rPr lang="en-US" dirty="0">
                <a:latin typeface="Segoe UI" panose="020B0502040204020203" pitchFamily="34" charset="0"/>
              </a:rPr>
              <a:t>Human right policies, diversity reporting, retention numbers, and training programs.</a:t>
            </a:r>
          </a:p>
          <a:p>
            <a:endParaRPr lang="en-US" dirty="0">
              <a:latin typeface="Segoe UI" panose="020B0502040204020203" pitchFamily="34" charset="0"/>
            </a:endParaRPr>
          </a:p>
          <a:p>
            <a:r>
              <a:rPr lang="en-US" b="1" u="sng" dirty="0">
                <a:latin typeface="Segoe UI" panose="020B0502040204020203" pitchFamily="34" charset="0"/>
              </a:rPr>
              <a:t>Supply Chain</a:t>
            </a:r>
          </a:p>
          <a:p>
            <a:pPr marL="171450" indent="-171450">
              <a:buFont typeface="Arial" panose="020B0604020202020204" pitchFamily="34" charset="0"/>
              <a:buChar char="•"/>
            </a:pPr>
            <a:r>
              <a:rPr lang="en-US" dirty="0">
                <a:latin typeface="Segoe UI" panose="020B0502040204020203" pitchFamily="34" charset="0"/>
              </a:rPr>
              <a:t>There is as lot here – and it is growing.  And basically, your vendors are being asked to comply with the same policy expectations as you are. </a:t>
            </a:r>
            <a:endParaRPr lang="en-US" dirty="0"/>
          </a:p>
          <a:p>
            <a:endParaRPr lang="en-US" dirty="0"/>
          </a:p>
        </p:txBody>
      </p:sp>
    </p:spTree>
    <p:extLst>
      <p:ext uri="{BB962C8B-B14F-4D97-AF65-F5344CB8AC3E}">
        <p14:creationId xmlns:p14="http://schemas.microsoft.com/office/powerpoint/2010/main" val="420308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43162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32748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1741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a:p>
        </p:txBody>
      </p:sp>
    </p:spTree>
    <p:extLst>
      <p:ext uri="{BB962C8B-B14F-4D97-AF65-F5344CB8AC3E}">
        <p14:creationId xmlns:p14="http://schemas.microsoft.com/office/powerpoint/2010/main" val="242140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2114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2787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481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1966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44412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97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2797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6944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152374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bhr-navigator.unglobalcompact.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7D32AC0F-BBD1-FC4F-B8D8-DCDD08353039}"/>
              </a:ext>
            </a:extLst>
          </p:cNvPr>
          <p:cNvSpPr>
            <a:spLocks noGrp="1"/>
          </p:cNvSpPr>
          <p:nvPr>
            <p:ph type="ctrTitle"/>
          </p:nvPr>
        </p:nvSpPr>
        <p:spPr>
          <a:xfrm>
            <a:off x="285750" y="587075"/>
            <a:ext cx="5524500" cy="5341808"/>
          </a:xfrm>
        </p:spPr>
        <p:txBody>
          <a:bodyPr vert="horz" lIns="91440" tIns="45720" rIns="91440" bIns="45720" rtlCol="0" anchor="b">
            <a:normAutofit/>
          </a:bodyPr>
          <a:lstStyle/>
          <a:p>
            <a:r>
              <a:rPr lang="en-US" sz="6100" spc="-40" dirty="0">
                <a:solidFill>
                  <a:srgbClr val="FFFFFF"/>
                </a:solidFill>
              </a:rPr>
              <a:t>The “S” (Social) in ESG</a:t>
            </a:r>
            <a:br>
              <a:rPr lang="en-US" sz="6100" spc="-40" dirty="0">
                <a:solidFill>
                  <a:srgbClr val="FFFFFF"/>
                </a:solidFill>
              </a:rPr>
            </a:br>
            <a:br>
              <a:rPr lang="en-US" sz="6100" spc="-40" dirty="0">
                <a:solidFill>
                  <a:srgbClr val="FFFFFF"/>
                </a:solidFill>
              </a:rPr>
            </a:br>
            <a:r>
              <a:rPr lang="en-US" sz="2400" spc="-40" dirty="0">
                <a:solidFill>
                  <a:srgbClr val="FFFFFF"/>
                </a:solidFill>
              </a:rPr>
              <a:t>July 2023</a:t>
            </a:r>
            <a:br>
              <a:rPr lang="en-US" sz="2400" spc="-40" dirty="0">
                <a:solidFill>
                  <a:srgbClr val="FFFFFF"/>
                </a:solidFill>
              </a:rPr>
            </a:br>
            <a:r>
              <a:rPr lang="en-US" sz="2400" spc="-40" dirty="0">
                <a:solidFill>
                  <a:srgbClr val="FFFFFF"/>
                </a:solidFill>
              </a:rPr>
              <a:t>Workshop #2</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252030" y="3989632"/>
            <a:ext cx="6082845" cy="2701699"/>
          </a:xfrm>
        </p:spPr>
        <p:txBody>
          <a:bodyPr vert="horz" lIns="91440" tIns="45720" rIns="91440" bIns="45720" rtlCol="0">
            <a:normAutofit fontScale="85000" lnSpcReduction="20000"/>
          </a:bodyPr>
          <a:lstStyle/>
          <a:p>
            <a:pPr>
              <a:lnSpc>
                <a:spcPct val="120000"/>
              </a:lnSpc>
              <a:spcBef>
                <a:spcPts val="300"/>
              </a:spcBef>
            </a:pPr>
            <a:r>
              <a:rPr lang="en-US" sz="2500" b="1" kern="0" dirty="0">
                <a:solidFill>
                  <a:srgbClr val="002060"/>
                </a:solidFill>
                <a:effectLst/>
                <a:latin typeface="Open Sans" panose="020B0606030504020204" pitchFamily="34" charset="0"/>
                <a:ea typeface="Times New Roman" panose="02020603050405020304" pitchFamily="18" charset="0"/>
                <a:cs typeface="Times New Roman" panose="02020603050405020304" pitchFamily="18" charset="0"/>
              </a:rPr>
              <a:t>The </a:t>
            </a:r>
            <a:r>
              <a:rPr lang="en-US" sz="2500" b="1" kern="0" dirty="0">
                <a:solidFill>
                  <a:srgbClr val="002060"/>
                </a:solidFill>
                <a:latin typeface="Open Sans" panose="020B0606030504020204" pitchFamily="34" charset="0"/>
                <a:ea typeface="Times New Roman" panose="02020603050405020304" pitchFamily="18" charset="0"/>
                <a:cs typeface="Times New Roman" panose="02020603050405020304" pitchFamily="18" charset="0"/>
              </a:rPr>
              <a:t>“S” in ESG is</a:t>
            </a:r>
            <a:r>
              <a:rPr lang="en-US" sz="2500" b="1" kern="0" dirty="0">
                <a:solidFill>
                  <a:srgbClr val="002060"/>
                </a:solidFill>
                <a:effectLst/>
                <a:latin typeface="Open Sans" panose="020B0606030504020204" pitchFamily="34" charset="0"/>
                <a:ea typeface="Times New Roman" panose="02020603050405020304" pitchFamily="18" charset="0"/>
                <a:cs typeface="Times New Roman" panose="02020603050405020304" pitchFamily="18" charset="0"/>
              </a:rPr>
              <a:t> more than just doing good for your surroundings</a:t>
            </a:r>
            <a:r>
              <a:rPr lang="en-US" sz="2500" b="1" kern="0" dirty="0">
                <a:solidFill>
                  <a:srgbClr val="2F2D2A"/>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R="0">
              <a:lnSpc>
                <a:spcPct val="130000"/>
              </a:lnSpc>
              <a:spcBef>
                <a:spcPts val="0"/>
              </a:spcBef>
              <a:spcAft>
                <a:spcPts val="600"/>
              </a:spcAft>
            </a:pPr>
            <a:r>
              <a:rPr lang="en-US" sz="2500" b="0" i="0" dirty="0">
                <a:solidFill>
                  <a:srgbClr val="002060"/>
                </a:solidFill>
                <a:effectLst/>
                <a:latin typeface="Gill Sans MT" panose="020B0502020104020203" pitchFamily="34" charset="0"/>
              </a:rPr>
              <a:t>It includes all the topics connected to how a company relates to people within and outside its walls.  It examines the company’s relationships with the other businesses and communities, as well as how the companies treat their employees</a:t>
            </a:r>
            <a:r>
              <a:rPr lang="en-US" sz="2500" dirty="0">
                <a:solidFill>
                  <a:srgbClr val="002060"/>
                </a:solidFill>
                <a:latin typeface="Gill Sans MT" panose="020B0502020104020203" pitchFamily="34" charset="0"/>
              </a:rPr>
              <a:t>.</a:t>
            </a:r>
            <a:endParaRPr lang="en-US" sz="2500" kern="100" dirty="0">
              <a:effectLst/>
              <a:latin typeface="Gill Sans MT" panose="020B0502020104020203" pitchFamily="34" charset="0"/>
              <a:ea typeface="Calibri" panose="020F0502020204030204" pitchFamily="34" charset="0"/>
              <a:cs typeface="Times New Roman" panose="02020603050405020304" pitchFamily="18" charset="0"/>
            </a:endParaRPr>
          </a:p>
          <a:p>
            <a:pPr marL="114300">
              <a:lnSpc>
                <a:spcPct val="100000"/>
              </a:lnSpc>
              <a:spcBef>
                <a:spcPts val="300"/>
              </a:spcBef>
            </a:pPr>
            <a:endParaRPr lang="en-US" sz="1700" b="1" dirty="0">
              <a:solidFill>
                <a:schemeClr val="tx1"/>
              </a:solidFill>
            </a:endParaRP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Date Placeholder 2">
            <a:extLst>
              <a:ext uri="{FF2B5EF4-FFF2-40B4-BE49-F238E27FC236}">
                <a16:creationId xmlns:a16="http://schemas.microsoft.com/office/drawing/2014/main" id="{FEC3D5CF-B737-ADF9-068B-D2CCF2978179}"/>
              </a:ext>
            </a:extLst>
          </p:cNvPr>
          <p:cNvSpPr>
            <a:spLocks noGrp="1"/>
          </p:cNvSpPr>
          <p:nvPr>
            <p:ph type="dt" sz="half" idx="10"/>
          </p:nvPr>
        </p:nvSpPr>
        <p:spPr>
          <a:xfrm>
            <a:off x="10736766" y="6535689"/>
            <a:ext cx="1004553"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July 2023</a:t>
            </a: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3986" y="6257925"/>
            <a:ext cx="786373" cy="427122"/>
          </a:xfrm>
          <a:prstGeom prst="rect">
            <a:avLst/>
          </a:prstGeom>
        </p:spPr>
      </p:pic>
      <p:pic>
        <p:nvPicPr>
          <p:cNvPr id="3074" name="Picture 2" descr="people, social group, community, youth, team, fun, event, job, collaboration, employment, business">
            <a:extLst>
              <a:ext uri="{FF2B5EF4-FFF2-40B4-BE49-F238E27FC236}">
                <a16:creationId xmlns:a16="http://schemas.microsoft.com/office/drawing/2014/main" id="{946C012A-1EBD-7C33-C712-97103F17A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4"/>
            <a:ext cx="6096000" cy="387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6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fontScale="90000"/>
          </a:bodyPr>
          <a:lstStyle/>
          <a:p>
            <a:pPr>
              <a:lnSpc>
                <a:spcPct val="90000"/>
              </a:lnSpc>
            </a:pPr>
            <a:r>
              <a:rPr lang="en-US" sz="4300" spc="-40" dirty="0">
                <a:solidFill>
                  <a:srgbClr val="FFFFFF"/>
                </a:solidFill>
              </a:rPr>
              <a:t>Final Example: Sun Valley Recycling Park</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9833" y="6403273"/>
            <a:ext cx="672317" cy="36517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5" name="TextBox 4">
            <a:extLst>
              <a:ext uri="{FF2B5EF4-FFF2-40B4-BE49-F238E27FC236}">
                <a16:creationId xmlns:a16="http://schemas.microsoft.com/office/drawing/2014/main" id="{30F31373-5CAC-DCAA-48F9-89FC46106134}"/>
              </a:ext>
            </a:extLst>
          </p:cNvPr>
          <p:cNvSpPr txBox="1"/>
          <p:nvPr/>
        </p:nvSpPr>
        <p:spPr>
          <a:xfrm>
            <a:off x="542611" y="1708220"/>
            <a:ext cx="105521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DE27B79D-F31D-6C91-6591-72F370BAD844}"/>
              </a:ext>
            </a:extLst>
          </p:cNvPr>
          <p:cNvPicPr>
            <a:picLocks noChangeAspect="1"/>
          </p:cNvPicPr>
          <p:nvPr/>
        </p:nvPicPr>
        <p:blipFill>
          <a:blip r:embed="rId4"/>
          <a:stretch>
            <a:fillRect/>
          </a:stretch>
        </p:blipFill>
        <p:spPr>
          <a:xfrm>
            <a:off x="746049" y="2961433"/>
            <a:ext cx="6579909" cy="3393755"/>
          </a:xfrm>
          <a:prstGeom prst="rect">
            <a:avLst/>
          </a:prstGeom>
        </p:spPr>
      </p:pic>
      <p:sp>
        <p:nvSpPr>
          <p:cNvPr id="6" name="Title 1">
            <a:extLst>
              <a:ext uri="{FF2B5EF4-FFF2-40B4-BE49-F238E27FC236}">
                <a16:creationId xmlns:a16="http://schemas.microsoft.com/office/drawing/2014/main" id="{B750FE65-DEC9-9508-8608-A8659D7E7CE4}"/>
              </a:ext>
            </a:extLst>
          </p:cNvPr>
          <p:cNvSpPr txBox="1">
            <a:spLocks/>
          </p:cNvSpPr>
          <p:nvPr/>
        </p:nvSpPr>
        <p:spPr>
          <a:xfrm>
            <a:off x="574020" y="1324480"/>
            <a:ext cx="6922981" cy="1477248"/>
          </a:xfrm>
          <a:prstGeom prst="rect">
            <a:avLst/>
          </a:prstGeom>
          <a:solidFill>
            <a:srgbClr val="7CBF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1867" b="0" i="0" kern="1200" spc="-40" baseline="0">
                <a:solidFill>
                  <a:schemeClr val="bg1">
                    <a:lumMod val="50000"/>
                  </a:schemeClr>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40" normalizeH="0" baseline="0" noProof="0" dirty="0">
                <a:ln>
                  <a:noFill/>
                </a:ln>
                <a:solidFill>
                  <a:srgbClr val="FFFFFF"/>
                </a:solidFill>
                <a:effectLst/>
                <a:uLnTx/>
                <a:uFillTx/>
                <a:latin typeface="Avenir Next LT Pro"/>
                <a:ea typeface="+mj-ea"/>
                <a:cs typeface="Arial" panose="020B0604020202020204" pitchFamily="34" charset="0"/>
              </a:rPr>
              <a:t>Proposed Recycling Park</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40" normalizeH="0" baseline="0" noProof="0" dirty="0">
                <a:ln>
                  <a:noFill/>
                </a:ln>
                <a:solidFill>
                  <a:srgbClr val="FFFFFF"/>
                </a:solidFill>
                <a:effectLst/>
                <a:uLnTx/>
                <a:uFillTx/>
                <a:latin typeface="Avenir Next LT Pro"/>
                <a:ea typeface="+mj-ea"/>
                <a:cs typeface="Arial" panose="020B0604020202020204" pitchFamily="34" charset="0"/>
              </a:rPr>
              <a:t>Sun Valley, CA</a:t>
            </a:r>
          </a:p>
        </p:txBody>
      </p:sp>
      <p:sp>
        <p:nvSpPr>
          <p:cNvPr id="7" name="Text Placeholder 2">
            <a:extLst>
              <a:ext uri="{FF2B5EF4-FFF2-40B4-BE49-F238E27FC236}">
                <a16:creationId xmlns:a16="http://schemas.microsoft.com/office/drawing/2014/main" id="{E246F6FD-8984-6B78-4593-617788E2FFE8}"/>
              </a:ext>
            </a:extLst>
          </p:cNvPr>
          <p:cNvSpPr txBox="1">
            <a:spLocks/>
          </p:cNvSpPr>
          <p:nvPr/>
        </p:nvSpPr>
        <p:spPr>
          <a:xfrm>
            <a:off x="7661593" y="1396721"/>
            <a:ext cx="4229203" cy="4958467"/>
          </a:xfrm>
          <a:prstGeom prst="rect">
            <a:avLst/>
          </a:prstGeom>
          <a:solidFill>
            <a:schemeClr val="bg1">
              <a:lumMod val="50000"/>
            </a:schemeClr>
          </a:solidFill>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33" b="1" kern="1200" spc="-20" baseline="0">
                <a:solidFill>
                  <a:srgbClr val="3C8A2E"/>
                </a:solidFill>
                <a:latin typeface="+mn-lt"/>
                <a:ea typeface="+mn-ea"/>
                <a:cs typeface="+mn-cs"/>
              </a:defRPr>
            </a:lvl1pPr>
            <a:lvl2pPr marL="535504" indent="-222245" algn="l" defTabSz="914400" rtl="0" eaLnBrk="1" latinLnBrk="0" hangingPunct="1">
              <a:lnSpc>
                <a:spcPct val="100000"/>
              </a:lnSpc>
              <a:spcBef>
                <a:spcPts val="500"/>
              </a:spcBef>
              <a:spcAft>
                <a:spcPts val="800"/>
              </a:spcAft>
              <a:buFont typeface="Arial" panose="020B0604020202020204" pitchFamily="34" charset="0"/>
              <a:buChar char="•"/>
              <a:defRPr sz="1867" kern="1200" spc="-20" baseline="0">
                <a:solidFill>
                  <a:srgbClr val="57584F"/>
                </a:solidFill>
                <a:latin typeface="+mn-lt"/>
                <a:ea typeface="+mn-ea"/>
                <a:cs typeface="+mn-cs"/>
              </a:defRPr>
            </a:lvl2pPr>
            <a:lvl3pPr marL="831830" indent="-222245" algn="l" defTabSz="914400" rtl="0" eaLnBrk="1" latinLnBrk="0" hangingPunct="1">
              <a:lnSpc>
                <a:spcPct val="100000"/>
              </a:lnSpc>
              <a:spcBef>
                <a:spcPts val="500"/>
              </a:spcBef>
              <a:spcAft>
                <a:spcPts val="800"/>
              </a:spcAft>
              <a:buFont typeface="Arial" panose="020B0604020202020204" pitchFamily="34" charset="0"/>
              <a:buChar char="•"/>
              <a:defRPr sz="1867" kern="1200" spc="-20" baseline="0">
                <a:solidFill>
                  <a:srgbClr val="57584F"/>
                </a:solidFill>
                <a:latin typeface="+mn-lt"/>
                <a:ea typeface="+mn-ea"/>
                <a:cs typeface="+mn-cs"/>
              </a:defRPr>
            </a:lvl3pPr>
            <a:lvl4pPr marL="222245" marR="0" indent="-222245"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sz="2133" b="1" kern="1200" spc="-20" baseline="0">
                <a:solidFill>
                  <a:schemeClr val="accent1"/>
                </a:solidFill>
                <a:latin typeface="+mn-lt"/>
                <a:ea typeface="+mn-ea"/>
                <a:cs typeface="+mn-cs"/>
              </a:defRPr>
            </a:lvl4pPr>
            <a:lvl5pPr marL="535504" marR="0" indent="-222245" algn="l" defTabSz="914377" rtl="0" eaLnBrk="1" fontAlgn="auto" latinLnBrk="0" hangingPunct="1">
              <a:lnSpc>
                <a:spcPct val="100000"/>
              </a:lnSpc>
              <a:spcBef>
                <a:spcPts val="500"/>
              </a:spcBef>
              <a:spcAft>
                <a:spcPts val="800"/>
              </a:spcAft>
              <a:buClrTx/>
              <a:buSzTx/>
              <a:buFont typeface="Arial" panose="020B0604020202020204" pitchFamily="34" charset="0"/>
              <a:buChar char="•"/>
              <a:tabLst/>
              <a:defRPr sz="1867" kern="1200" spc="-20" baseline="0">
                <a:solidFill>
                  <a:srgbClr val="57584F"/>
                </a:solidFill>
                <a:latin typeface="+mn-lt"/>
                <a:ea typeface="+mn-ea"/>
                <a:cs typeface="+mn-cs"/>
              </a:defRPr>
            </a:lvl5pPr>
            <a:lvl6pPr marL="831830" indent="-222245" algn="l" defTabSz="914400" rtl="0" eaLnBrk="1" latinLnBrk="0" hangingPunct="1">
              <a:lnSpc>
                <a:spcPct val="100000"/>
              </a:lnSpc>
              <a:spcBef>
                <a:spcPts val="500"/>
              </a:spcBef>
              <a:spcAft>
                <a:spcPts val="800"/>
              </a:spcAft>
              <a:buFont typeface="Arial" panose="020B0604020202020204" pitchFamily="34" charset="0"/>
              <a:buChar char="•"/>
              <a:defRPr sz="1600" kern="1200">
                <a:solidFill>
                  <a:schemeClr val="tx1"/>
                </a:solidFill>
                <a:latin typeface="+mn-lt"/>
                <a:ea typeface="+mn-ea"/>
                <a:cs typeface="+mn-cs"/>
              </a:defRPr>
            </a:lvl6pPr>
            <a:lvl7pPr marL="222245" indent="-222245" algn="l" defTabSz="914400" rtl="0" eaLnBrk="1" latinLnBrk="0" hangingPunct="1">
              <a:lnSpc>
                <a:spcPct val="90000"/>
              </a:lnSpc>
              <a:spcBef>
                <a:spcPts val="1000"/>
              </a:spcBef>
              <a:buFont typeface="Arial" panose="020B0604020202020204" pitchFamily="34" charset="0"/>
              <a:buChar char="•"/>
              <a:defRPr sz="2133" b="1" kern="1200">
                <a:solidFill>
                  <a:schemeClr val="accent1"/>
                </a:solidFill>
                <a:latin typeface="+mn-lt"/>
                <a:ea typeface="+mn-ea"/>
                <a:cs typeface="+mn-cs"/>
              </a:defRPr>
            </a:lvl7pPr>
            <a:lvl8pPr marL="535504" indent="-222245" algn="l" defTabSz="914400" rtl="0" eaLnBrk="1" latinLnBrk="0" hangingPunct="1">
              <a:lnSpc>
                <a:spcPct val="100000"/>
              </a:lnSpc>
              <a:spcBef>
                <a:spcPts val="500"/>
              </a:spcBef>
              <a:spcAft>
                <a:spcPts val="800"/>
              </a:spcAft>
              <a:buFont typeface="Arial" panose="020B0604020202020204" pitchFamily="34" charset="0"/>
              <a:buChar char="•"/>
              <a:defRPr sz="1867" kern="1200">
                <a:solidFill>
                  <a:schemeClr val="tx1"/>
                </a:solidFill>
                <a:latin typeface="+mn-lt"/>
                <a:ea typeface="+mn-ea"/>
                <a:cs typeface="+mn-cs"/>
              </a:defRPr>
            </a:lvl8pPr>
            <a:lvl9pPr marL="831830" indent="-222245" algn="l" defTabSz="914400" rtl="0" eaLnBrk="1" latinLnBrk="0" hangingPunct="1">
              <a:lnSpc>
                <a:spcPct val="100000"/>
              </a:lnSpc>
              <a:spcBef>
                <a:spcPts val="500"/>
              </a:spcBef>
              <a:spcAft>
                <a:spcPts val="800"/>
              </a:spcAft>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20" normalizeH="0" baseline="0" noProof="0" dirty="0">
                <a:ln>
                  <a:noFill/>
                </a:ln>
                <a:solidFill>
                  <a:srgbClr val="FFFFFF"/>
                </a:solidFill>
                <a:effectLst/>
                <a:uLnTx/>
                <a:uFillTx/>
                <a:latin typeface="Avenir Next LT Pro"/>
                <a:ea typeface="+mn-ea"/>
                <a:cs typeface="+mn-cs"/>
              </a:rPr>
              <a:t>Initial resistance to the proposed facility evolved after a shift in approach to dialogue with local stakeholders.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20" normalizeH="0" baseline="0" noProof="0" dirty="0">
                <a:ln>
                  <a:noFill/>
                </a:ln>
                <a:solidFill>
                  <a:srgbClr val="FFFFFF"/>
                </a:solidFill>
                <a:effectLst/>
                <a:uLnTx/>
                <a:uFillTx/>
                <a:latin typeface="Avenir Next LT Pro"/>
                <a:ea typeface="+mn-ea"/>
                <a:cs typeface="+mn-cs"/>
              </a:rPr>
              <a:t>WM helped to form a citizens’ council for members of the Sun Valley community—voluntarily providing $500,000 in seed funding for the council to hire consultants and develop suggestions for permitting conditions—and attended hundreds of community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20" normalizeH="0" baseline="0" noProof="0" dirty="0">
                <a:ln>
                  <a:noFill/>
                </a:ln>
                <a:solidFill>
                  <a:srgbClr val="FFFFFF"/>
                </a:solidFill>
                <a:effectLst/>
                <a:uLnTx/>
                <a:uFillTx/>
                <a:latin typeface="Avenir Next LT Pro"/>
                <a:ea typeface="+mn-ea"/>
                <a:cs typeface="+mn-cs"/>
              </a:rPr>
              <a:t>Despite WM funding and involvement,  they had no control over the council’s recommendations,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20" normalizeH="0" baseline="0" noProof="0" dirty="0">
                <a:ln>
                  <a:noFill/>
                </a:ln>
                <a:solidFill>
                  <a:srgbClr val="FFFFFF"/>
                </a:solidFill>
                <a:effectLst/>
                <a:uLnTx/>
                <a:uFillTx/>
                <a:latin typeface="Avenir Next LT Pro"/>
                <a:ea typeface="+mn-ea"/>
                <a:cs typeface="+mn-cs"/>
              </a:rPr>
              <a:t>WM was able to incorporate many of the council’s requests in the final project, including designing the park to avoid emissions and dust, operating a fleet of clean vehicles at the facility, and funding local programs on health care, environmental improvements.  </a:t>
            </a:r>
          </a:p>
        </p:txBody>
      </p:sp>
    </p:spTree>
    <p:extLst>
      <p:ext uri="{BB962C8B-B14F-4D97-AF65-F5344CB8AC3E}">
        <p14:creationId xmlns:p14="http://schemas.microsoft.com/office/powerpoint/2010/main" val="397454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Social: Summary of Areas of Focus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5" name="TextBox 4">
            <a:extLst>
              <a:ext uri="{FF2B5EF4-FFF2-40B4-BE49-F238E27FC236}">
                <a16:creationId xmlns:a16="http://schemas.microsoft.com/office/drawing/2014/main" id="{30F31373-5CAC-DCAA-48F9-89FC46106134}"/>
              </a:ext>
            </a:extLst>
          </p:cNvPr>
          <p:cNvSpPr txBox="1"/>
          <p:nvPr/>
        </p:nvSpPr>
        <p:spPr>
          <a:xfrm>
            <a:off x="542611" y="1708220"/>
            <a:ext cx="105521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 name="TextBox 1">
            <a:extLst>
              <a:ext uri="{FF2B5EF4-FFF2-40B4-BE49-F238E27FC236}">
                <a16:creationId xmlns:a16="http://schemas.microsoft.com/office/drawing/2014/main" id="{0AE5D616-DD6A-A682-150C-E728B6A3E174}"/>
              </a:ext>
            </a:extLst>
          </p:cNvPr>
          <p:cNvSpPr txBox="1"/>
          <p:nvPr/>
        </p:nvSpPr>
        <p:spPr>
          <a:xfrm>
            <a:off x="510540" y="1285266"/>
            <a:ext cx="11170920"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Listen first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Create ambitious social goals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Create corporate policies that address social issues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(DEI policies, anti-slavery policies, etc.).</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Create a </a:t>
            </a: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Purchasing policy and Vendor Relations Policy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that drives your vendors to engage in activities that reflect your social goals.  Your vendor policies should mirror your corporate policies.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Research and partner with non-profit organizations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Consider the impacts of your business on individuals that may not be located geographically near your operations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Keep an open mind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thinking differently about the impact of your business on your neighbors, communities and other that you may not be aware of.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8291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0" y="875030"/>
            <a:ext cx="2970415" cy="5068570"/>
          </a:xfrm>
        </p:spPr>
        <p:txBody>
          <a:bodyPr>
            <a:normAutofit/>
          </a:bodyPr>
          <a:lstStyle/>
          <a:p>
            <a:r>
              <a:rPr lang="en-US" dirty="0"/>
              <a:t>Social </a:t>
            </a:r>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 name="Date Placeholder 2">
            <a:extLst>
              <a:ext uri="{FF2B5EF4-FFF2-40B4-BE49-F238E27FC236}">
                <a16:creationId xmlns:a16="http://schemas.microsoft.com/office/drawing/2014/main" id="{D94FA9A1-7970-35DD-44D0-F985899A4A98}"/>
              </a:ext>
            </a:extLst>
          </p:cNvPr>
          <p:cNvSpPr txBox="1">
            <a:spLocks/>
          </p:cNvSpPr>
          <p:nvPr/>
        </p:nvSpPr>
        <p:spPr>
          <a:xfrm>
            <a:off x="10700083" y="6372393"/>
            <a:ext cx="1004553" cy="31115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July 2023</a:t>
            </a:r>
          </a:p>
        </p:txBody>
      </p:sp>
      <p:pic>
        <p:nvPicPr>
          <p:cNvPr id="3" name="Picture 2">
            <a:extLst>
              <a:ext uri="{FF2B5EF4-FFF2-40B4-BE49-F238E27FC236}">
                <a16:creationId xmlns:a16="http://schemas.microsoft.com/office/drawing/2014/main" id="{50C331DA-B765-3F6D-EBB0-26C36ADE3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5924272"/>
            <a:ext cx="786373" cy="427122"/>
          </a:xfrm>
          <a:prstGeom prst="rect">
            <a:avLst/>
          </a:prstGeom>
        </p:spPr>
      </p:pic>
      <p:sp>
        <p:nvSpPr>
          <p:cNvPr id="5" name="TextBox 4">
            <a:extLst>
              <a:ext uri="{FF2B5EF4-FFF2-40B4-BE49-F238E27FC236}">
                <a16:creationId xmlns:a16="http://schemas.microsoft.com/office/drawing/2014/main" id="{C821FCF1-2FDA-E08D-B24A-A408F4CFFFF0}"/>
              </a:ext>
            </a:extLst>
          </p:cNvPr>
          <p:cNvSpPr txBox="1"/>
          <p:nvPr/>
        </p:nvSpPr>
        <p:spPr>
          <a:xfrm>
            <a:off x="3766639" y="174457"/>
            <a:ext cx="8080031" cy="1252522"/>
          </a:xfrm>
          <a:prstGeom prst="rect">
            <a:avLst/>
          </a:prstGeom>
          <a:noFill/>
        </p:spPr>
        <p:txBody>
          <a:bodyPr wrap="square">
            <a:spAutoFit/>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kumimoji="0" lang="en-US" sz="2400" b="0" i="0" u="none" strike="noStrike" kern="0" cap="none" spc="-40" normalizeH="0" baseline="0" noProof="0" dirty="0">
                <a:ln>
                  <a:noFill/>
                </a:ln>
                <a:solidFill>
                  <a:srgbClr val="0A0A0A"/>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The financial world defines the “S/Social” in ESG as </a:t>
            </a:r>
            <a:r>
              <a:rPr kumimoji="0" lang="en-US" sz="2400" b="1" i="1" u="none" strike="noStrike" kern="0" cap="none" spc="-40" normalizeH="0" baseline="0" noProof="0" dirty="0">
                <a:ln>
                  <a:noFill/>
                </a:ln>
                <a:solidFill>
                  <a:srgbClr val="0A0A0A"/>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how a company manages its relationships with its workforce, the societies in which it operates, and the political environment</a:t>
            </a:r>
            <a:r>
              <a:rPr kumimoji="0" lang="en-US" sz="2400" b="0" i="0" u="none" strike="noStrike" kern="0" cap="none" spc="-40" normalizeH="0" baseline="0" noProof="0" dirty="0">
                <a:ln>
                  <a:noFill/>
                </a:ln>
                <a:solidFill>
                  <a:srgbClr val="0A0A0A"/>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288191FA-FD4D-FA55-6BFA-D61348BC12CC}"/>
              </a:ext>
            </a:extLst>
          </p:cNvPr>
          <p:cNvSpPr txBox="1"/>
          <p:nvPr/>
        </p:nvSpPr>
        <p:spPr>
          <a:xfrm>
            <a:off x="3784704" y="1485849"/>
            <a:ext cx="7919932" cy="39857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It is also often equated with DEI, or diversity, equity and inclusion (gender, race, religion, geography, age, sexual preference and other identity markers).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It includes: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a:t>
            </a:r>
            <a:r>
              <a:rPr kumimoji="0" lang="en-US" sz="24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supply chains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we participate 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a:t>
            </a:r>
            <a:r>
              <a:rPr kumimoji="0" lang="en-US" sz="24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people we employ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How staff are treated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Engagement with neighbors and local communities;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a:t>
            </a:r>
            <a:r>
              <a:rPr kumimoji="0" lang="en-US" sz="2400" b="0"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working conditions organizations create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bring out their human best.</a:t>
            </a:r>
          </a:p>
        </p:txBody>
      </p:sp>
      <p:sp>
        <p:nvSpPr>
          <p:cNvPr id="8" name="TextBox 7">
            <a:extLst>
              <a:ext uri="{FF2B5EF4-FFF2-40B4-BE49-F238E27FC236}">
                <a16:creationId xmlns:a16="http://schemas.microsoft.com/office/drawing/2014/main" id="{B95EB99B-3A3E-47AF-14FE-D2F35C0C9744}"/>
              </a:ext>
            </a:extLst>
          </p:cNvPr>
          <p:cNvSpPr txBox="1"/>
          <p:nvPr/>
        </p:nvSpPr>
        <p:spPr>
          <a:xfrm>
            <a:off x="3969100" y="5534141"/>
            <a:ext cx="6730984" cy="923330"/>
          </a:xfrm>
          <a:prstGeom prst="rect">
            <a:avLst/>
          </a:prstGeom>
          <a:solidFill>
            <a:schemeClr val="accent1"/>
          </a:solidFill>
        </p:spPr>
        <p:txBody>
          <a:bodyPr wrap="square">
            <a:spAutoFit/>
          </a:bodyPr>
          <a:lstStyle/>
          <a:p>
            <a:pPr marL="226945" marR="0" lvl="0" indent="-226945" algn="l" defTabSz="914400" rtl="0" eaLnBrk="1" fontAlgn="auto" latinLnBrk="0" hangingPunct="1">
              <a:lnSpc>
                <a:spcPct val="100000"/>
              </a:lnSpc>
              <a:spcBef>
                <a:spcPts val="8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Companies are being held accountable for all aspects of their business:  </a:t>
            </a: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Corporate governance, policies, goals, transparent reporting and community relations</a:t>
            </a:r>
          </a:p>
        </p:txBody>
      </p:sp>
    </p:spTree>
    <p:extLst>
      <p:ext uri="{BB962C8B-B14F-4D97-AF65-F5344CB8AC3E}">
        <p14:creationId xmlns:p14="http://schemas.microsoft.com/office/powerpoint/2010/main" val="247064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920621" y="156409"/>
            <a:ext cx="10036292" cy="773776"/>
          </a:xfrm>
        </p:spPr>
        <p:txBody>
          <a:bodyPr>
            <a:normAutofit fontScale="90000"/>
          </a:bodyPr>
          <a:lstStyle/>
          <a:p>
            <a:r>
              <a:rPr lang="en-US"/>
              <a:t>Key ESG Categories</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12" name="Table 4">
            <a:extLst>
              <a:ext uri="{FF2B5EF4-FFF2-40B4-BE49-F238E27FC236}">
                <a16:creationId xmlns:a16="http://schemas.microsoft.com/office/drawing/2014/main" id="{23298304-0ECB-E055-B907-51175EC04616}"/>
              </a:ext>
            </a:extLst>
          </p:cNvPr>
          <p:cNvGraphicFramePr>
            <a:graphicFrameLocks noGrp="1"/>
          </p:cNvGraphicFramePr>
          <p:nvPr/>
        </p:nvGraphicFramePr>
        <p:xfrm>
          <a:off x="6182071" y="1604413"/>
          <a:ext cx="5875953" cy="4257741"/>
        </p:xfrm>
        <a:graphic>
          <a:graphicData uri="http://schemas.openxmlformats.org/drawingml/2006/table">
            <a:tbl>
              <a:tblPr firstRow="1" bandRow="1">
                <a:tableStyleId>{5C22544A-7EE6-4342-B048-85BDC9FD1C3A}</a:tableStyleId>
              </a:tblPr>
              <a:tblGrid>
                <a:gridCol w="1958651">
                  <a:extLst>
                    <a:ext uri="{9D8B030D-6E8A-4147-A177-3AD203B41FA5}">
                      <a16:colId xmlns:a16="http://schemas.microsoft.com/office/drawing/2014/main" val="874113608"/>
                    </a:ext>
                  </a:extLst>
                </a:gridCol>
                <a:gridCol w="1958651">
                  <a:extLst>
                    <a:ext uri="{9D8B030D-6E8A-4147-A177-3AD203B41FA5}">
                      <a16:colId xmlns:a16="http://schemas.microsoft.com/office/drawing/2014/main" val="4282003644"/>
                    </a:ext>
                  </a:extLst>
                </a:gridCol>
                <a:gridCol w="1958651">
                  <a:extLst>
                    <a:ext uri="{9D8B030D-6E8A-4147-A177-3AD203B41FA5}">
                      <a16:colId xmlns:a16="http://schemas.microsoft.com/office/drawing/2014/main" val="2353024883"/>
                    </a:ext>
                  </a:extLst>
                </a:gridCol>
              </a:tblGrid>
              <a:tr h="2131112">
                <a:tc>
                  <a:txBody>
                    <a:bodyPr/>
                    <a:lstStyle/>
                    <a:p>
                      <a:pPr algn="ctr"/>
                      <a:r>
                        <a:rPr lang="en-US" sz="1600" b="1">
                          <a:solidFill>
                            <a:srgbClr val="002060"/>
                          </a:solidFill>
                        </a:rPr>
                        <a:t>Company Activities </a:t>
                      </a:r>
                    </a:p>
                  </a:txBody>
                  <a:tcPr anchor="ctr">
                    <a:solidFill>
                      <a:schemeClr val="accent4">
                        <a:lumMod val="60000"/>
                        <a:lumOff val="40000"/>
                      </a:schemeClr>
                    </a:solidFill>
                  </a:tcPr>
                </a:tc>
                <a:tc>
                  <a:txBody>
                    <a:bodyPr/>
                    <a:lstStyle/>
                    <a:p>
                      <a:pPr algn="ctr"/>
                      <a:r>
                        <a:rPr lang="en-US" sz="1600" b="1">
                          <a:solidFill>
                            <a:srgbClr val="002060"/>
                          </a:solidFill>
                        </a:rPr>
                        <a:t>Financial</a:t>
                      </a:r>
                    </a:p>
                  </a:txBody>
                  <a:tcPr anchor="ctr">
                    <a:lnR w="12700" cmpd="sng">
                      <a:noFill/>
                    </a:lnR>
                    <a:solidFill>
                      <a:schemeClr val="accent2">
                        <a:lumMod val="40000"/>
                        <a:lumOff val="60000"/>
                      </a:schemeClr>
                    </a:solidFill>
                  </a:tcPr>
                </a:tc>
                <a:tc>
                  <a:txBody>
                    <a:bodyPr/>
                    <a:lstStyle/>
                    <a:p>
                      <a:pPr algn="ctr"/>
                      <a:r>
                        <a:rPr lang="en-US" sz="1600" b="1">
                          <a:solidFill>
                            <a:srgbClr val="002060"/>
                          </a:solidFill>
                        </a:rPr>
                        <a:t>Structure &amp; Employees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5000"/>
                        <a:lumOff val="75000"/>
                      </a:schemeClr>
                    </a:solidFill>
                  </a:tcPr>
                </a:tc>
                <a:extLst>
                  <a:ext uri="{0D108BD9-81ED-4DB2-BD59-A6C34878D82A}">
                    <a16:rowId xmlns:a16="http://schemas.microsoft.com/office/drawing/2014/main" val="1449918390"/>
                  </a:ext>
                </a:extLst>
              </a:tr>
              <a:tr h="2126629">
                <a:tc>
                  <a:txBody>
                    <a:bodyPr/>
                    <a:lstStyle/>
                    <a:p>
                      <a:pPr algn="ctr"/>
                      <a:r>
                        <a:rPr lang="en-US" sz="1600" b="1">
                          <a:solidFill>
                            <a:srgbClr val="002060"/>
                          </a:solidFill>
                        </a:rPr>
                        <a:t>Sustainability Strategy</a:t>
                      </a:r>
                    </a:p>
                  </a:txBody>
                  <a:tcPr anchor="ctr">
                    <a:solidFill>
                      <a:schemeClr val="accent1">
                        <a:lumMod val="60000"/>
                        <a:lumOff val="40000"/>
                      </a:schemeClr>
                    </a:solidFill>
                  </a:tcPr>
                </a:tc>
                <a:tc>
                  <a:txBody>
                    <a:bodyPr/>
                    <a:lstStyle/>
                    <a:p>
                      <a:pPr algn="ctr"/>
                      <a:r>
                        <a:rPr lang="en-US" sz="1600" b="1">
                          <a:solidFill>
                            <a:srgbClr val="002060"/>
                          </a:solidFill>
                        </a:rPr>
                        <a:t>Stakeholder Engagement</a:t>
                      </a:r>
                    </a:p>
                  </a:txBody>
                  <a:tcPr anchor="ctr">
                    <a:solidFill>
                      <a:schemeClr val="accent5">
                        <a:lumMod val="40000"/>
                        <a:lumOff val="60000"/>
                      </a:schemeClr>
                    </a:solidFill>
                  </a:tcPr>
                </a:tc>
                <a:tc>
                  <a:txBody>
                    <a:bodyPr/>
                    <a:lstStyle/>
                    <a:p>
                      <a:pPr algn="ctr"/>
                      <a:r>
                        <a:rPr lang="en-US" sz="1600" b="1" dirty="0">
                          <a:solidFill>
                            <a:srgbClr val="002060"/>
                          </a:solidFill>
                        </a:rPr>
                        <a:t>Compliance</a:t>
                      </a:r>
                    </a:p>
                  </a:txBody>
                  <a:tcPr anchor="ctr">
                    <a:lnT w="38100" cmpd="sng">
                      <a:noFill/>
                    </a:lnT>
                    <a:solidFill>
                      <a:schemeClr val="accent4">
                        <a:lumMod val="40000"/>
                        <a:lumOff val="60000"/>
                      </a:schemeClr>
                    </a:solidFill>
                  </a:tcPr>
                </a:tc>
                <a:extLst>
                  <a:ext uri="{0D108BD9-81ED-4DB2-BD59-A6C34878D82A}">
                    <a16:rowId xmlns:a16="http://schemas.microsoft.com/office/drawing/2014/main" val="1231957975"/>
                  </a:ext>
                </a:extLst>
              </a:tr>
            </a:tbl>
          </a:graphicData>
        </a:graphic>
      </p:graphicFrame>
      <p:graphicFrame>
        <p:nvGraphicFramePr>
          <p:cNvPr id="13" name="Table 5">
            <a:extLst>
              <a:ext uri="{FF2B5EF4-FFF2-40B4-BE49-F238E27FC236}">
                <a16:creationId xmlns:a16="http://schemas.microsoft.com/office/drawing/2014/main" id="{1E7C0766-A10D-4C17-61CA-B3DAC2434E35}"/>
              </a:ext>
            </a:extLst>
          </p:cNvPr>
          <p:cNvGraphicFramePr>
            <a:graphicFrameLocks noGrp="1"/>
          </p:cNvGraphicFramePr>
          <p:nvPr/>
        </p:nvGraphicFramePr>
        <p:xfrm>
          <a:off x="2991851" y="1614258"/>
          <a:ext cx="3080194" cy="4250086"/>
        </p:xfrm>
        <a:graphic>
          <a:graphicData uri="http://schemas.openxmlformats.org/drawingml/2006/table">
            <a:tbl>
              <a:tblPr firstRow="1" bandRow="1">
                <a:tableStyleId>{5C22544A-7EE6-4342-B048-85BDC9FD1C3A}</a:tableStyleId>
              </a:tblPr>
              <a:tblGrid>
                <a:gridCol w="1540097">
                  <a:extLst>
                    <a:ext uri="{9D8B030D-6E8A-4147-A177-3AD203B41FA5}">
                      <a16:colId xmlns:a16="http://schemas.microsoft.com/office/drawing/2014/main" val="1492643024"/>
                    </a:ext>
                  </a:extLst>
                </a:gridCol>
                <a:gridCol w="1540097">
                  <a:extLst>
                    <a:ext uri="{9D8B030D-6E8A-4147-A177-3AD203B41FA5}">
                      <a16:colId xmlns:a16="http://schemas.microsoft.com/office/drawing/2014/main" val="527307248"/>
                    </a:ext>
                  </a:extLst>
                </a:gridCol>
              </a:tblGrid>
              <a:tr h="2125043">
                <a:tc>
                  <a:txBody>
                    <a:bodyPr/>
                    <a:lstStyle/>
                    <a:p>
                      <a:pPr algn="ctr"/>
                      <a:r>
                        <a:rPr lang="en-US" sz="1600" b="1" dirty="0">
                          <a:solidFill>
                            <a:srgbClr val="002060"/>
                          </a:solidFill>
                        </a:rPr>
                        <a:t>Community Programs</a:t>
                      </a:r>
                    </a:p>
                  </a:txBody>
                  <a:tcPr marL="92836" marR="92836" marT="46418" marB="46418" anchor="ctr">
                    <a:solidFill>
                      <a:srgbClr val="CCCCFF"/>
                    </a:solidFill>
                  </a:tcPr>
                </a:tc>
                <a:tc>
                  <a:txBody>
                    <a:bodyPr/>
                    <a:lstStyle/>
                    <a:p>
                      <a:pPr algn="ctr"/>
                      <a:r>
                        <a:rPr lang="en-US" sz="1600" b="1" dirty="0">
                          <a:solidFill>
                            <a:srgbClr val="002060"/>
                          </a:solidFill>
                        </a:rPr>
                        <a:t>Health &amp; Safety</a:t>
                      </a:r>
                    </a:p>
                  </a:txBody>
                  <a:tcPr marL="92836" marR="92836" marT="46418" marB="46418" anchor="ctr">
                    <a:solidFill>
                      <a:schemeClr val="accent2">
                        <a:lumMod val="40000"/>
                        <a:lumOff val="60000"/>
                      </a:schemeClr>
                    </a:solidFill>
                  </a:tcPr>
                </a:tc>
                <a:extLst>
                  <a:ext uri="{0D108BD9-81ED-4DB2-BD59-A6C34878D82A}">
                    <a16:rowId xmlns:a16="http://schemas.microsoft.com/office/drawing/2014/main" val="1179711912"/>
                  </a:ext>
                </a:extLst>
              </a:tr>
              <a:tr h="2125043">
                <a:tc>
                  <a:txBody>
                    <a:bodyPr/>
                    <a:lstStyle/>
                    <a:p>
                      <a:pPr algn="ctr"/>
                      <a:r>
                        <a:rPr lang="en-US" sz="1600" b="1" dirty="0">
                          <a:solidFill>
                            <a:srgbClr val="002060"/>
                          </a:solidFill>
                        </a:rPr>
                        <a:t>Employment</a:t>
                      </a:r>
                    </a:p>
                  </a:txBody>
                  <a:tcPr marL="92836" marR="92836" marT="46418" marB="46418" anchor="ctr">
                    <a:solidFill>
                      <a:schemeClr val="accent4">
                        <a:lumMod val="60000"/>
                        <a:lumOff val="40000"/>
                      </a:schemeClr>
                    </a:solidFill>
                  </a:tcPr>
                </a:tc>
                <a:tc>
                  <a:txBody>
                    <a:bodyPr/>
                    <a:lstStyle/>
                    <a:p>
                      <a:pPr algn="ctr"/>
                      <a:r>
                        <a:rPr lang="en-US" sz="1600" b="1" dirty="0">
                          <a:solidFill>
                            <a:srgbClr val="002060"/>
                          </a:solidFill>
                        </a:rPr>
                        <a:t>DEI</a:t>
                      </a:r>
                    </a:p>
                  </a:txBody>
                  <a:tcPr marL="92836" marR="92836" marT="46418" marB="46418" anchor="ctr">
                    <a:solidFill>
                      <a:schemeClr val="accent2">
                        <a:lumMod val="60000"/>
                        <a:lumOff val="40000"/>
                      </a:schemeClr>
                    </a:solidFill>
                  </a:tcPr>
                </a:tc>
                <a:extLst>
                  <a:ext uri="{0D108BD9-81ED-4DB2-BD59-A6C34878D82A}">
                    <a16:rowId xmlns:a16="http://schemas.microsoft.com/office/drawing/2014/main" val="47488422"/>
                  </a:ext>
                </a:extLst>
              </a:tr>
            </a:tbl>
          </a:graphicData>
        </a:graphic>
      </p:graphicFrame>
      <p:sp>
        <p:nvSpPr>
          <p:cNvPr id="18" name="TextBox 17">
            <a:extLst>
              <a:ext uri="{FF2B5EF4-FFF2-40B4-BE49-F238E27FC236}">
                <a16:creationId xmlns:a16="http://schemas.microsoft.com/office/drawing/2014/main" id="{DACDF217-995D-8D4E-E6F6-B4C83F212A80}"/>
              </a:ext>
            </a:extLst>
          </p:cNvPr>
          <p:cNvSpPr txBox="1"/>
          <p:nvPr/>
        </p:nvSpPr>
        <p:spPr>
          <a:xfrm>
            <a:off x="2089893" y="1111738"/>
            <a:ext cx="2251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Governance</a:t>
            </a:r>
          </a:p>
        </p:txBody>
      </p:sp>
      <p:sp>
        <p:nvSpPr>
          <p:cNvPr id="19" name="TextBox 18">
            <a:extLst>
              <a:ext uri="{FF2B5EF4-FFF2-40B4-BE49-F238E27FC236}">
                <a16:creationId xmlns:a16="http://schemas.microsoft.com/office/drawing/2014/main" id="{2D4640F1-A8A2-998D-C1AB-C732B8DB7CFE}"/>
              </a:ext>
            </a:extLst>
          </p:cNvPr>
          <p:cNvSpPr txBox="1"/>
          <p:nvPr/>
        </p:nvSpPr>
        <p:spPr>
          <a:xfrm>
            <a:off x="6598920" y="1138302"/>
            <a:ext cx="2419264" cy="3749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Social</a:t>
            </a:r>
          </a:p>
        </p:txBody>
      </p:sp>
      <p:sp>
        <p:nvSpPr>
          <p:cNvPr id="22" name="TextBox 21">
            <a:extLst>
              <a:ext uri="{FF2B5EF4-FFF2-40B4-BE49-F238E27FC236}">
                <a16:creationId xmlns:a16="http://schemas.microsoft.com/office/drawing/2014/main" id="{63A4EAD3-DCBF-D83E-4951-5FA3D4B2EA1D}"/>
              </a:ext>
            </a:extLst>
          </p:cNvPr>
          <p:cNvSpPr txBox="1"/>
          <p:nvPr/>
        </p:nvSpPr>
        <p:spPr>
          <a:xfrm>
            <a:off x="6200014" y="1205803"/>
            <a:ext cx="5847962" cy="369332"/>
          </a:xfrm>
          <a:prstGeom prst="rect">
            <a:avLst/>
          </a:prstGeom>
          <a:solidFill>
            <a:srgbClr val="002060"/>
          </a:solidFill>
          <a:ln w="3810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Governance (G)</a:t>
            </a:r>
          </a:p>
        </p:txBody>
      </p:sp>
      <p:sp>
        <p:nvSpPr>
          <p:cNvPr id="24" name="TextBox 23">
            <a:extLst>
              <a:ext uri="{FF2B5EF4-FFF2-40B4-BE49-F238E27FC236}">
                <a16:creationId xmlns:a16="http://schemas.microsoft.com/office/drawing/2014/main" id="{8DF972E9-132E-822C-8422-09B40DAADEAB}"/>
              </a:ext>
            </a:extLst>
          </p:cNvPr>
          <p:cNvSpPr txBox="1"/>
          <p:nvPr/>
        </p:nvSpPr>
        <p:spPr>
          <a:xfrm>
            <a:off x="3007785" y="1211940"/>
            <a:ext cx="3080193" cy="369332"/>
          </a:xfrm>
          <a:prstGeom prst="rect">
            <a:avLst/>
          </a:prstGeom>
          <a:solidFill>
            <a:srgbClr val="FF9900"/>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Social (S)</a:t>
            </a:r>
          </a:p>
        </p:txBody>
      </p:sp>
      <p:graphicFrame>
        <p:nvGraphicFramePr>
          <p:cNvPr id="4" name="Table 3">
            <a:extLst>
              <a:ext uri="{FF2B5EF4-FFF2-40B4-BE49-F238E27FC236}">
                <a16:creationId xmlns:a16="http://schemas.microsoft.com/office/drawing/2014/main" id="{232B3A21-5496-0AD8-63B6-2360BC1EB524}"/>
              </a:ext>
            </a:extLst>
          </p:cNvPr>
          <p:cNvGraphicFramePr>
            <a:graphicFrameLocks noGrp="1"/>
          </p:cNvGraphicFramePr>
          <p:nvPr/>
        </p:nvGraphicFramePr>
        <p:xfrm>
          <a:off x="158360" y="1590329"/>
          <a:ext cx="2723466" cy="4263197"/>
        </p:xfrm>
        <a:graphic>
          <a:graphicData uri="http://schemas.openxmlformats.org/drawingml/2006/table">
            <a:tbl>
              <a:tblPr firstRow="1" bandRow="1">
                <a:tableStyleId>{5C22544A-7EE6-4342-B048-85BDC9FD1C3A}</a:tableStyleId>
              </a:tblPr>
              <a:tblGrid>
                <a:gridCol w="1361733">
                  <a:extLst>
                    <a:ext uri="{9D8B030D-6E8A-4147-A177-3AD203B41FA5}">
                      <a16:colId xmlns:a16="http://schemas.microsoft.com/office/drawing/2014/main" val="1492643024"/>
                    </a:ext>
                  </a:extLst>
                </a:gridCol>
                <a:gridCol w="1361733">
                  <a:extLst>
                    <a:ext uri="{9D8B030D-6E8A-4147-A177-3AD203B41FA5}">
                      <a16:colId xmlns:a16="http://schemas.microsoft.com/office/drawing/2014/main" val="527307248"/>
                    </a:ext>
                  </a:extLst>
                </a:gridCol>
              </a:tblGrid>
              <a:tr h="2141581">
                <a:tc>
                  <a:txBody>
                    <a:bodyPr/>
                    <a:lstStyle/>
                    <a:p>
                      <a:pPr algn="ctr"/>
                      <a:r>
                        <a:rPr lang="en-US" sz="1600" b="1">
                          <a:solidFill>
                            <a:srgbClr val="002060"/>
                          </a:solidFill>
                        </a:rPr>
                        <a:t>Equipment &amp; Fuel</a:t>
                      </a:r>
                    </a:p>
                  </a:txBody>
                  <a:tcPr anchor="ctr">
                    <a:solidFill>
                      <a:schemeClr val="accent4">
                        <a:lumMod val="40000"/>
                        <a:lumOff val="60000"/>
                      </a:schemeClr>
                    </a:solidFill>
                  </a:tcPr>
                </a:tc>
                <a:tc>
                  <a:txBody>
                    <a:bodyPr/>
                    <a:lstStyle/>
                    <a:p>
                      <a:pPr algn="ctr"/>
                      <a:r>
                        <a:rPr lang="en-US" sz="1600" b="1">
                          <a:solidFill>
                            <a:srgbClr val="002060"/>
                          </a:solidFill>
                        </a:rPr>
                        <a:t>Electricity</a:t>
                      </a:r>
                    </a:p>
                  </a:txBody>
                  <a:tcPr anchor="ctr">
                    <a:solidFill>
                      <a:srgbClr val="FF9999"/>
                    </a:solidFill>
                  </a:tcPr>
                </a:tc>
                <a:extLst>
                  <a:ext uri="{0D108BD9-81ED-4DB2-BD59-A6C34878D82A}">
                    <a16:rowId xmlns:a16="http://schemas.microsoft.com/office/drawing/2014/main" val="1179711912"/>
                  </a:ext>
                </a:extLst>
              </a:tr>
              <a:tr h="2121616">
                <a:tc>
                  <a:txBody>
                    <a:bodyPr/>
                    <a:lstStyle/>
                    <a:p>
                      <a:pPr algn="ctr"/>
                      <a:r>
                        <a:rPr lang="en-US" sz="1600" b="1" dirty="0">
                          <a:solidFill>
                            <a:srgbClr val="002060"/>
                          </a:solidFill>
                        </a:rPr>
                        <a:t>Safety</a:t>
                      </a:r>
                    </a:p>
                  </a:txBody>
                  <a:tcPr anchor="ctr">
                    <a:solidFill>
                      <a:schemeClr val="accent2">
                        <a:lumMod val="60000"/>
                        <a:lumOff val="40000"/>
                      </a:schemeClr>
                    </a:solidFill>
                  </a:tcPr>
                </a:tc>
                <a:tc>
                  <a:txBody>
                    <a:bodyPr/>
                    <a:lstStyle/>
                    <a:p>
                      <a:pPr algn="ctr"/>
                      <a:r>
                        <a:rPr lang="en-US" sz="1600" b="1" dirty="0">
                          <a:solidFill>
                            <a:srgbClr val="002060"/>
                          </a:solidFill>
                        </a:rPr>
                        <a:t>Products &amp; Services</a:t>
                      </a:r>
                    </a:p>
                  </a:txBody>
                  <a:tcPr anchor="ctr">
                    <a:solidFill>
                      <a:schemeClr val="accent3">
                        <a:lumMod val="40000"/>
                        <a:lumOff val="60000"/>
                      </a:schemeClr>
                    </a:solidFill>
                  </a:tcPr>
                </a:tc>
                <a:extLst>
                  <a:ext uri="{0D108BD9-81ED-4DB2-BD59-A6C34878D82A}">
                    <a16:rowId xmlns:a16="http://schemas.microsoft.com/office/drawing/2014/main" val="47488422"/>
                  </a:ext>
                </a:extLst>
              </a:tr>
            </a:tbl>
          </a:graphicData>
        </a:graphic>
      </p:graphicFrame>
      <p:sp>
        <p:nvSpPr>
          <p:cNvPr id="5" name="TextBox 4">
            <a:extLst>
              <a:ext uri="{FF2B5EF4-FFF2-40B4-BE49-F238E27FC236}">
                <a16:creationId xmlns:a16="http://schemas.microsoft.com/office/drawing/2014/main" id="{538C88C8-5960-2A16-B226-585D4968017E}"/>
              </a:ext>
            </a:extLst>
          </p:cNvPr>
          <p:cNvSpPr txBox="1"/>
          <p:nvPr/>
        </p:nvSpPr>
        <p:spPr>
          <a:xfrm>
            <a:off x="172140" y="1199726"/>
            <a:ext cx="2703693" cy="369332"/>
          </a:xfrm>
          <a:prstGeom prst="rect">
            <a:avLst/>
          </a:prstGeom>
          <a:solidFill>
            <a:srgbClr val="00B050"/>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Environmental (E)</a:t>
            </a:r>
          </a:p>
        </p:txBody>
      </p:sp>
      <p:sp>
        <p:nvSpPr>
          <p:cNvPr id="6" name="Rectangle 5">
            <a:extLst>
              <a:ext uri="{FF2B5EF4-FFF2-40B4-BE49-F238E27FC236}">
                <a16:creationId xmlns:a16="http://schemas.microsoft.com/office/drawing/2014/main" id="{FE3483E7-F5AC-8087-D546-B6028A161C88}"/>
              </a:ext>
            </a:extLst>
          </p:cNvPr>
          <p:cNvSpPr/>
          <p:nvPr/>
        </p:nvSpPr>
        <p:spPr>
          <a:xfrm>
            <a:off x="2937948" y="1138302"/>
            <a:ext cx="3208326" cy="480812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srgbClr val="0070C0"/>
                </a:solidFill>
              </a:ln>
              <a:no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46AAEDF5-9E64-9C76-9093-9E529E098210}"/>
              </a:ext>
            </a:extLst>
          </p:cNvPr>
          <p:cNvSpPr txBox="1"/>
          <p:nvPr/>
        </p:nvSpPr>
        <p:spPr>
          <a:xfrm>
            <a:off x="183606" y="5940851"/>
            <a:ext cx="1182478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While the social element is essential to ESG, the interdependency between “environment, social &amp; governance” cannot be understated.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It is the delivery and foundation of strong social movements that have supported and contributed to the success of shifting the climate discussion towards positive action.</a:t>
            </a:r>
          </a:p>
        </p:txBody>
      </p:sp>
      <p:pic>
        <p:nvPicPr>
          <p:cNvPr id="3" name="Picture 2">
            <a:extLst>
              <a:ext uri="{FF2B5EF4-FFF2-40B4-BE49-F238E27FC236}">
                <a16:creationId xmlns:a16="http://schemas.microsoft.com/office/drawing/2014/main" id="{1E70C66F-EF3A-9575-BB90-87D7589FA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6766" y="5271482"/>
            <a:ext cx="786373" cy="427122"/>
          </a:xfrm>
          <a:prstGeom prst="rect">
            <a:avLst/>
          </a:prstGeom>
        </p:spPr>
      </p:pic>
    </p:spTree>
    <p:extLst>
      <p:ext uri="{BB962C8B-B14F-4D97-AF65-F5344CB8AC3E}">
        <p14:creationId xmlns:p14="http://schemas.microsoft.com/office/powerpoint/2010/main" val="160803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BEB0-5EAF-BE8D-C3E2-887989FF1C6E}"/>
              </a:ext>
            </a:extLst>
          </p:cNvPr>
          <p:cNvSpPr>
            <a:spLocks noGrp="1"/>
          </p:cNvSpPr>
          <p:nvPr>
            <p:ph type="title"/>
          </p:nvPr>
        </p:nvSpPr>
        <p:spPr>
          <a:xfrm>
            <a:off x="201169" y="194783"/>
            <a:ext cx="11990832" cy="769493"/>
          </a:xfrm>
        </p:spPr>
        <p:txBody>
          <a:bodyPr>
            <a:normAutofit fontScale="90000"/>
          </a:bodyPr>
          <a:lstStyle/>
          <a:p>
            <a:pPr algn="r"/>
            <a:r>
              <a:rPr lang="en-US" dirty="0"/>
              <a:t>Social Impact:  Employees</a:t>
            </a:r>
          </a:p>
        </p:txBody>
      </p:sp>
      <p:sp>
        <p:nvSpPr>
          <p:cNvPr id="6" name="Slide Number Placeholder 5">
            <a:extLst>
              <a:ext uri="{FF2B5EF4-FFF2-40B4-BE49-F238E27FC236}">
                <a16:creationId xmlns:a16="http://schemas.microsoft.com/office/drawing/2014/main" id="{69F4B909-CCAF-1183-309F-16C60BADF1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3" name="Group 2">
            <a:extLst>
              <a:ext uri="{FF2B5EF4-FFF2-40B4-BE49-F238E27FC236}">
                <a16:creationId xmlns:a16="http://schemas.microsoft.com/office/drawing/2014/main" id="{03621BDF-29CC-7F5B-EB33-910B55EAE24F}"/>
              </a:ext>
            </a:extLst>
          </p:cNvPr>
          <p:cNvGrpSpPr/>
          <p:nvPr/>
        </p:nvGrpSpPr>
        <p:grpSpPr>
          <a:xfrm>
            <a:off x="8037413" y="2054436"/>
            <a:ext cx="3328579" cy="3016327"/>
            <a:chOff x="4276265" y="1294471"/>
            <a:chExt cx="3328579" cy="3209212"/>
          </a:xfrm>
        </p:grpSpPr>
        <p:sp>
          <p:nvSpPr>
            <p:cNvPr id="7" name="TextBox 51">
              <a:extLst>
                <a:ext uri="{FF2B5EF4-FFF2-40B4-BE49-F238E27FC236}">
                  <a16:creationId xmlns:a16="http://schemas.microsoft.com/office/drawing/2014/main" id="{EE6A6A2E-68D3-3B56-A165-6E232BED93BE}"/>
                </a:ext>
              </a:extLst>
            </p:cNvPr>
            <p:cNvSpPr txBox="1">
              <a:spLocks/>
            </p:cNvSpPr>
            <p:nvPr/>
          </p:nvSpPr>
          <p:spPr>
            <a:xfrm>
              <a:off x="4321122" y="1294471"/>
              <a:ext cx="3275863" cy="338426"/>
            </a:xfrm>
            <a:prstGeom prst="rect">
              <a:avLst/>
            </a:prstGeom>
            <a:ln>
              <a:noFill/>
            </a:ln>
          </p:spPr>
          <p:txBody>
            <a:bodyPr vert="horz" wrap="square" lIns="0" tIns="0" rIns="0" bIns="0" rtlCol="0">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199" b="1" i="0" u="none" strike="noStrike" kern="1200" cap="none" spc="0" normalizeH="0" baseline="0" noProof="0" dirty="0">
                  <a:ln>
                    <a:noFill/>
                  </a:ln>
                  <a:solidFill>
                    <a:srgbClr val="000000"/>
                  </a:solidFill>
                  <a:effectLst/>
                  <a:uLnTx/>
                  <a:uFillTx/>
                  <a:latin typeface="Maax Regular" panose="02000000000000000000" pitchFamily="50" charset="0"/>
                  <a:ea typeface="+mn-ea"/>
                  <a:cs typeface="+mn-cs"/>
                  <a:sym typeface="Maax Regular"/>
                </a:rPr>
                <a:t>Social Analysis/Reporting:  </a:t>
              </a:r>
            </a:p>
          </p:txBody>
        </p:sp>
        <p:sp>
          <p:nvSpPr>
            <p:cNvPr id="8" name="TextBox 52">
              <a:extLst>
                <a:ext uri="{FF2B5EF4-FFF2-40B4-BE49-F238E27FC236}">
                  <a16:creationId xmlns:a16="http://schemas.microsoft.com/office/drawing/2014/main" id="{5934C318-8E8C-9D11-B270-2B3B9E7EDEC5}"/>
                </a:ext>
              </a:extLst>
            </p:cNvPr>
            <p:cNvSpPr txBox="1">
              <a:spLocks/>
            </p:cNvSpPr>
            <p:nvPr/>
          </p:nvSpPr>
          <p:spPr>
            <a:xfrm>
              <a:off x="4328982" y="1759953"/>
              <a:ext cx="3275862" cy="861774"/>
            </a:xfrm>
            <a:prstGeom prst="rect">
              <a:avLst/>
            </a:prstGeom>
            <a:ln>
              <a:noFill/>
            </a:ln>
          </p:spPr>
          <p:txBody>
            <a:bodyPr vert="horz" wrap="square" lIns="0" tIns="0" rIns="0" bIns="0" rtlCol="0" anchor="t">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aax Regular" panose="02000000000000000000" pitchFamily="50" charset="0"/>
                  <a:ea typeface="+mn-ea"/>
                  <a:cs typeface="+mn-cs"/>
                  <a:sym typeface="Maax Regular"/>
                </a:rPr>
                <a:t>Assesses your company’s social impact and associated risk from societal actions, including from its direct and indirect employees:</a:t>
              </a:r>
            </a:p>
          </p:txBody>
        </p:sp>
        <p:sp>
          <p:nvSpPr>
            <p:cNvPr id="10" name="TextBox 9">
              <a:extLst>
                <a:ext uri="{FF2B5EF4-FFF2-40B4-BE49-F238E27FC236}">
                  <a16:creationId xmlns:a16="http://schemas.microsoft.com/office/drawing/2014/main" id="{259AA298-04A5-9EFC-DB80-BAE407C6CCFC}"/>
                </a:ext>
              </a:extLst>
            </p:cNvPr>
            <p:cNvSpPr txBox="1">
              <a:spLocks/>
            </p:cNvSpPr>
            <p:nvPr/>
          </p:nvSpPr>
          <p:spPr>
            <a:xfrm>
              <a:off x="4276265" y="3995983"/>
              <a:ext cx="993509" cy="3384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ctr" defTabSz="684939" rtl="0" eaLnBrk="1" fontAlgn="auto" latinLnBrk="0" hangingPunct="1">
                <a:lnSpc>
                  <a:spcPct val="100000"/>
                </a:lnSpc>
                <a:spcBef>
                  <a:spcPts val="0"/>
                </a:spcBef>
                <a:spcAft>
                  <a:spcPts val="0"/>
                </a:spcAft>
                <a:buClr>
                  <a:srgbClr val="FFFFFF"/>
                </a:buClr>
                <a:buSzTx/>
                <a:buFontTx/>
                <a:buNone/>
                <a:tabLst/>
                <a:defRPr/>
              </a:pPr>
              <a:r>
                <a:rPr kumimoji="0" lang="en-US" altLang="ko-KR" sz="1100" b="1" i="0" u="none" strike="noStrike" kern="1200" cap="none" spc="0" normalizeH="0" baseline="0" noProof="0" dirty="0">
                  <a:ln>
                    <a:noFill/>
                  </a:ln>
                  <a:solidFill>
                    <a:srgbClr val="000000"/>
                  </a:solidFill>
                  <a:effectLst/>
                  <a:uLnTx/>
                  <a:uFillTx/>
                  <a:latin typeface="Maax Regular" panose="02000000000000000000" pitchFamily="2" charset="77"/>
                  <a:ea typeface="Arial Unicode MS"/>
                  <a:cs typeface="Arial Unicode MS"/>
                  <a:sym typeface="Maax Regular"/>
                </a:rPr>
                <a:t>Labor practices</a:t>
              </a:r>
            </a:p>
          </p:txBody>
        </p:sp>
        <p:grpSp>
          <p:nvGrpSpPr>
            <p:cNvPr id="11" name="Group 10">
              <a:extLst>
                <a:ext uri="{FF2B5EF4-FFF2-40B4-BE49-F238E27FC236}">
                  <a16:creationId xmlns:a16="http://schemas.microsoft.com/office/drawing/2014/main" id="{E68EC608-0449-2912-3572-43E9D3595AAD}"/>
                </a:ext>
              </a:extLst>
            </p:cNvPr>
            <p:cNvGrpSpPr/>
            <p:nvPr/>
          </p:nvGrpSpPr>
          <p:grpSpPr>
            <a:xfrm>
              <a:off x="4428305" y="3184072"/>
              <a:ext cx="689433" cy="714148"/>
              <a:chOff x="6412520" y="2615871"/>
              <a:chExt cx="701861" cy="714334"/>
            </a:xfrm>
            <a:solidFill>
              <a:schemeClr val="accent2"/>
            </a:solidFill>
          </p:grpSpPr>
          <p:sp>
            <p:nvSpPr>
              <p:cNvPr id="27" name="Oval 26">
                <a:extLst>
                  <a:ext uri="{FF2B5EF4-FFF2-40B4-BE49-F238E27FC236}">
                    <a16:creationId xmlns:a16="http://schemas.microsoft.com/office/drawing/2014/main" id="{DF39A9DB-51F9-0D2F-A87F-13A3A4ECE138}"/>
                  </a:ext>
                </a:extLst>
              </p:cNvPr>
              <p:cNvSpPr/>
              <p:nvPr/>
            </p:nvSpPr>
            <p:spPr>
              <a:xfrm>
                <a:off x="6412520" y="2615871"/>
                <a:ext cx="701861" cy="714334"/>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marL="0" algn="l" defTabSz="685514" rtl="0" eaLnBrk="1" latinLnBrk="0" hangingPunct="1">
                  <a:defRPr sz="1350" kern="1200">
                    <a:solidFill>
                      <a:schemeClr val="lt1"/>
                    </a:solidFill>
                    <a:latin typeface="+mn-lt"/>
                    <a:ea typeface="+mn-ea"/>
                    <a:cs typeface="+mn-cs"/>
                  </a:defRPr>
                </a:lvl1pPr>
                <a:lvl2pPr marL="342757" algn="l" defTabSz="685514" rtl="0" eaLnBrk="1" latinLnBrk="0" hangingPunct="1">
                  <a:defRPr sz="1350" kern="1200">
                    <a:solidFill>
                      <a:schemeClr val="lt1"/>
                    </a:solidFill>
                    <a:latin typeface="+mn-lt"/>
                    <a:ea typeface="+mn-ea"/>
                    <a:cs typeface="+mn-cs"/>
                  </a:defRPr>
                </a:lvl2pPr>
                <a:lvl3pPr marL="685514" algn="l" defTabSz="685514" rtl="0" eaLnBrk="1" latinLnBrk="0" hangingPunct="1">
                  <a:defRPr sz="1350" kern="1200">
                    <a:solidFill>
                      <a:schemeClr val="lt1"/>
                    </a:solidFill>
                    <a:latin typeface="+mn-lt"/>
                    <a:ea typeface="+mn-ea"/>
                    <a:cs typeface="+mn-cs"/>
                  </a:defRPr>
                </a:lvl3pPr>
                <a:lvl4pPr marL="1028271" algn="l" defTabSz="685514" rtl="0" eaLnBrk="1" latinLnBrk="0" hangingPunct="1">
                  <a:defRPr sz="1350" kern="1200">
                    <a:solidFill>
                      <a:schemeClr val="lt1"/>
                    </a:solidFill>
                    <a:latin typeface="+mn-lt"/>
                    <a:ea typeface="+mn-ea"/>
                    <a:cs typeface="+mn-cs"/>
                  </a:defRPr>
                </a:lvl4pPr>
                <a:lvl5pPr marL="1371029" algn="l" defTabSz="685514" rtl="0" eaLnBrk="1" latinLnBrk="0" hangingPunct="1">
                  <a:defRPr sz="1350" kern="1200">
                    <a:solidFill>
                      <a:schemeClr val="lt1"/>
                    </a:solidFill>
                    <a:latin typeface="+mn-lt"/>
                    <a:ea typeface="+mn-ea"/>
                    <a:cs typeface="+mn-cs"/>
                  </a:defRPr>
                </a:lvl5pPr>
                <a:lvl6pPr marL="1713786" algn="l" defTabSz="685514" rtl="0" eaLnBrk="1" latinLnBrk="0" hangingPunct="1">
                  <a:defRPr sz="1350" kern="1200">
                    <a:solidFill>
                      <a:schemeClr val="lt1"/>
                    </a:solidFill>
                    <a:latin typeface="+mn-lt"/>
                    <a:ea typeface="+mn-ea"/>
                    <a:cs typeface="+mn-cs"/>
                  </a:defRPr>
                </a:lvl6pPr>
                <a:lvl7pPr marL="2056543" algn="l" defTabSz="685514" rtl="0" eaLnBrk="1" latinLnBrk="0" hangingPunct="1">
                  <a:defRPr sz="1350" kern="1200">
                    <a:solidFill>
                      <a:schemeClr val="lt1"/>
                    </a:solidFill>
                    <a:latin typeface="+mn-lt"/>
                    <a:ea typeface="+mn-ea"/>
                    <a:cs typeface="+mn-cs"/>
                  </a:defRPr>
                </a:lvl7pPr>
                <a:lvl8pPr marL="2399300" algn="l" defTabSz="685514" rtl="0" eaLnBrk="1" latinLnBrk="0" hangingPunct="1">
                  <a:defRPr sz="1350" kern="1200">
                    <a:solidFill>
                      <a:schemeClr val="lt1"/>
                    </a:solidFill>
                    <a:latin typeface="+mn-lt"/>
                    <a:ea typeface="+mn-ea"/>
                    <a:cs typeface="+mn-cs"/>
                  </a:defRPr>
                </a:lvl8pPr>
                <a:lvl9pPr marL="2742057" algn="l" defTabSz="685514" rtl="0" eaLnBrk="1" latinLnBrk="0" hangingPunct="1">
                  <a:defRPr sz="1350" kern="12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mn-cs"/>
                  <a:sym typeface="Maax Regular"/>
                </a:endParaRPr>
              </a:p>
            </p:txBody>
          </p:sp>
          <p:pic>
            <p:nvPicPr>
              <p:cNvPr id="28" name="CustomIcon">
                <a:extLst>
                  <a:ext uri="{FF2B5EF4-FFF2-40B4-BE49-F238E27FC236}">
                    <a16:creationId xmlns:a16="http://schemas.microsoft.com/office/drawing/2014/main" id="{AC5F7324-DDAB-5260-0852-ED4F2E86A57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6097" y="2782355"/>
                <a:ext cx="374708" cy="381367"/>
              </a:xfrm>
              <a:prstGeom prst="rect">
                <a:avLst/>
              </a:prstGeom>
            </p:spPr>
          </p:pic>
        </p:grpSp>
        <p:sp>
          <p:nvSpPr>
            <p:cNvPr id="12" name="TextBox 11">
              <a:extLst>
                <a:ext uri="{FF2B5EF4-FFF2-40B4-BE49-F238E27FC236}">
                  <a16:creationId xmlns:a16="http://schemas.microsoft.com/office/drawing/2014/main" id="{4DF68121-A4EB-9476-AFC8-F20B59E38C31}"/>
                </a:ext>
              </a:extLst>
            </p:cNvPr>
            <p:cNvSpPr txBox="1">
              <a:spLocks/>
            </p:cNvSpPr>
            <p:nvPr/>
          </p:nvSpPr>
          <p:spPr>
            <a:xfrm>
              <a:off x="6351647" y="3995984"/>
              <a:ext cx="1245338" cy="5076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ctr" defTabSz="895081" rtl="0" eaLnBrk="1" fontAlgn="auto" latinLnBrk="0" hangingPunct="1">
                <a:lnSpc>
                  <a:spcPct val="100000"/>
                </a:lnSpc>
                <a:spcBef>
                  <a:spcPts val="0"/>
                </a:spcBef>
                <a:spcAft>
                  <a:spcPts val="0"/>
                </a:spcAft>
                <a:buClr>
                  <a:srgbClr val="FFFFFF"/>
                </a:buClr>
                <a:buSzTx/>
                <a:buFontTx/>
                <a:buNone/>
                <a:tabLst/>
                <a:defRPr/>
              </a:pPr>
              <a:r>
                <a:rPr kumimoji="0" lang="en-US" sz="1100" b="1" i="0" u="none" strike="noStrike" kern="1200" cap="none" spc="0" normalizeH="0" baseline="0" noProof="0" dirty="0">
                  <a:ln>
                    <a:noFill/>
                  </a:ln>
                  <a:solidFill>
                    <a:srgbClr val="000000"/>
                  </a:solidFill>
                  <a:effectLst/>
                  <a:uLnTx/>
                  <a:uFillTx/>
                  <a:latin typeface="Maax Regular" panose="02000000000000000000" pitchFamily="2" charset="77"/>
                  <a:ea typeface="+mn-ea"/>
                  <a:cs typeface="Arial" panose="020B0604020202020204" pitchFamily="34" charset="0"/>
                  <a:sym typeface="Arial" panose="020B0604020202020204" pitchFamily="34" charset="0"/>
                </a:rPr>
                <a:t>Organizational culture, diversity &amp; inclusion </a:t>
              </a:r>
            </a:p>
          </p:txBody>
        </p:sp>
        <p:sp>
          <p:nvSpPr>
            <p:cNvPr id="13" name="TextBox 12">
              <a:extLst>
                <a:ext uri="{FF2B5EF4-FFF2-40B4-BE49-F238E27FC236}">
                  <a16:creationId xmlns:a16="http://schemas.microsoft.com/office/drawing/2014/main" id="{D31ED871-AA7F-2EBC-119F-ACFAF40CCEDD}"/>
                </a:ext>
              </a:extLst>
            </p:cNvPr>
            <p:cNvSpPr txBox="1">
              <a:spLocks/>
            </p:cNvSpPr>
            <p:nvPr/>
          </p:nvSpPr>
          <p:spPr>
            <a:xfrm>
              <a:off x="5365342" y="3995983"/>
              <a:ext cx="993509" cy="3384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ctr" defTabSz="684939" rtl="0" eaLnBrk="1" fontAlgn="auto" latinLnBrk="0" hangingPunct="1">
                <a:lnSpc>
                  <a:spcPct val="100000"/>
                </a:lnSpc>
                <a:spcBef>
                  <a:spcPts val="0"/>
                </a:spcBef>
                <a:spcAft>
                  <a:spcPts val="0"/>
                </a:spcAft>
                <a:buClr>
                  <a:srgbClr val="FFFFFF"/>
                </a:buClr>
                <a:buSzTx/>
                <a:buFontTx/>
                <a:buNone/>
                <a:tabLst/>
                <a:defRPr/>
              </a:pPr>
              <a:r>
                <a:rPr kumimoji="0" lang="en-US" altLang="ko-KR" sz="1100" b="1" i="0" u="none" strike="noStrike" kern="1200" cap="none" spc="0" normalizeH="0" baseline="0" noProof="0" dirty="0">
                  <a:ln>
                    <a:noFill/>
                  </a:ln>
                  <a:solidFill>
                    <a:srgbClr val="000000"/>
                  </a:solidFill>
                  <a:effectLst/>
                  <a:uLnTx/>
                  <a:uFillTx/>
                  <a:latin typeface="Maax Regular" panose="02000000000000000000" pitchFamily="2" charset="77"/>
                  <a:ea typeface="Arial Unicode MS"/>
                  <a:cs typeface="Arial Unicode MS"/>
                  <a:sym typeface="Maax Regular"/>
                </a:rPr>
                <a:t>Employee Investment</a:t>
              </a:r>
            </a:p>
          </p:txBody>
        </p:sp>
        <p:grpSp>
          <p:nvGrpSpPr>
            <p:cNvPr id="14" name="Group 13">
              <a:extLst>
                <a:ext uri="{FF2B5EF4-FFF2-40B4-BE49-F238E27FC236}">
                  <a16:creationId xmlns:a16="http://schemas.microsoft.com/office/drawing/2014/main" id="{9F49BD83-1B8D-31C5-C584-90F816FCF9FC}"/>
                </a:ext>
              </a:extLst>
            </p:cNvPr>
            <p:cNvGrpSpPr/>
            <p:nvPr/>
          </p:nvGrpSpPr>
          <p:grpSpPr>
            <a:xfrm>
              <a:off x="5517382" y="3184072"/>
              <a:ext cx="689433" cy="714148"/>
              <a:chOff x="7459223" y="2615871"/>
              <a:chExt cx="701861" cy="714334"/>
            </a:xfrm>
            <a:solidFill>
              <a:schemeClr val="accent2"/>
            </a:solidFill>
          </p:grpSpPr>
          <p:sp>
            <p:nvSpPr>
              <p:cNvPr id="25" name="Oval 24">
                <a:extLst>
                  <a:ext uri="{FF2B5EF4-FFF2-40B4-BE49-F238E27FC236}">
                    <a16:creationId xmlns:a16="http://schemas.microsoft.com/office/drawing/2014/main" id="{DB7A1B72-7B02-7C2F-0FB5-C4F190F85AAB}"/>
                  </a:ext>
                </a:extLst>
              </p:cNvPr>
              <p:cNvSpPr/>
              <p:nvPr/>
            </p:nvSpPr>
            <p:spPr>
              <a:xfrm>
                <a:off x="7459223" y="2615871"/>
                <a:ext cx="701861" cy="714334"/>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marL="0" algn="l" defTabSz="685514" rtl="0" eaLnBrk="1" latinLnBrk="0" hangingPunct="1">
                  <a:defRPr sz="1350" kern="1200">
                    <a:solidFill>
                      <a:schemeClr val="lt1"/>
                    </a:solidFill>
                    <a:latin typeface="+mn-lt"/>
                    <a:ea typeface="+mn-ea"/>
                    <a:cs typeface="+mn-cs"/>
                  </a:defRPr>
                </a:lvl1pPr>
                <a:lvl2pPr marL="342757" algn="l" defTabSz="685514" rtl="0" eaLnBrk="1" latinLnBrk="0" hangingPunct="1">
                  <a:defRPr sz="1350" kern="1200">
                    <a:solidFill>
                      <a:schemeClr val="lt1"/>
                    </a:solidFill>
                    <a:latin typeface="+mn-lt"/>
                    <a:ea typeface="+mn-ea"/>
                    <a:cs typeface="+mn-cs"/>
                  </a:defRPr>
                </a:lvl2pPr>
                <a:lvl3pPr marL="685514" algn="l" defTabSz="685514" rtl="0" eaLnBrk="1" latinLnBrk="0" hangingPunct="1">
                  <a:defRPr sz="1350" kern="1200">
                    <a:solidFill>
                      <a:schemeClr val="lt1"/>
                    </a:solidFill>
                    <a:latin typeface="+mn-lt"/>
                    <a:ea typeface="+mn-ea"/>
                    <a:cs typeface="+mn-cs"/>
                  </a:defRPr>
                </a:lvl3pPr>
                <a:lvl4pPr marL="1028271" algn="l" defTabSz="685514" rtl="0" eaLnBrk="1" latinLnBrk="0" hangingPunct="1">
                  <a:defRPr sz="1350" kern="1200">
                    <a:solidFill>
                      <a:schemeClr val="lt1"/>
                    </a:solidFill>
                    <a:latin typeface="+mn-lt"/>
                    <a:ea typeface="+mn-ea"/>
                    <a:cs typeface="+mn-cs"/>
                  </a:defRPr>
                </a:lvl4pPr>
                <a:lvl5pPr marL="1371029" algn="l" defTabSz="685514" rtl="0" eaLnBrk="1" latinLnBrk="0" hangingPunct="1">
                  <a:defRPr sz="1350" kern="1200">
                    <a:solidFill>
                      <a:schemeClr val="lt1"/>
                    </a:solidFill>
                    <a:latin typeface="+mn-lt"/>
                    <a:ea typeface="+mn-ea"/>
                    <a:cs typeface="+mn-cs"/>
                  </a:defRPr>
                </a:lvl5pPr>
                <a:lvl6pPr marL="1713786" algn="l" defTabSz="685514" rtl="0" eaLnBrk="1" latinLnBrk="0" hangingPunct="1">
                  <a:defRPr sz="1350" kern="1200">
                    <a:solidFill>
                      <a:schemeClr val="lt1"/>
                    </a:solidFill>
                    <a:latin typeface="+mn-lt"/>
                    <a:ea typeface="+mn-ea"/>
                    <a:cs typeface="+mn-cs"/>
                  </a:defRPr>
                </a:lvl6pPr>
                <a:lvl7pPr marL="2056543" algn="l" defTabSz="685514" rtl="0" eaLnBrk="1" latinLnBrk="0" hangingPunct="1">
                  <a:defRPr sz="1350" kern="1200">
                    <a:solidFill>
                      <a:schemeClr val="lt1"/>
                    </a:solidFill>
                    <a:latin typeface="+mn-lt"/>
                    <a:ea typeface="+mn-ea"/>
                    <a:cs typeface="+mn-cs"/>
                  </a:defRPr>
                </a:lvl7pPr>
                <a:lvl8pPr marL="2399300" algn="l" defTabSz="685514" rtl="0" eaLnBrk="1" latinLnBrk="0" hangingPunct="1">
                  <a:defRPr sz="1350" kern="1200">
                    <a:solidFill>
                      <a:schemeClr val="lt1"/>
                    </a:solidFill>
                    <a:latin typeface="+mn-lt"/>
                    <a:ea typeface="+mn-ea"/>
                    <a:cs typeface="+mn-cs"/>
                  </a:defRPr>
                </a:lvl8pPr>
                <a:lvl9pPr marL="2742057" algn="l" defTabSz="685514" rtl="0" eaLnBrk="1" latinLnBrk="0" hangingPunct="1">
                  <a:defRPr sz="1350" kern="12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mn-cs"/>
                  <a:sym typeface="Maax Regular"/>
                </a:endParaRPr>
              </a:p>
            </p:txBody>
          </p:sp>
          <p:pic>
            <p:nvPicPr>
              <p:cNvPr id="26" name="CustomIcon">
                <a:extLst>
                  <a:ext uri="{FF2B5EF4-FFF2-40B4-BE49-F238E27FC236}">
                    <a16:creationId xmlns:a16="http://schemas.microsoft.com/office/drawing/2014/main" id="{4B609C00-620C-0670-1327-3C94CED23845}"/>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2800" y="2782355"/>
                <a:ext cx="374708" cy="381367"/>
              </a:xfrm>
              <a:prstGeom prst="rect">
                <a:avLst/>
              </a:prstGeom>
            </p:spPr>
          </p:pic>
        </p:grpSp>
        <p:grpSp>
          <p:nvGrpSpPr>
            <p:cNvPr id="18" name="Group 17">
              <a:extLst>
                <a:ext uri="{FF2B5EF4-FFF2-40B4-BE49-F238E27FC236}">
                  <a16:creationId xmlns:a16="http://schemas.microsoft.com/office/drawing/2014/main" id="{1B0490B5-E24F-8060-98F7-45191D4DFD69}"/>
                </a:ext>
              </a:extLst>
            </p:cNvPr>
            <p:cNvGrpSpPr/>
            <p:nvPr/>
          </p:nvGrpSpPr>
          <p:grpSpPr>
            <a:xfrm>
              <a:off x="6629600" y="3184072"/>
              <a:ext cx="689433" cy="714148"/>
              <a:chOff x="8589659" y="2615871"/>
              <a:chExt cx="701861" cy="714334"/>
            </a:xfrm>
            <a:solidFill>
              <a:schemeClr val="accent2"/>
            </a:solidFill>
          </p:grpSpPr>
          <p:sp>
            <p:nvSpPr>
              <p:cNvPr id="19" name="Oval 18">
                <a:extLst>
                  <a:ext uri="{FF2B5EF4-FFF2-40B4-BE49-F238E27FC236}">
                    <a16:creationId xmlns:a16="http://schemas.microsoft.com/office/drawing/2014/main" id="{1A855A44-8869-827A-3FD4-9170DB6A3CB8}"/>
                  </a:ext>
                </a:extLst>
              </p:cNvPr>
              <p:cNvSpPr/>
              <p:nvPr/>
            </p:nvSpPr>
            <p:spPr>
              <a:xfrm>
                <a:off x="8589659" y="2615871"/>
                <a:ext cx="701861" cy="714334"/>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marL="0" algn="l" defTabSz="685514" rtl="0" eaLnBrk="1" latinLnBrk="0" hangingPunct="1">
                  <a:defRPr sz="1350" kern="1200">
                    <a:solidFill>
                      <a:schemeClr val="lt1"/>
                    </a:solidFill>
                    <a:latin typeface="+mn-lt"/>
                    <a:ea typeface="+mn-ea"/>
                    <a:cs typeface="+mn-cs"/>
                  </a:defRPr>
                </a:lvl1pPr>
                <a:lvl2pPr marL="342757" algn="l" defTabSz="685514" rtl="0" eaLnBrk="1" latinLnBrk="0" hangingPunct="1">
                  <a:defRPr sz="1350" kern="1200">
                    <a:solidFill>
                      <a:schemeClr val="lt1"/>
                    </a:solidFill>
                    <a:latin typeface="+mn-lt"/>
                    <a:ea typeface="+mn-ea"/>
                    <a:cs typeface="+mn-cs"/>
                  </a:defRPr>
                </a:lvl2pPr>
                <a:lvl3pPr marL="685514" algn="l" defTabSz="685514" rtl="0" eaLnBrk="1" latinLnBrk="0" hangingPunct="1">
                  <a:defRPr sz="1350" kern="1200">
                    <a:solidFill>
                      <a:schemeClr val="lt1"/>
                    </a:solidFill>
                    <a:latin typeface="+mn-lt"/>
                    <a:ea typeface="+mn-ea"/>
                    <a:cs typeface="+mn-cs"/>
                  </a:defRPr>
                </a:lvl3pPr>
                <a:lvl4pPr marL="1028271" algn="l" defTabSz="685514" rtl="0" eaLnBrk="1" latinLnBrk="0" hangingPunct="1">
                  <a:defRPr sz="1350" kern="1200">
                    <a:solidFill>
                      <a:schemeClr val="lt1"/>
                    </a:solidFill>
                    <a:latin typeface="+mn-lt"/>
                    <a:ea typeface="+mn-ea"/>
                    <a:cs typeface="+mn-cs"/>
                  </a:defRPr>
                </a:lvl4pPr>
                <a:lvl5pPr marL="1371029" algn="l" defTabSz="685514" rtl="0" eaLnBrk="1" latinLnBrk="0" hangingPunct="1">
                  <a:defRPr sz="1350" kern="1200">
                    <a:solidFill>
                      <a:schemeClr val="lt1"/>
                    </a:solidFill>
                    <a:latin typeface="+mn-lt"/>
                    <a:ea typeface="+mn-ea"/>
                    <a:cs typeface="+mn-cs"/>
                  </a:defRPr>
                </a:lvl5pPr>
                <a:lvl6pPr marL="1713786" algn="l" defTabSz="685514" rtl="0" eaLnBrk="1" latinLnBrk="0" hangingPunct="1">
                  <a:defRPr sz="1350" kern="1200">
                    <a:solidFill>
                      <a:schemeClr val="lt1"/>
                    </a:solidFill>
                    <a:latin typeface="+mn-lt"/>
                    <a:ea typeface="+mn-ea"/>
                    <a:cs typeface="+mn-cs"/>
                  </a:defRPr>
                </a:lvl6pPr>
                <a:lvl7pPr marL="2056543" algn="l" defTabSz="685514" rtl="0" eaLnBrk="1" latinLnBrk="0" hangingPunct="1">
                  <a:defRPr sz="1350" kern="1200">
                    <a:solidFill>
                      <a:schemeClr val="lt1"/>
                    </a:solidFill>
                    <a:latin typeface="+mn-lt"/>
                    <a:ea typeface="+mn-ea"/>
                    <a:cs typeface="+mn-cs"/>
                  </a:defRPr>
                </a:lvl7pPr>
                <a:lvl8pPr marL="2399300" algn="l" defTabSz="685514" rtl="0" eaLnBrk="1" latinLnBrk="0" hangingPunct="1">
                  <a:defRPr sz="1350" kern="1200">
                    <a:solidFill>
                      <a:schemeClr val="lt1"/>
                    </a:solidFill>
                    <a:latin typeface="+mn-lt"/>
                    <a:ea typeface="+mn-ea"/>
                    <a:cs typeface="+mn-cs"/>
                  </a:defRPr>
                </a:lvl8pPr>
                <a:lvl9pPr marL="2742057" algn="l" defTabSz="685514" rtl="0" eaLnBrk="1" latinLnBrk="0" hangingPunct="1">
                  <a:defRPr sz="1350" kern="12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mn-cs"/>
                  <a:sym typeface="Maax Regular"/>
                </a:endParaRPr>
              </a:p>
            </p:txBody>
          </p:sp>
          <p:pic>
            <p:nvPicPr>
              <p:cNvPr id="20" name="CustomIcon">
                <a:extLst>
                  <a:ext uri="{FF2B5EF4-FFF2-40B4-BE49-F238E27FC236}">
                    <a16:creationId xmlns:a16="http://schemas.microsoft.com/office/drawing/2014/main" id="{EBD14E6B-6B3F-0554-3574-A285EA4BF240}"/>
                  </a:ext>
                </a:extLst>
              </p:cNvPr>
              <p:cNvPicPr>
                <a:picLocks/>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53236" y="2782354"/>
                <a:ext cx="374708" cy="381367"/>
              </a:xfrm>
              <a:prstGeom prst="rect">
                <a:avLst/>
              </a:prstGeom>
            </p:spPr>
          </p:pic>
        </p:grpSp>
      </p:grpSp>
      <p:sp>
        <p:nvSpPr>
          <p:cNvPr id="29" name="TextBox 28">
            <a:extLst>
              <a:ext uri="{FF2B5EF4-FFF2-40B4-BE49-F238E27FC236}">
                <a16:creationId xmlns:a16="http://schemas.microsoft.com/office/drawing/2014/main" id="{FCEF6DC2-A0E3-2B0E-69EF-2EBD2D198929}"/>
              </a:ext>
            </a:extLst>
          </p:cNvPr>
          <p:cNvSpPr txBox="1"/>
          <p:nvPr/>
        </p:nvSpPr>
        <p:spPr>
          <a:xfrm>
            <a:off x="706583" y="1841206"/>
            <a:ext cx="6315750" cy="3076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 company’s overall corporate health is tied to it’s employees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61963" marR="0" lvl="0" indent="-350838" algn="l" defTabSz="529817" rtl="0" eaLnBrk="1" fontAlgn="auto" latinLnBrk="0" hangingPunct="1">
              <a:lnSpc>
                <a:spcPct val="101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44"/>
                </a:solidFill>
                <a:effectLst/>
                <a:uLnTx/>
                <a:uFillTx/>
                <a:latin typeface="Gill Sans MT" panose="020B0502020104020203" pitchFamily="34" charset="0"/>
                <a:ea typeface="+mn-ea"/>
                <a:cs typeface="Arial" panose="020B0604020202020204" pitchFamily="34" charset="0"/>
              </a:rPr>
              <a:t>Employee and community programs are taking center stage.  </a:t>
            </a:r>
          </a:p>
          <a:p>
            <a:pPr marL="461963" marR="0" lvl="0" indent="-350838" algn="l" defTabSz="529817" rtl="0" eaLnBrk="1" fontAlgn="auto" latinLnBrk="0" hangingPunct="1">
              <a:lnSpc>
                <a:spcPct val="101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44"/>
                </a:solidFill>
                <a:effectLst/>
                <a:uLnTx/>
                <a:uFillTx/>
                <a:latin typeface="Gill Sans MT" panose="020B0502020104020203" pitchFamily="34" charset="0"/>
                <a:ea typeface="+mn-ea"/>
                <a:cs typeface="Arial" panose="020B0604020202020204" pitchFamily="34" charset="0"/>
              </a:rPr>
              <a:t>Diversity, equity and inclusion, hiring, training are table stakes </a:t>
            </a:r>
          </a:p>
          <a:p>
            <a:pPr marL="461963" marR="0" lvl="0" indent="-350838" algn="l" defTabSz="529817" rtl="0" eaLnBrk="1" fontAlgn="auto" latinLnBrk="0" hangingPunct="1">
              <a:lnSpc>
                <a:spcPct val="101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44"/>
                </a:solidFill>
                <a:effectLst/>
                <a:uLnTx/>
                <a:uFillTx/>
                <a:latin typeface="Gill Sans MT" panose="020B0502020104020203" pitchFamily="34" charset="0"/>
                <a:ea typeface="+mn-ea"/>
                <a:cs typeface="Arial" panose="020B0604020202020204" pitchFamily="34" charset="0"/>
              </a:rPr>
              <a:t>Employee benefits will determine whether your company is an employer of choice…. which is important our labor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Getting ahead of  these trends through programs and policy development makes good business sense.   </a:t>
            </a:r>
          </a:p>
        </p:txBody>
      </p:sp>
      <p:sp>
        <p:nvSpPr>
          <p:cNvPr id="9" name="TextBox 8">
            <a:extLst>
              <a:ext uri="{FF2B5EF4-FFF2-40B4-BE49-F238E27FC236}">
                <a16:creationId xmlns:a16="http://schemas.microsoft.com/office/drawing/2014/main" id="{9976ED85-8BE3-40B3-00AC-84753D1BC8B2}"/>
              </a:ext>
            </a:extLst>
          </p:cNvPr>
          <p:cNvSpPr txBox="1"/>
          <p:nvPr/>
        </p:nvSpPr>
        <p:spPr>
          <a:xfrm>
            <a:off x="7917872" y="1859973"/>
            <a:ext cx="3627902" cy="339782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7573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BEB0-5EAF-BE8D-C3E2-887989FF1C6E}"/>
              </a:ext>
            </a:extLst>
          </p:cNvPr>
          <p:cNvSpPr>
            <a:spLocks noGrp="1"/>
          </p:cNvSpPr>
          <p:nvPr>
            <p:ph type="title"/>
          </p:nvPr>
        </p:nvSpPr>
        <p:spPr>
          <a:xfrm>
            <a:off x="201169" y="194783"/>
            <a:ext cx="11990832" cy="769493"/>
          </a:xfrm>
        </p:spPr>
        <p:txBody>
          <a:bodyPr>
            <a:normAutofit fontScale="90000"/>
          </a:bodyPr>
          <a:lstStyle/>
          <a:p>
            <a:pPr algn="r"/>
            <a:r>
              <a:rPr lang="en-US" dirty="0"/>
              <a:t>Social Impact:  Communities</a:t>
            </a:r>
          </a:p>
        </p:txBody>
      </p:sp>
      <p:sp>
        <p:nvSpPr>
          <p:cNvPr id="6" name="Slide Number Placeholder 5">
            <a:extLst>
              <a:ext uri="{FF2B5EF4-FFF2-40B4-BE49-F238E27FC236}">
                <a16:creationId xmlns:a16="http://schemas.microsoft.com/office/drawing/2014/main" id="{69F4B909-CCAF-1183-309F-16C60BADF1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3" name="Group 2">
            <a:extLst>
              <a:ext uri="{FF2B5EF4-FFF2-40B4-BE49-F238E27FC236}">
                <a16:creationId xmlns:a16="http://schemas.microsoft.com/office/drawing/2014/main" id="{03621BDF-29CC-7F5B-EB33-910B55EAE24F}"/>
              </a:ext>
            </a:extLst>
          </p:cNvPr>
          <p:cNvGrpSpPr/>
          <p:nvPr/>
        </p:nvGrpSpPr>
        <p:grpSpPr>
          <a:xfrm>
            <a:off x="8229600" y="1956201"/>
            <a:ext cx="3289724" cy="2945597"/>
            <a:chOff x="4321122" y="1294471"/>
            <a:chExt cx="3283722" cy="2945597"/>
          </a:xfrm>
        </p:grpSpPr>
        <p:sp>
          <p:nvSpPr>
            <p:cNvPr id="7" name="TextBox 51">
              <a:extLst>
                <a:ext uri="{FF2B5EF4-FFF2-40B4-BE49-F238E27FC236}">
                  <a16:creationId xmlns:a16="http://schemas.microsoft.com/office/drawing/2014/main" id="{EE6A6A2E-68D3-3B56-A165-6E232BED93BE}"/>
                </a:ext>
              </a:extLst>
            </p:cNvPr>
            <p:cNvSpPr txBox="1">
              <a:spLocks/>
            </p:cNvSpPr>
            <p:nvPr/>
          </p:nvSpPr>
          <p:spPr>
            <a:xfrm>
              <a:off x="4321122" y="1294471"/>
              <a:ext cx="3275863" cy="338426"/>
            </a:xfrm>
            <a:prstGeom prst="rect">
              <a:avLst/>
            </a:prstGeom>
            <a:ln>
              <a:noFill/>
            </a:ln>
          </p:spPr>
          <p:txBody>
            <a:bodyPr vert="horz" wrap="square" lIns="0" tIns="0" rIns="0" bIns="0" rtlCol="0">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199" b="1" i="0" u="none" strike="noStrike" kern="1200" cap="none" spc="0" normalizeH="0" baseline="0" noProof="0" dirty="0">
                  <a:ln>
                    <a:noFill/>
                  </a:ln>
                  <a:solidFill>
                    <a:srgbClr val="000000"/>
                  </a:solidFill>
                  <a:effectLst/>
                  <a:uLnTx/>
                  <a:uFillTx/>
                  <a:latin typeface="Maax Regular" panose="02000000000000000000" pitchFamily="50" charset="0"/>
                  <a:ea typeface="+mn-ea"/>
                  <a:cs typeface="+mn-cs"/>
                  <a:sym typeface="Maax Regular"/>
                </a:rPr>
                <a:t>Social Analysis/Reporting:  </a:t>
              </a:r>
            </a:p>
          </p:txBody>
        </p:sp>
        <p:sp>
          <p:nvSpPr>
            <p:cNvPr id="8" name="TextBox 52">
              <a:extLst>
                <a:ext uri="{FF2B5EF4-FFF2-40B4-BE49-F238E27FC236}">
                  <a16:creationId xmlns:a16="http://schemas.microsoft.com/office/drawing/2014/main" id="{5934C318-8E8C-9D11-B270-2B3B9E7EDEC5}"/>
                </a:ext>
              </a:extLst>
            </p:cNvPr>
            <p:cNvSpPr txBox="1">
              <a:spLocks/>
            </p:cNvSpPr>
            <p:nvPr/>
          </p:nvSpPr>
          <p:spPr>
            <a:xfrm>
              <a:off x="4328982" y="1759953"/>
              <a:ext cx="3275862" cy="861774"/>
            </a:xfrm>
            <a:prstGeom prst="rect">
              <a:avLst/>
            </a:prstGeom>
            <a:ln>
              <a:noFill/>
            </a:ln>
          </p:spPr>
          <p:txBody>
            <a:bodyPr vert="horz" wrap="square" lIns="0" tIns="0" rIns="0" bIns="0" rtlCol="0" anchor="t">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aax Regular" panose="02000000000000000000" pitchFamily="50" charset="0"/>
                  <a:ea typeface="+mn-ea"/>
                  <a:cs typeface="+mn-cs"/>
                  <a:sym typeface="Maax Regular"/>
                </a:rPr>
                <a:t>Assesses your company’s social impact and associated risk from societal actions, including from its direct and indirect impact on the communities in which it operates.</a:t>
              </a:r>
            </a:p>
          </p:txBody>
        </p:sp>
        <p:sp>
          <p:nvSpPr>
            <p:cNvPr id="9" name="TextBox 8">
              <a:extLst>
                <a:ext uri="{FF2B5EF4-FFF2-40B4-BE49-F238E27FC236}">
                  <a16:creationId xmlns:a16="http://schemas.microsoft.com/office/drawing/2014/main" id="{4536BBB1-9527-EC4E-5245-07F1C5E1B381}"/>
                </a:ext>
              </a:extLst>
            </p:cNvPr>
            <p:cNvSpPr txBox="1">
              <a:spLocks/>
            </p:cNvSpPr>
            <p:nvPr/>
          </p:nvSpPr>
          <p:spPr>
            <a:xfrm>
              <a:off x="4892051" y="3732369"/>
              <a:ext cx="993509" cy="3384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ctr" defTabSz="684939" rtl="0" eaLnBrk="1" fontAlgn="auto" latinLnBrk="0" hangingPunct="1">
                <a:lnSpc>
                  <a:spcPct val="100000"/>
                </a:lnSpc>
                <a:spcBef>
                  <a:spcPts val="0"/>
                </a:spcBef>
                <a:spcAft>
                  <a:spcPts val="0"/>
                </a:spcAft>
                <a:buClr>
                  <a:srgbClr val="FFFFFF"/>
                </a:buClr>
                <a:buSzTx/>
                <a:buFontTx/>
                <a:buNone/>
                <a:tabLst/>
                <a:defRPr/>
              </a:pPr>
              <a:r>
                <a:rPr kumimoji="0" lang="en-US" altLang="ko-KR" sz="1100" b="1" i="0" u="none" strike="noStrike" kern="1200" cap="none" spc="0" normalizeH="0" baseline="0" noProof="0" dirty="0">
                  <a:ln>
                    <a:noFill/>
                  </a:ln>
                  <a:solidFill>
                    <a:srgbClr val="000000"/>
                  </a:solidFill>
                  <a:effectLst/>
                  <a:uLnTx/>
                  <a:uFillTx/>
                  <a:latin typeface="Maax Regular" panose="02000000000000000000" pitchFamily="2" charset="77"/>
                  <a:ea typeface="Arial Unicode MS"/>
                  <a:cs typeface="Arial Unicode MS"/>
                  <a:sym typeface="Maax Regular"/>
                </a:rPr>
                <a:t>Community impact</a:t>
              </a:r>
            </a:p>
          </p:txBody>
        </p:sp>
        <p:sp>
          <p:nvSpPr>
            <p:cNvPr id="15" name="TextBox 14">
              <a:extLst>
                <a:ext uri="{FF2B5EF4-FFF2-40B4-BE49-F238E27FC236}">
                  <a16:creationId xmlns:a16="http://schemas.microsoft.com/office/drawing/2014/main" id="{BD9475A6-65F6-D325-6373-AA3792F98741}"/>
                </a:ext>
              </a:extLst>
            </p:cNvPr>
            <p:cNvSpPr txBox="1">
              <a:spLocks/>
            </p:cNvSpPr>
            <p:nvPr/>
          </p:nvSpPr>
          <p:spPr>
            <a:xfrm>
              <a:off x="5981129" y="3732369"/>
              <a:ext cx="993509" cy="5076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685514" rtl="0" eaLnBrk="1" latinLnBrk="0" hangingPunct="1">
                <a:defRPr sz="1350" kern="1200">
                  <a:solidFill>
                    <a:schemeClr val="tx1"/>
                  </a:solidFill>
                  <a:latin typeface="+mn-lt"/>
                  <a:ea typeface="+mn-ea"/>
                  <a:cs typeface="+mn-cs"/>
                </a:defRPr>
              </a:lvl1pPr>
              <a:lvl2pPr marL="342757" algn="l" defTabSz="685514" rtl="0" eaLnBrk="1" latinLnBrk="0" hangingPunct="1">
                <a:defRPr sz="1350" kern="1200">
                  <a:solidFill>
                    <a:schemeClr val="tx1"/>
                  </a:solidFill>
                  <a:latin typeface="+mn-lt"/>
                  <a:ea typeface="+mn-ea"/>
                  <a:cs typeface="+mn-cs"/>
                </a:defRPr>
              </a:lvl2pPr>
              <a:lvl3pPr marL="685514" algn="l" defTabSz="685514" rtl="0" eaLnBrk="1" latinLnBrk="0" hangingPunct="1">
                <a:defRPr sz="1350" kern="1200">
                  <a:solidFill>
                    <a:schemeClr val="tx1"/>
                  </a:solidFill>
                  <a:latin typeface="+mn-lt"/>
                  <a:ea typeface="+mn-ea"/>
                  <a:cs typeface="+mn-cs"/>
                </a:defRPr>
              </a:lvl3pPr>
              <a:lvl4pPr marL="1028271" algn="l" defTabSz="685514" rtl="0" eaLnBrk="1" latinLnBrk="0" hangingPunct="1">
                <a:defRPr sz="1350" kern="1200">
                  <a:solidFill>
                    <a:schemeClr val="tx1"/>
                  </a:solidFill>
                  <a:latin typeface="+mn-lt"/>
                  <a:ea typeface="+mn-ea"/>
                  <a:cs typeface="+mn-cs"/>
                </a:defRPr>
              </a:lvl4pPr>
              <a:lvl5pPr marL="1371029" algn="l" defTabSz="685514" rtl="0" eaLnBrk="1" latinLnBrk="0" hangingPunct="1">
                <a:defRPr sz="1350" kern="1200">
                  <a:solidFill>
                    <a:schemeClr val="tx1"/>
                  </a:solidFill>
                  <a:latin typeface="+mn-lt"/>
                  <a:ea typeface="+mn-ea"/>
                  <a:cs typeface="+mn-cs"/>
                </a:defRPr>
              </a:lvl5pPr>
              <a:lvl6pPr marL="1713786" algn="l" defTabSz="685514" rtl="0" eaLnBrk="1" latinLnBrk="0" hangingPunct="1">
                <a:defRPr sz="1350" kern="1200">
                  <a:solidFill>
                    <a:schemeClr val="tx1"/>
                  </a:solidFill>
                  <a:latin typeface="+mn-lt"/>
                  <a:ea typeface="+mn-ea"/>
                  <a:cs typeface="+mn-cs"/>
                </a:defRPr>
              </a:lvl6pPr>
              <a:lvl7pPr marL="2056543" algn="l" defTabSz="685514" rtl="0" eaLnBrk="1" latinLnBrk="0" hangingPunct="1">
                <a:defRPr sz="1350" kern="1200">
                  <a:solidFill>
                    <a:schemeClr val="tx1"/>
                  </a:solidFill>
                  <a:latin typeface="+mn-lt"/>
                  <a:ea typeface="+mn-ea"/>
                  <a:cs typeface="+mn-cs"/>
                </a:defRPr>
              </a:lvl7pPr>
              <a:lvl8pPr marL="2399300" algn="l" defTabSz="685514" rtl="0" eaLnBrk="1" latinLnBrk="0" hangingPunct="1">
                <a:defRPr sz="1350" kern="1200">
                  <a:solidFill>
                    <a:schemeClr val="tx1"/>
                  </a:solidFill>
                  <a:latin typeface="+mn-lt"/>
                  <a:ea typeface="+mn-ea"/>
                  <a:cs typeface="+mn-cs"/>
                </a:defRPr>
              </a:lvl8pPr>
              <a:lvl9pPr marL="2742057" algn="l" defTabSz="685514" rtl="0" eaLnBrk="1" latinLnBrk="0" hangingPunct="1">
                <a:defRPr sz="1350" kern="1200">
                  <a:solidFill>
                    <a:schemeClr val="tx1"/>
                  </a:solidFill>
                  <a:latin typeface="+mn-lt"/>
                  <a:ea typeface="+mn-ea"/>
                  <a:cs typeface="+mn-cs"/>
                </a:defRPr>
              </a:lvl9pPr>
            </a:lstStyle>
            <a:p>
              <a:pPr marL="0" marR="0" lvl="0" indent="0" algn="ctr" defTabSz="684939" rtl="0" eaLnBrk="1" fontAlgn="auto" latinLnBrk="0" hangingPunct="1">
                <a:lnSpc>
                  <a:spcPct val="100000"/>
                </a:lnSpc>
                <a:spcBef>
                  <a:spcPts val="0"/>
                </a:spcBef>
                <a:spcAft>
                  <a:spcPts val="0"/>
                </a:spcAft>
                <a:buClr>
                  <a:srgbClr val="FFFFFF"/>
                </a:buClr>
                <a:buSzTx/>
                <a:buFontTx/>
                <a:buNone/>
                <a:tabLst/>
                <a:defRPr/>
              </a:pPr>
              <a:r>
                <a:rPr kumimoji="0" lang="en-US" altLang="ko-KR" sz="1100" b="1" i="0" u="none" strike="noStrike" kern="1200" cap="none" spc="0" normalizeH="0" baseline="0" noProof="0" dirty="0">
                  <a:ln>
                    <a:noFill/>
                  </a:ln>
                  <a:solidFill>
                    <a:srgbClr val="000000"/>
                  </a:solidFill>
                  <a:effectLst/>
                  <a:uLnTx/>
                  <a:uFillTx/>
                  <a:latin typeface="Maax Regular" panose="02000000000000000000" pitchFamily="2" charset="77"/>
                  <a:ea typeface="Arial Unicode MS"/>
                  <a:cs typeface="Arial Unicode MS"/>
                  <a:sym typeface="Maax Regular"/>
                </a:rPr>
                <a:t>Product &amp; service attributes</a:t>
              </a:r>
            </a:p>
          </p:txBody>
        </p:sp>
        <p:grpSp>
          <p:nvGrpSpPr>
            <p:cNvPr id="16" name="Group 15">
              <a:extLst>
                <a:ext uri="{FF2B5EF4-FFF2-40B4-BE49-F238E27FC236}">
                  <a16:creationId xmlns:a16="http://schemas.microsoft.com/office/drawing/2014/main" id="{5047245A-4C1C-CD85-72B7-243665A45086}"/>
                </a:ext>
              </a:extLst>
            </p:cNvPr>
            <p:cNvGrpSpPr/>
            <p:nvPr/>
          </p:nvGrpSpPr>
          <p:grpSpPr>
            <a:xfrm>
              <a:off x="6133169" y="2967579"/>
              <a:ext cx="689433" cy="714148"/>
              <a:chOff x="10817593" y="1000226"/>
              <a:chExt cx="701861" cy="714334"/>
            </a:xfrm>
            <a:solidFill>
              <a:schemeClr val="accent2"/>
            </a:solidFill>
          </p:grpSpPr>
          <p:sp>
            <p:nvSpPr>
              <p:cNvPr id="23" name="Oval 22">
                <a:extLst>
                  <a:ext uri="{FF2B5EF4-FFF2-40B4-BE49-F238E27FC236}">
                    <a16:creationId xmlns:a16="http://schemas.microsoft.com/office/drawing/2014/main" id="{B0F6D402-6752-E9F7-FE44-FDE68E7B3398}"/>
                  </a:ext>
                </a:extLst>
              </p:cNvPr>
              <p:cNvSpPr/>
              <p:nvPr/>
            </p:nvSpPr>
            <p:spPr>
              <a:xfrm>
                <a:off x="10817593" y="1000226"/>
                <a:ext cx="701861" cy="714334"/>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marL="0" algn="l" defTabSz="685514" rtl="0" eaLnBrk="1" latinLnBrk="0" hangingPunct="1">
                  <a:defRPr sz="1350" kern="1200">
                    <a:solidFill>
                      <a:schemeClr val="lt1"/>
                    </a:solidFill>
                    <a:latin typeface="+mn-lt"/>
                    <a:ea typeface="+mn-ea"/>
                    <a:cs typeface="+mn-cs"/>
                  </a:defRPr>
                </a:lvl1pPr>
                <a:lvl2pPr marL="342757" algn="l" defTabSz="685514" rtl="0" eaLnBrk="1" latinLnBrk="0" hangingPunct="1">
                  <a:defRPr sz="1350" kern="1200">
                    <a:solidFill>
                      <a:schemeClr val="lt1"/>
                    </a:solidFill>
                    <a:latin typeface="+mn-lt"/>
                    <a:ea typeface="+mn-ea"/>
                    <a:cs typeface="+mn-cs"/>
                  </a:defRPr>
                </a:lvl2pPr>
                <a:lvl3pPr marL="685514" algn="l" defTabSz="685514" rtl="0" eaLnBrk="1" latinLnBrk="0" hangingPunct="1">
                  <a:defRPr sz="1350" kern="1200">
                    <a:solidFill>
                      <a:schemeClr val="lt1"/>
                    </a:solidFill>
                    <a:latin typeface="+mn-lt"/>
                    <a:ea typeface="+mn-ea"/>
                    <a:cs typeface="+mn-cs"/>
                  </a:defRPr>
                </a:lvl3pPr>
                <a:lvl4pPr marL="1028271" algn="l" defTabSz="685514" rtl="0" eaLnBrk="1" latinLnBrk="0" hangingPunct="1">
                  <a:defRPr sz="1350" kern="1200">
                    <a:solidFill>
                      <a:schemeClr val="lt1"/>
                    </a:solidFill>
                    <a:latin typeface="+mn-lt"/>
                    <a:ea typeface="+mn-ea"/>
                    <a:cs typeface="+mn-cs"/>
                  </a:defRPr>
                </a:lvl4pPr>
                <a:lvl5pPr marL="1371029" algn="l" defTabSz="685514" rtl="0" eaLnBrk="1" latinLnBrk="0" hangingPunct="1">
                  <a:defRPr sz="1350" kern="1200">
                    <a:solidFill>
                      <a:schemeClr val="lt1"/>
                    </a:solidFill>
                    <a:latin typeface="+mn-lt"/>
                    <a:ea typeface="+mn-ea"/>
                    <a:cs typeface="+mn-cs"/>
                  </a:defRPr>
                </a:lvl5pPr>
                <a:lvl6pPr marL="1713786" algn="l" defTabSz="685514" rtl="0" eaLnBrk="1" latinLnBrk="0" hangingPunct="1">
                  <a:defRPr sz="1350" kern="1200">
                    <a:solidFill>
                      <a:schemeClr val="lt1"/>
                    </a:solidFill>
                    <a:latin typeface="+mn-lt"/>
                    <a:ea typeface="+mn-ea"/>
                    <a:cs typeface="+mn-cs"/>
                  </a:defRPr>
                </a:lvl6pPr>
                <a:lvl7pPr marL="2056543" algn="l" defTabSz="685514" rtl="0" eaLnBrk="1" latinLnBrk="0" hangingPunct="1">
                  <a:defRPr sz="1350" kern="1200">
                    <a:solidFill>
                      <a:schemeClr val="lt1"/>
                    </a:solidFill>
                    <a:latin typeface="+mn-lt"/>
                    <a:ea typeface="+mn-ea"/>
                    <a:cs typeface="+mn-cs"/>
                  </a:defRPr>
                </a:lvl7pPr>
                <a:lvl8pPr marL="2399300" algn="l" defTabSz="685514" rtl="0" eaLnBrk="1" latinLnBrk="0" hangingPunct="1">
                  <a:defRPr sz="1350" kern="1200">
                    <a:solidFill>
                      <a:schemeClr val="lt1"/>
                    </a:solidFill>
                    <a:latin typeface="+mn-lt"/>
                    <a:ea typeface="+mn-ea"/>
                    <a:cs typeface="+mn-cs"/>
                  </a:defRPr>
                </a:lvl8pPr>
                <a:lvl9pPr marL="2742057" algn="l" defTabSz="685514" rtl="0" eaLnBrk="1" latinLnBrk="0" hangingPunct="1">
                  <a:defRPr sz="1350" kern="12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mn-cs"/>
                  <a:sym typeface="Maax Regular"/>
                </a:endParaRPr>
              </a:p>
            </p:txBody>
          </p:sp>
          <p:pic>
            <p:nvPicPr>
              <p:cNvPr id="24" name="CustomIcon">
                <a:extLst>
                  <a:ext uri="{FF2B5EF4-FFF2-40B4-BE49-F238E27FC236}">
                    <a16:creationId xmlns:a16="http://schemas.microsoft.com/office/drawing/2014/main" id="{7BDF2A59-014C-039E-A67A-EED0E8708A06}"/>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81170" y="1166723"/>
                <a:ext cx="374708" cy="381367"/>
              </a:xfrm>
              <a:prstGeom prst="rect">
                <a:avLst/>
              </a:prstGeom>
            </p:spPr>
          </p:pic>
        </p:grpSp>
        <p:grpSp>
          <p:nvGrpSpPr>
            <p:cNvPr id="17" name="Group 16">
              <a:extLst>
                <a:ext uri="{FF2B5EF4-FFF2-40B4-BE49-F238E27FC236}">
                  <a16:creationId xmlns:a16="http://schemas.microsoft.com/office/drawing/2014/main" id="{686A0EBE-B4A0-F894-8481-5F079203DE6C}"/>
                </a:ext>
              </a:extLst>
            </p:cNvPr>
            <p:cNvGrpSpPr/>
            <p:nvPr/>
          </p:nvGrpSpPr>
          <p:grpSpPr>
            <a:xfrm>
              <a:off x="5044089" y="2967579"/>
              <a:ext cx="689433" cy="714148"/>
              <a:chOff x="9770890" y="994466"/>
              <a:chExt cx="701861" cy="714334"/>
            </a:xfrm>
            <a:solidFill>
              <a:schemeClr val="accent2"/>
            </a:solidFill>
          </p:grpSpPr>
          <p:sp>
            <p:nvSpPr>
              <p:cNvPr id="21" name="Oval 20">
                <a:extLst>
                  <a:ext uri="{FF2B5EF4-FFF2-40B4-BE49-F238E27FC236}">
                    <a16:creationId xmlns:a16="http://schemas.microsoft.com/office/drawing/2014/main" id="{F160EE8D-FBC5-3900-28F1-3FC9A203FBD5}"/>
                  </a:ext>
                </a:extLst>
              </p:cNvPr>
              <p:cNvSpPr/>
              <p:nvPr/>
            </p:nvSpPr>
            <p:spPr>
              <a:xfrm>
                <a:off x="9770890" y="994466"/>
                <a:ext cx="701861" cy="714334"/>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marL="0" algn="l" defTabSz="685514" rtl="0" eaLnBrk="1" latinLnBrk="0" hangingPunct="1">
                  <a:defRPr sz="1350" kern="1200">
                    <a:solidFill>
                      <a:schemeClr val="lt1"/>
                    </a:solidFill>
                    <a:latin typeface="+mn-lt"/>
                    <a:ea typeface="+mn-ea"/>
                    <a:cs typeface="+mn-cs"/>
                  </a:defRPr>
                </a:lvl1pPr>
                <a:lvl2pPr marL="342757" algn="l" defTabSz="685514" rtl="0" eaLnBrk="1" latinLnBrk="0" hangingPunct="1">
                  <a:defRPr sz="1350" kern="1200">
                    <a:solidFill>
                      <a:schemeClr val="lt1"/>
                    </a:solidFill>
                    <a:latin typeface="+mn-lt"/>
                    <a:ea typeface="+mn-ea"/>
                    <a:cs typeface="+mn-cs"/>
                  </a:defRPr>
                </a:lvl2pPr>
                <a:lvl3pPr marL="685514" algn="l" defTabSz="685514" rtl="0" eaLnBrk="1" latinLnBrk="0" hangingPunct="1">
                  <a:defRPr sz="1350" kern="1200">
                    <a:solidFill>
                      <a:schemeClr val="lt1"/>
                    </a:solidFill>
                    <a:latin typeface="+mn-lt"/>
                    <a:ea typeface="+mn-ea"/>
                    <a:cs typeface="+mn-cs"/>
                  </a:defRPr>
                </a:lvl3pPr>
                <a:lvl4pPr marL="1028271" algn="l" defTabSz="685514" rtl="0" eaLnBrk="1" latinLnBrk="0" hangingPunct="1">
                  <a:defRPr sz="1350" kern="1200">
                    <a:solidFill>
                      <a:schemeClr val="lt1"/>
                    </a:solidFill>
                    <a:latin typeface="+mn-lt"/>
                    <a:ea typeface="+mn-ea"/>
                    <a:cs typeface="+mn-cs"/>
                  </a:defRPr>
                </a:lvl4pPr>
                <a:lvl5pPr marL="1371029" algn="l" defTabSz="685514" rtl="0" eaLnBrk="1" latinLnBrk="0" hangingPunct="1">
                  <a:defRPr sz="1350" kern="1200">
                    <a:solidFill>
                      <a:schemeClr val="lt1"/>
                    </a:solidFill>
                    <a:latin typeface="+mn-lt"/>
                    <a:ea typeface="+mn-ea"/>
                    <a:cs typeface="+mn-cs"/>
                  </a:defRPr>
                </a:lvl5pPr>
                <a:lvl6pPr marL="1713786" algn="l" defTabSz="685514" rtl="0" eaLnBrk="1" latinLnBrk="0" hangingPunct="1">
                  <a:defRPr sz="1350" kern="1200">
                    <a:solidFill>
                      <a:schemeClr val="lt1"/>
                    </a:solidFill>
                    <a:latin typeface="+mn-lt"/>
                    <a:ea typeface="+mn-ea"/>
                    <a:cs typeface="+mn-cs"/>
                  </a:defRPr>
                </a:lvl6pPr>
                <a:lvl7pPr marL="2056543" algn="l" defTabSz="685514" rtl="0" eaLnBrk="1" latinLnBrk="0" hangingPunct="1">
                  <a:defRPr sz="1350" kern="1200">
                    <a:solidFill>
                      <a:schemeClr val="lt1"/>
                    </a:solidFill>
                    <a:latin typeface="+mn-lt"/>
                    <a:ea typeface="+mn-ea"/>
                    <a:cs typeface="+mn-cs"/>
                  </a:defRPr>
                </a:lvl7pPr>
                <a:lvl8pPr marL="2399300" algn="l" defTabSz="685514" rtl="0" eaLnBrk="1" latinLnBrk="0" hangingPunct="1">
                  <a:defRPr sz="1350" kern="1200">
                    <a:solidFill>
                      <a:schemeClr val="lt1"/>
                    </a:solidFill>
                    <a:latin typeface="+mn-lt"/>
                    <a:ea typeface="+mn-ea"/>
                    <a:cs typeface="+mn-cs"/>
                  </a:defRPr>
                </a:lvl8pPr>
                <a:lvl9pPr marL="2742057" algn="l" defTabSz="685514" rtl="0" eaLnBrk="1" latinLnBrk="0" hangingPunct="1">
                  <a:defRPr sz="1350" kern="12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mn-cs"/>
                  <a:sym typeface="Maax Regular"/>
                </a:endParaRPr>
              </a:p>
            </p:txBody>
          </p:sp>
          <p:pic>
            <p:nvPicPr>
              <p:cNvPr id="22" name="CustomIcon">
                <a:extLst>
                  <a:ext uri="{FF2B5EF4-FFF2-40B4-BE49-F238E27FC236}">
                    <a16:creationId xmlns:a16="http://schemas.microsoft.com/office/drawing/2014/main" id="{15C145D2-F86B-7C0B-93EA-07C0D23871B9}"/>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34472" y="1160941"/>
                <a:ext cx="374708" cy="381367"/>
              </a:xfrm>
              <a:prstGeom prst="rect">
                <a:avLst/>
              </a:prstGeom>
            </p:spPr>
          </p:pic>
        </p:grpSp>
      </p:grpSp>
      <p:sp>
        <p:nvSpPr>
          <p:cNvPr id="29" name="TextBox 28">
            <a:extLst>
              <a:ext uri="{FF2B5EF4-FFF2-40B4-BE49-F238E27FC236}">
                <a16:creationId xmlns:a16="http://schemas.microsoft.com/office/drawing/2014/main" id="{FCEF6DC2-A0E3-2B0E-69EF-2EBD2D198929}"/>
              </a:ext>
            </a:extLst>
          </p:cNvPr>
          <p:cNvSpPr txBox="1"/>
          <p:nvPr/>
        </p:nvSpPr>
        <p:spPr>
          <a:xfrm>
            <a:off x="805537" y="1807658"/>
            <a:ext cx="6775277" cy="3319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Company engagement with local communities is increasingly under scrutiny.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Proactively recognizing, researching and developing programs and policies to get ahead of these trends makes good business 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61963" marR="0" lvl="0" indent="-350838" algn="l" defTabSz="529817" rtl="0" eaLnBrk="1" fontAlgn="auto" latinLnBrk="0" hangingPunct="1">
              <a:lnSpc>
                <a:spcPct val="101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44"/>
                </a:solidFill>
                <a:effectLst/>
                <a:uLnTx/>
                <a:uFillTx/>
                <a:latin typeface="Gill Sans MT" panose="020B0502020104020203" pitchFamily="34" charset="0"/>
                <a:ea typeface="+mn-ea"/>
                <a:cs typeface="Arial" panose="020B0604020202020204" pitchFamily="34" charset="0"/>
              </a:rPr>
              <a:t>Community programs are more important than ever.  </a:t>
            </a:r>
          </a:p>
          <a:p>
            <a:pPr marL="461963" marR="0" lvl="0" indent="-350838" algn="l" defTabSz="529817" rtl="0" eaLnBrk="1" fontAlgn="auto" latinLnBrk="0" hangingPunct="1">
              <a:lnSpc>
                <a:spcPct val="101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44"/>
                </a:solidFill>
                <a:effectLst/>
                <a:uLnTx/>
                <a:uFillTx/>
                <a:latin typeface="Gill Sans MT" panose="020B0502020104020203" pitchFamily="34" charset="0"/>
                <a:ea typeface="+mn-ea"/>
                <a:cs typeface="Arial" panose="020B0604020202020204" pitchFamily="34" charset="0"/>
              </a:rPr>
              <a:t>Pro-active and strong community relations can help provide resiliency before it is needed (</a:t>
            </a:r>
            <a:r>
              <a:rPr kumimoji="0" lang="en-US" sz="1800" b="0" i="0" u="none" strike="noStrike" kern="1200" cap="none" spc="0" normalizeH="0" baseline="0" noProof="0" dirty="0" err="1">
                <a:ln>
                  <a:noFill/>
                </a:ln>
                <a:solidFill>
                  <a:srgbClr val="002044"/>
                </a:solidFill>
                <a:effectLst/>
                <a:uLnTx/>
                <a:uFillTx/>
                <a:latin typeface="Gill Sans MT" panose="020B0502020104020203" pitchFamily="34" charset="0"/>
                <a:ea typeface="+mn-ea"/>
                <a:cs typeface="Arial" panose="020B0604020202020204" pitchFamily="34" charset="0"/>
              </a:rPr>
              <a:t>ie</a:t>
            </a:r>
            <a:r>
              <a:rPr kumimoji="0" lang="en-US" sz="1800" b="0" i="0" u="none" strike="noStrike" kern="1200" cap="none" spc="0" normalizeH="0" baseline="0" noProof="0" dirty="0">
                <a:ln>
                  <a:noFill/>
                </a:ln>
                <a:solidFill>
                  <a:srgbClr val="002044"/>
                </a:solidFill>
                <a:effectLst/>
                <a:uLnTx/>
                <a:uFillTx/>
                <a:latin typeface="Gill Sans MT" panose="020B0502020104020203" pitchFamily="34" charset="0"/>
                <a:ea typeface="+mn-ea"/>
                <a:cs typeface="Arial" panose="020B0604020202020204" pitchFamily="34" charset="0"/>
              </a:rPr>
              <a:t>. zoning/permitting/ Environmental Justice concerns).</a:t>
            </a:r>
            <a:endParaRPr kumimoji="0" lang="en-US" sz="1800" b="0" i="0" u="none" strike="noStrike" kern="1200" cap="none" spc="0" normalizeH="0" baseline="0" noProof="0" dirty="0">
              <a:ln>
                <a:noFill/>
              </a:ln>
              <a:solidFill>
                <a:srgbClr val="002044"/>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benefits of these efforts will increase resiliency and will pay dividends with your long-term operations.</a:t>
            </a:r>
          </a:p>
        </p:txBody>
      </p:sp>
      <p:sp>
        <p:nvSpPr>
          <p:cNvPr id="30" name="Rectangle 29">
            <a:extLst>
              <a:ext uri="{FF2B5EF4-FFF2-40B4-BE49-F238E27FC236}">
                <a16:creationId xmlns:a16="http://schemas.microsoft.com/office/drawing/2014/main" id="{CF835147-9BC5-4EA7-3B79-17264A3A06CB}"/>
              </a:ext>
            </a:extLst>
          </p:cNvPr>
          <p:cNvSpPr/>
          <p:nvPr/>
        </p:nvSpPr>
        <p:spPr>
          <a:xfrm>
            <a:off x="2485716" y="5614357"/>
            <a:ext cx="7421738" cy="646331"/>
          </a:xfrm>
          <a:prstGeom prst="rect">
            <a:avLst/>
          </a:prstGeom>
          <a:solidFill>
            <a:schemeClr val="accent1"/>
          </a:solid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aax Regular"/>
                <a:ea typeface="+mn-ea"/>
                <a:cs typeface="+mn-cs"/>
                <a:sym typeface="Maax Regular"/>
              </a:rPr>
              <a:t>Across the board stakeholders are aligning around sustainable outcomes and driving change, often ahead of government policies.</a:t>
            </a:r>
          </a:p>
        </p:txBody>
      </p:sp>
      <p:sp>
        <p:nvSpPr>
          <p:cNvPr id="31" name="TextBox 30">
            <a:extLst>
              <a:ext uri="{FF2B5EF4-FFF2-40B4-BE49-F238E27FC236}">
                <a16:creationId xmlns:a16="http://schemas.microsoft.com/office/drawing/2014/main" id="{39B41C85-D788-3AE5-C229-38557A9C6100}"/>
              </a:ext>
            </a:extLst>
          </p:cNvPr>
          <p:cNvSpPr txBox="1"/>
          <p:nvPr/>
        </p:nvSpPr>
        <p:spPr>
          <a:xfrm>
            <a:off x="8052955" y="1849582"/>
            <a:ext cx="3627902" cy="339782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6404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Environmental Justice</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957" y="6286165"/>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5" name="TextBox 4">
            <a:extLst>
              <a:ext uri="{FF2B5EF4-FFF2-40B4-BE49-F238E27FC236}">
                <a16:creationId xmlns:a16="http://schemas.microsoft.com/office/drawing/2014/main" id="{30F31373-5CAC-DCAA-48F9-89FC46106134}"/>
              </a:ext>
            </a:extLst>
          </p:cNvPr>
          <p:cNvSpPr txBox="1"/>
          <p:nvPr/>
        </p:nvSpPr>
        <p:spPr>
          <a:xfrm>
            <a:off x="464752" y="1276317"/>
            <a:ext cx="8024621" cy="477053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Environmental Justice is how our operations intersect with our communities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Successful communications require community engagement and listening</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Neighbor relationship building is a key component of resiliency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Proactively reaching “invisible” neighbors before you need them, or if you never do, to engage and get feedback</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May not see neighbor as a stakeholder but can create relationship now before there is an issue.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Sometimes it means going door-to-door to understand your neighbors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ISRI has developed resources to help its members work through EJ related issues.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EPA resources also provide Environmental Justice perspectives:    </a:t>
            </a:r>
            <a:r>
              <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https://www.epa.gov/environmentaljustice/community-voices-environmental-justice </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 name="Rectangle: Rounded Corners 1">
            <a:extLst>
              <a:ext uri="{FF2B5EF4-FFF2-40B4-BE49-F238E27FC236}">
                <a16:creationId xmlns:a16="http://schemas.microsoft.com/office/drawing/2014/main" id="{6F16ABCA-D691-BB78-6D26-74FA0267FC8C}"/>
              </a:ext>
            </a:extLst>
          </p:cNvPr>
          <p:cNvSpPr/>
          <p:nvPr/>
        </p:nvSpPr>
        <p:spPr>
          <a:xfrm>
            <a:off x="8912444" y="1387033"/>
            <a:ext cx="2949886" cy="3864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venir Next LT Pro"/>
                <a:ea typeface="+mn-ea"/>
                <a:cs typeface="+mn-cs"/>
              </a:rPr>
              <a:t>Environmental justice is the fair treatment and meaningful involvement of all people regardless of race, color, national origin, or income with respect to the development, implementation and enforcement of environmental laws, regulations and policies.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lumMod val="95000"/>
                    <a:lumOff val="5000"/>
                  </a:prstClr>
                </a:solidFill>
                <a:effectLst/>
                <a:uLnTx/>
                <a:uFillTx/>
                <a:latin typeface="Avenir Next LT Pro"/>
                <a:ea typeface="+mn-ea"/>
                <a:cs typeface="+mn-cs"/>
              </a:rPr>
              <a:t>	</a:t>
            </a:r>
            <a:r>
              <a:rPr kumimoji="0" lang="en-US" sz="1200" b="0" i="1" u="none" strike="noStrike" kern="1200" cap="none" spc="0" normalizeH="0" baseline="0" noProof="0" dirty="0">
                <a:ln>
                  <a:noFill/>
                </a:ln>
                <a:solidFill>
                  <a:prstClr val="white"/>
                </a:solidFill>
                <a:effectLst/>
                <a:uLnTx/>
                <a:uFillTx/>
                <a:latin typeface="Avenir Next LT Pro"/>
                <a:ea typeface="+mn-ea"/>
                <a:cs typeface="+mn-cs"/>
              </a:rPr>
              <a:t>U.S. EPA</a:t>
            </a:r>
            <a:endParaRPr kumimoji="0" lang="en-US" sz="12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D6A3FD77-4E1A-D641-0449-C12FC0E68A88}"/>
              </a:ext>
            </a:extLst>
          </p:cNvPr>
          <p:cNvSpPr txBox="1"/>
          <p:nvPr/>
        </p:nvSpPr>
        <p:spPr>
          <a:xfrm>
            <a:off x="892278" y="5510612"/>
            <a:ext cx="9846100" cy="923330"/>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Environmental Justice is correcting inequities arising from the unequal distribution of negative consequences among minority, low-income, and other disadvantaged communities that often are disproportionately exposed to health and environmental risks.</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18119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EJ</a:t>
            </a:r>
            <a:r>
              <a:rPr lang="en-US" sz="4300" spc="-40" dirty="0">
                <a:solidFill>
                  <a:srgbClr val="FFFFFF"/>
                </a:solidFill>
                <a:latin typeface="Abadi Extra Light" panose="020B0204020104020204" pitchFamily="34" charset="0"/>
              </a:rPr>
              <a:t>:</a:t>
            </a:r>
            <a:r>
              <a:rPr lang="en-US" sz="4300" spc="-40" dirty="0">
                <a:solidFill>
                  <a:srgbClr val="FFFFFF"/>
                </a:solidFill>
              </a:rPr>
              <a:t> Taking Action</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Rectangle: Rounded Corners 5">
            <a:extLst>
              <a:ext uri="{FF2B5EF4-FFF2-40B4-BE49-F238E27FC236}">
                <a16:creationId xmlns:a16="http://schemas.microsoft.com/office/drawing/2014/main" id="{D93140ED-6E32-E6F9-3296-BF62CA457820}"/>
              </a:ext>
            </a:extLst>
          </p:cNvPr>
          <p:cNvSpPr/>
          <p:nvPr/>
        </p:nvSpPr>
        <p:spPr>
          <a:xfrm>
            <a:off x="1731096" y="6061349"/>
            <a:ext cx="8520006" cy="685113"/>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aax Regular"/>
                <a:ea typeface="+mn-ea"/>
                <a:cs typeface="+mn-cs"/>
              </a:rPr>
              <a:t>Map out your game plan, and challenge your team to think and act differently about all aspects of your business</a:t>
            </a:r>
          </a:p>
        </p:txBody>
      </p:sp>
      <p:sp>
        <p:nvSpPr>
          <p:cNvPr id="2" name="TextBox 1">
            <a:extLst>
              <a:ext uri="{FF2B5EF4-FFF2-40B4-BE49-F238E27FC236}">
                <a16:creationId xmlns:a16="http://schemas.microsoft.com/office/drawing/2014/main" id="{B41B2791-A821-3802-303C-A1CABA6ABDA5}"/>
              </a:ext>
            </a:extLst>
          </p:cNvPr>
          <p:cNvSpPr txBox="1"/>
          <p:nvPr/>
        </p:nvSpPr>
        <p:spPr>
          <a:xfrm>
            <a:off x="343117" y="1246143"/>
            <a:ext cx="11505765" cy="4971169"/>
          </a:xfrm>
          <a:prstGeom prst="rect">
            <a:avLst/>
          </a:prstGeom>
          <a:noFill/>
          <a:ln w="38100">
            <a:noFill/>
          </a:ln>
        </p:spPr>
        <p:txBody>
          <a:bodyPr wrap="square"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***Taking Action***</a:t>
            </a:r>
          </a:p>
          <a:p>
            <a:pPr marL="401638" marR="0" lvl="0" indent="-344488"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1. 	Facility Review.  </a:t>
            </a: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Find out if you are located in an EJ zone using mapping tools . Creating a database with information on your facilities and reviewing notices of violation.</a:t>
            </a:r>
          </a:p>
          <a:p>
            <a:pPr marL="914400" marR="0" lvl="1" indent="-344488"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Create a list of neighborhoods and  associations in the EJ zone in which you are located</a:t>
            </a:r>
          </a:p>
          <a:p>
            <a:pPr marL="914400" marR="0" lvl="1" indent="-344488" algn="l" defTabSz="91440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Set up regular communications with state and federal regulators and representatives</a:t>
            </a:r>
          </a:p>
          <a:p>
            <a:pPr marL="914400" marR="0" lvl="1" indent="-344488" algn="l" defTabSz="91440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Review the impact of your company on the communities you serve.</a:t>
            </a:r>
          </a:p>
          <a:p>
            <a:pPr marL="401638" marR="0" lvl="0" indent="-401638" algn="l" defTabSz="914400" rtl="0" eaLnBrk="1" fontAlgn="auto" latinLnBrk="0" hangingPunct="1">
              <a:lnSpc>
                <a:spcPct val="11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2. 	Community Outreach.  </a:t>
            </a: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Participate in outreach to engage in efforts with environmental advocates and local communities.  Look for opportunities to go beyond regulatory compliance and for partnerships and activities with the communities you serve by going into the community first, and actively learn their specific needs. </a:t>
            </a:r>
          </a:p>
          <a:p>
            <a:pPr marL="914400" marR="0" lvl="1" indent="-344488"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Review your facilities objectively.  Are they visually a value-add to the community?  Are you in compliance with all regulations?  </a:t>
            </a:r>
          </a:p>
          <a:p>
            <a:pPr marL="914400" marR="0" lvl="1" indent="-344488" algn="l" defTabSz="91440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Create a communication relationship plan that result in higher levels of trust and improved communities. </a:t>
            </a:r>
          </a:p>
          <a:p>
            <a:pPr marL="914400" marR="0" lvl="1" indent="-344488" algn="l" defTabSz="91440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Prepare best practices for facilities to consider in conducting outreach and engagement with EJ communities.  </a:t>
            </a:r>
          </a:p>
          <a:p>
            <a:pPr marL="914400" marR="0" lvl="1" indent="-344488" algn="l" defTabSz="91440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Make sure that your communications address the realities of your business impacts. </a:t>
            </a:r>
          </a:p>
          <a:p>
            <a:pPr marL="344488" marR="0" lvl="0" indent="-344488" algn="l" defTabSz="914400" rtl="0" eaLnBrk="1" fontAlgn="auto" latinLnBrk="0" hangingPunct="1">
              <a:lnSpc>
                <a:spcPct val="110000"/>
              </a:lnSpc>
              <a:spcBef>
                <a:spcPts val="12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3. 	Create a corporate environmental justice policy and oversight structure to ensure that principles of EJ are followed in your operations.</a:t>
            </a:r>
          </a:p>
          <a:p>
            <a:pPr marL="914400" marR="0" lvl="1" indent="-344488"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Develop a training program to increase familiarity with certain environmental justice screening tools, </a:t>
            </a:r>
          </a:p>
          <a:p>
            <a:pPr marL="914400" marR="0" lvl="1" indent="-344488" algn="l" defTabSz="91440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Consider appointing someone to oversee these efforts.</a:t>
            </a:r>
          </a:p>
        </p:txBody>
      </p:sp>
    </p:spTree>
    <p:extLst>
      <p:ext uri="{BB962C8B-B14F-4D97-AF65-F5344CB8AC3E}">
        <p14:creationId xmlns:p14="http://schemas.microsoft.com/office/powerpoint/2010/main" val="283642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Human Rights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957" y="6286165"/>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TextBox 5">
            <a:extLst>
              <a:ext uri="{FF2B5EF4-FFF2-40B4-BE49-F238E27FC236}">
                <a16:creationId xmlns:a16="http://schemas.microsoft.com/office/drawing/2014/main" id="{D4647CA1-7A2F-2A34-DB8B-0E2F4BCA4F29}"/>
              </a:ext>
            </a:extLst>
          </p:cNvPr>
          <p:cNvSpPr txBox="1"/>
          <p:nvPr/>
        </p:nvSpPr>
        <p:spPr>
          <a:xfrm>
            <a:off x="480835" y="1598960"/>
            <a:ext cx="11230330" cy="393954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200"/>
              </a:spcBef>
              <a:spcAft>
                <a:spcPts val="0"/>
              </a:spcAft>
              <a:buClrTx/>
              <a:buSzTx/>
              <a:buFont typeface="+mj-lt"/>
              <a:buAutoNum type="arabicParenR"/>
              <a:tabLst/>
              <a:defRPr/>
            </a:pPr>
            <a:r>
              <a:rPr kumimoji="0" lang="en-US" sz="2000" b="1"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Complete a risk assessment within your operations and supply chain for:</a:t>
            </a:r>
            <a:endParaRPr kumimoji="0" lang="en-US" sz="2000" b="1" i="0" u="none" strike="noStrike" kern="1200" cap="none" spc="0" normalizeH="0" baseline="0" noProof="0" dirty="0">
              <a:ln>
                <a:noFill/>
              </a:ln>
              <a:solidFill>
                <a:prstClr val="black"/>
              </a:solidFill>
              <a:effectLst/>
              <a:uLnTx/>
              <a:uFillTx/>
              <a:latin typeface="Avenir Next LT Pro"/>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Wage and hour violations</a:t>
            </a:r>
            <a:endParaRPr kumimoji="0" lang="en-US" sz="2000" b="0" i="0" u="none" strike="noStrike" kern="1200" cap="none" spc="0" normalizeH="0" baseline="0" noProof="0" dirty="0">
              <a:ln>
                <a:noFill/>
              </a:ln>
              <a:solidFill>
                <a:prstClr val="black"/>
              </a:solidFill>
              <a:effectLst/>
              <a:uLnTx/>
              <a:uFillTx/>
              <a:latin typeface="Avenir Next LT Pro"/>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Working conditions</a:t>
            </a:r>
            <a:endParaRPr kumimoji="0" lang="en-US" sz="2000" b="0" i="0" u="none" strike="noStrike" kern="1200" cap="none" spc="0" normalizeH="0" baseline="0" noProof="0" dirty="0">
              <a:ln>
                <a:noFill/>
              </a:ln>
              <a:solidFill>
                <a:prstClr val="black"/>
              </a:solidFill>
              <a:effectLst/>
              <a:uLnTx/>
              <a:uFillTx/>
              <a:latin typeface="Avenir Next LT Pro"/>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What about your supply chain?  How do your vendors treat their employees?</a:t>
            </a:r>
            <a:endParaRPr kumimoji="0" lang="en-US" sz="2000" b="0" i="0" u="none" strike="noStrike" kern="1200" cap="none" spc="0" normalizeH="0" baseline="0" noProof="0" dirty="0">
              <a:ln>
                <a:noFill/>
              </a:ln>
              <a:solidFill>
                <a:prstClr val="black"/>
              </a:solidFill>
              <a:effectLst/>
              <a:uLnTx/>
              <a:uFillTx/>
              <a:latin typeface="Avenir Next LT Pro"/>
              <a:ea typeface="Calibri" panose="020F0502020204030204" pitchFamily="34" charset="0"/>
              <a:cs typeface="+mn-cs"/>
            </a:endParaRPr>
          </a:p>
          <a:p>
            <a:pPr marL="342900" marR="0" lvl="0" indent="-342900" algn="l" defTabSz="914400" rtl="0" eaLnBrk="1" fontAlgn="auto" latinLnBrk="0" hangingPunct="1">
              <a:lnSpc>
                <a:spcPct val="100000"/>
              </a:lnSpc>
              <a:spcBef>
                <a:spcPts val="1200"/>
              </a:spcBef>
              <a:spcAft>
                <a:spcPts val="0"/>
              </a:spcAft>
              <a:buClrTx/>
              <a:buSzTx/>
              <a:buFont typeface="+mj-lt"/>
              <a:buAutoNum type="arabicParenR"/>
              <a:tabLst/>
              <a:defRPr/>
            </a:pPr>
            <a:r>
              <a:rPr kumimoji="0" lang="en-US" sz="2000" b="1"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Create a Human Rights Policy that states that the company will not tolerate child labor or modern slavery in its operations or supply chain (see resources below).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Be sure to do some basic due diligence on your supply chain, as well.</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Provide awareness training for staff on modern slavery—what it is and what to do</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Resource: </a:t>
            </a: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UN Global Compact Business and Human Rights Navigator: </a:t>
            </a: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hlinkClick r:id="rId4"/>
              </a:rPr>
              <a:t>https://bhr-navigator.unglobalcompact.org/</a:t>
            </a:r>
            <a:r>
              <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Avenir Next LT Pro"/>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venir Next LT Pro"/>
              <a:ea typeface="Times New Roman" panose="02020603050405020304" pitchFamily="18" charset="0"/>
              <a:cs typeface="+mn-cs"/>
            </a:endParaRPr>
          </a:p>
        </p:txBody>
      </p:sp>
    </p:spTree>
    <p:extLst>
      <p:ext uri="{BB962C8B-B14F-4D97-AF65-F5344CB8AC3E}">
        <p14:creationId xmlns:p14="http://schemas.microsoft.com/office/powerpoint/2010/main" val="347544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0" y="144713"/>
            <a:ext cx="12191999" cy="872100"/>
          </a:xfrm>
        </p:spPr>
        <p:txBody>
          <a:bodyPr vert="horz" lIns="91440" tIns="45720" rIns="91440" bIns="45720" rtlCol="0" anchor="ctr">
            <a:normAutofit/>
          </a:bodyPr>
          <a:lstStyle/>
          <a:p>
            <a:pPr>
              <a:lnSpc>
                <a:spcPct val="90000"/>
              </a:lnSpc>
            </a:pPr>
            <a:r>
              <a:rPr lang="en-US" sz="4300" spc="-40" dirty="0">
                <a:solidFill>
                  <a:srgbClr val="FFFFFF"/>
                </a:solidFill>
              </a:rPr>
              <a:t>Social-at-a-glance: Reporting Expectations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graphicFrame>
        <p:nvGraphicFramePr>
          <p:cNvPr id="3" name="Table 3">
            <a:extLst>
              <a:ext uri="{FF2B5EF4-FFF2-40B4-BE49-F238E27FC236}">
                <a16:creationId xmlns:a16="http://schemas.microsoft.com/office/drawing/2014/main" id="{63BFB6BD-FF35-B403-AE49-C71F27F511DB}"/>
              </a:ext>
            </a:extLst>
          </p:cNvPr>
          <p:cNvGraphicFramePr>
            <a:graphicFrameLocks noGrp="1"/>
          </p:cNvGraphicFramePr>
          <p:nvPr/>
        </p:nvGraphicFramePr>
        <p:xfrm>
          <a:off x="770728" y="1600324"/>
          <a:ext cx="10730345" cy="3514321"/>
        </p:xfrm>
        <a:graphic>
          <a:graphicData uri="http://schemas.openxmlformats.org/drawingml/2006/table">
            <a:tbl>
              <a:tblPr firstRow="1" bandRow="1">
                <a:tableStyleId>{5C22544A-7EE6-4342-B048-85BDC9FD1C3A}</a:tableStyleId>
              </a:tblPr>
              <a:tblGrid>
                <a:gridCol w="2867981">
                  <a:extLst>
                    <a:ext uri="{9D8B030D-6E8A-4147-A177-3AD203B41FA5}">
                      <a16:colId xmlns:a16="http://schemas.microsoft.com/office/drawing/2014/main" val="2186127666"/>
                    </a:ext>
                  </a:extLst>
                </a:gridCol>
                <a:gridCol w="2686051">
                  <a:extLst>
                    <a:ext uri="{9D8B030D-6E8A-4147-A177-3AD203B41FA5}">
                      <a16:colId xmlns:a16="http://schemas.microsoft.com/office/drawing/2014/main" val="800668857"/>
                    </a:ext>
                  </a:extLst>
                </a:gridCol>
                <a:gridCol w="1636334">
                  <a:extLst>
                    <a:ext uri="{9D8B030D-6E8A-4147-A177-3AD203B41FA5}">
                      <a16:colId xmlns:a16="http://schemas.microsoft.com/office/drawing/2014/main" val="3066174522"/>
                    </a:ext>
                  </a:extLst>
                </a:gridCol>
                <a:gridCol w="3539979">
                  <a:extLst>
                    <a:ext uri="{9D8B030D-6E8A-4147-A177-3AD203B41FA5}">
                      <a16:colId xmlns:a16="http://schemas.microsoft.com/office/drawing/2014/main" val="46561629"/>
                    </a:ext>
                  </a:extLst>
                </a:gridCol>
              </a:tblGrid>
              <a:tr h="471855">
                <a:tc>
                  <a:txBody>
                    <a:bodyPr/>
                    <a:lstStyle/>
                    <a:p>
                      <a:pPr algn="ctr"/>
                      <a:r>
                        <a:rPr lang="en-US" dirty="0"/>
                        <a:t>Community Programs</a:t>
                      </a:r>
                    </a:p>
                  </a:txBody>
                  <a:tcPr anchor="ctr"/>
                </a:tc>
                <a:tc>
                  <a:txBody>
                    <a:bodyPr/>
                    <a:lstStyle/>
                    <a:p>
                      <a:pPr algn="ctr"/>
                      <a:r>
                        <a:rPr lang="en-US" dirty="0"/>
                        <a:t>Safety</a:t>
                      </a:r>
                    </a:p>
                  </a:txBody>
                  <a:tcPr anchor="ctr"/>
                </a:tc>
                <a:tc>
                  <a:txBody>
                    <a:bodyPr/>
                    <a:lstStyle/>
                    <a:p>
                      <a:pPr algn="ctr"/>
                      <a:r>
                        <a:rPr lang="en-US" dirty="0"/>
                        <a:t>Staffing</a:t>
                      </a:r>
                    </a:p>
                  </a:txBody>
                  <a:tcPr anchor="ctr"/>
                </a:tc>
                <a:tc>
                  <a:txBody>
                    <a:bodyPr/>
                    <a:lstStyle/>
                    <a:p>
                      <a:pPr algn="ctr"/>
                      <a:r>
                        <a:rPr lang="en-US" dirty="0"/>
                        <a:t> Supply Chain</a:t>
                      </a:r>
                    </a:p>
                  </a:txBody>
                  <a:tcPr anchor="ctr"/>
                </a:tc>
                <a:extLst>
                  <a:ext uri="{0D108BD9-81ED-4DB2-BD59-A6C34878D82A}">
                    <a16:rowId xmlns:a16="http://schemas.microsoft.com/office/drawing/2014/main" val="1083042309"/>
                  </a:ext>
                </a:extLst>
              </a:tr>
              <a:tr h="925645">
                <a:tc>
                  <a:txBody>
                    <a:bodyPr/>
                    <a:lstStyle/>
                    <a:p>
                      <a:r>
                        <a:rPr lang="en-US" sz="1400" b="1" dirty="0"/>
                        <a:t>Community Relations Programs</a:t>
                      </a:r>
                    </a:p>
                  </a:txBody>
                  <a:tcPr anchor="ctr"/>
                </a:tc>
                <a:tc>
                  <a:txBody>
                    <a:bodyPr/>
                    <a:lstStyle/>
                    <a:p>
                      <a:pPr algn="ctr">
                        <a:spcBef>
                          <a:spcPts val="600"/>
                        </a:spcBef>
                      </a:pPr>
                      <a:r>
                        <a:rPr lang="en-US" sz="1400" b="1" dirty="0"/>
                        <a:t>Managing safe workplaces</a:t>
                      </a:r>
                    </a:p>
                  </a:txBody>
                  <a:tcPr anchor="ctr"/>
                </a:tc>
                <a:tc>
                  <a:txBody>
                    <a:bodyPr/>
                    <a:lstStyle/>
                    <a:p>
                      <a:pPr algn="ctr"/>
                      <a:r>
                        <a:rPr lang="en-US" sz="1400" b="1" dirty="0"/>
                        <a:t>Human rights policies</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b="1" dirty="0"/>
                        <a:t>Procurement and Human Rights Policies</a:t>
                      </a:r>
                    </a:p>
                  </a:txBody>
                  <a:tcPr anchor="ctr"/>
                </a:tc>
                <a:extLst>
                  <a:ext uri="{0D108BD9-81ED-4DB2-BD59-A6C34878D82A}">
                    <a16:rowId xmlns:a16="http://schemas.microsoft.com/office/drawing/2014/main" val="870154087"/>
                  </a:ext>
                </a:extLst>
              </a:tr>
              <a:tr h="786426">
                <a:tc>
                  <a:txBody>
                    <a:bodyPr/>
                    <a:lstStyle/>
                    <a:p>
                      <a:r>
                        <a:rPr lang="en-US" sz="1400" b="1" dirty="0"/>
                        <a:t>Philanthropic/Community Donations </a:t>
                      </a:r>
                    </a:p>
                  </a:txBody>
                  <a:tcPr anchor="ctr"/>
                </a:tc>
                <a:tc>
                  <a:txBody>
                    <a:bodyPr/>
                    <a:lstStyle/>
                    <a:p>
                      <a:pPr algn="ctr">
                        <a:spcBef>
                          <a:spcPts val="600"/>
                        </a:spcBef>
                      </a:pPr>
                      <a:r>
                        <a:rPr lang="en-US" sz="1400" b="1" dirty="0"/>
                        <a:t>Measurement</a:t>
                      </a:r>
                    </a:p>
                  </a:txBody>
                  <a:tcPr anchor="ctr"/>
                </a:tc>
                <a:tc>
                  <a:txBody>
                    <a:bodyPr/>
                    <a:lstStyle/>
                    <a:p>
                      <a:pPr algn="ctr"/>
                      <a:r>
                        <a:rPr lang="en-US" sz="1400" b="1" dirty="0"/>
                        <a:t>Diversity</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b="1" dirty="0"/>
                        <a:t>Fair pay</a:t>
                      </a:r>
                    </a:p>
                  </a:txBody>
                  <a:tcPr anchor="ctr"/>
                </a:tc>
                <a:extLst>
                  <a:ext uri="{0D108BD9-81ED-4DB2-BD59-A6C34878D82A}">
                    <a16:rowId xmlns:a16="http://schemas.microsoft.com/office/drawing/2014/main" val="2355380289"/>
                  </a:ext>
                </a:extLst>
              </a:tr>
              <a:tr h="723724">
                <a:tc>
                  <a:txBody>
                    <a:bodyPr/>
                    <a:lstStyle/>
                    <a:p>
                      <a:r>
                        <a:rPr lang="en-US" sz="1400" b="1" dirty="0"/>
                        <a:t>Health &amp; Safety</a:t>
                      </a:r>
                    </a:p>
                  </a:txBody>
                  <a:tcPr anchor="ctr"/>
                </a:tc>
                <a:tc>
                  <a:txBody>
                    <a:bodyPr/>
                    <a:lstStyle/>
                    <a:p>
                      <a:pPr marL="225425" indent="0" algn="ctr">
                        <a:buFont typeface="Arial" panose="020B0604020202020204" pitchFamily="34" charset="0"/>
                        <a:buNone/>
                      </a:pPr>
                      <a:r>
                        <a:rPr lang="en-US" sz="1400" b="1" dirty="0"/>
                        <a:t>Training</a:t>
                      </a:r>
                    </a:p>
                  </a:txBody>
                  <a:tcPr anchor="ctr"/>
                </a:tc>
                <a:tc>
                  <a:txBody>
                    <a:bodyPr/>
                    <a:lstStyle/>
                    <a:p>
                      <a:pPr algn="ctr"/>
                      <a:r>
                        <a:rPr lang="en-US" sz="1400" b="1" dirty="0"/>
                        <a:t>Retention</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b="1" dirty="0"/>
                        <a:t>Occupational health and safety management of suppliers</a:t>
                      </a:r>
                    </a:p>
                  </a:txBody>
                  <a:tcPr anchor="ctr"/>
                </a:tc>
                <a:extLst>
                  <a:ext uri="{0D108BD9-81ED-4DB2-BD59-A6C34878D82A}">
                    <a16:rowId xmlns:a16="http://schemas.microsoft.com/office/drawing/2014/main" val="2369596635"/>
                  </a:ext>
                </a:extLst>
              </a:tr>
              <a:tr h="606671">
                <a:tc>
                  <a:txBody>
                    <a:bodyPr/>
                    <a:lstStyle/>
                    <a:p>
                      <a:r>
                        <a:rPr lang="en-US" sz="1400" b="1" dirty="0"/>
                        <a:t>NGO Partnerships/Trade Memberships</a:t>
                      </a:r>
                    </a:p>
                  </a:txBody>
                  <a:tcPr anchor="ctr"/>
                </a:tc>
                <a:tc>
                  <a:txBody>
                    <a:bodyPr/>
                    <a:lstStyle/>
                    <a:p>
                      <a:pPr marL="225425" indent="0" algn="ctr">
                        <a:buFont typeface="Arial" panose="020B0604020202020204" pitchFamily="34" charset="0"/>
                        <a:buNone/>
                      </a:pPr>
                      <a:r>
                        <a:rPr lang="en-US" sz="1400" b="1" dirty="0"/>
                        <a:t>Community safety programs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Training</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b="1" dirty="0"/>
                        <a:t>Modern slavery assessments</a:t>
                      </a:r>
                    </a:p>
                  </a:txBody>
                  <a:tcPr anchor="ctr"/>
                </a:tc>
                <a:extLst>
                  <a:ext uri="{0D108BD9-81ED-4DB2-BD59-A6C34878D82A}">
                    <a16:rowId xmlns:a16="http://schemas.microsoft.com/office/drawing/2014/main" val="3489100538"/>
                  </a:ext>
                </a:extLst>
              </a:tr>
            </a:tbl>
          </a:graphicData>
        </a:graphic>
      </p:graphicFrame>
      <p:pic>
        <p:nvPicPr>
          <p:cNvPr id="2" name="Picture 1" descr="A blue and white logo&#10;&#10;Description automatically generated with low confidence">
            <a:extLst>
              <a:ext uri="{FF2B5EF4-FFF2-40B4-BE49-F238E27FC236}">
                <a16:creationId xmlns:a16="http://schemas.microsoft.com/office/drawing/2014/main" id="{1BC1C919-CB29-3702-9FA9-FED805820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737" y="6156413"/>
            <a:ext cx="786373" cy="427122"/>
          </a:xfrm>
          <a:prstGeom prst="rect">
            <a:avLst/>
          </a:prstGeom>
        </p:spPr>
      </p:pic>
    </p:spTree>
    <p:extLst>
      <p:ext uri="{BB962C8B-B14F-4D97-AF65-F5344CB8AC3E}">
        <p14:creationId xmlns:p14="http://schemas.microsoft.com/office/powerpoint/2010/main" val="2232859499"/>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AB9B6C9ABC4B9307623E65CCC67B" ma:contentTypeVersion="13" ma:contentTypeDescription="Create a new document." ma:contentTypeScope="" ma:versionID="a3b83cba48be06cb1b13dd0fff6501e6">
  <xsd:schema xmlns:xsd="http://www.w3.org/2001/XMLSchema" xmlns:xs="http://www.w3.org/2001/XMLSchema" xmlns:p="http://schemas.microsoft.com/office/2006/metadata/properties" xmlns:ns2="59dbcfb8-ead6-4c3c-9a23-6afe66ebf779" xmlns:ns3="403a85e5-f018-48bc-806b-3aaa7859edbb" targetNamespace="http://schemas.microsoft.com/office/2006/metadata/properties" ma:root="true" ma:fieldsID="2bf893a8b8bfeed127b5f27254afe243" ns2:_="" ns3:_="">
    <xsd:import namespace="59dbcfb8-ead6-4c3c-9a23-6afe66ebf779"/>
    <xsd:import namespace="403a85e5-f018-48bc-806b-3aaa7859ed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cfb8-ead6-4c3c-9a23-6afe66eb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85e5-f018-48bc-806b-3aaa7859ed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765c59-0847-4a7d-a487-8370c51432a3}" ma:internalName="TaxCatchAll" ma:showField="CatchAllData" ma:web="403a85e5-f018-48bc-806b-3aaa7859ed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3a85e5-f018-48bc-806b-3aaa7859edbb" xsi:nil="true"/>
    <lcf76f155ced4ddcb4097134ff3c332f xmlns="59dbcfb8-ead6-4c3c-9a23-6afe66ebf7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1174E7-8E2E-4C4A-9489-FB716167A4F0}"/>
</file>

<file path=customXml/itemProps2.xml><?xml version="1.0" encoding="utf-8"?>
<ds:datastoreItem xmlns:ds="http://schemas.openxmlformats.org/officeDocument/2006/customXml" ds:itemID="{3132FE82-D126-4482-BFA1-618863BBFB1A}"/>
</file>

<file path=customXml/itemProps3.xml><?xml version="1.0" encoding="utf-8"?>
<ds:datastoreItem xmlns:ds="http://schemas.openxmlformats.org/officeDocument/2006/customXml" ds:itemID="{E36168A6-2567-477D-A0DB-F60DCCAB934E}"/>
</file>

<file path=docProps/app.xml><?xml version="1.0" encoding="utf-8"?>
<Properties xmlns="http://schemas.openxmlformats.org/officeDocument/2006/extended-properties" xmlns:vt="http://schemas.openxmlformats.org/officeDocument/2006/docPropsVTypes">
  <TotalTime>2</TotalTime>
  <Words>4046</Words>
  <Application>Microsoft Office PowerPoint</Application>
  <PresentationFormat>Widescreen</PresentationFormat>
  <Paragraphs>296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Abadi Extra Light</vt:lpstr>
      <vt:lpstr>Arial</vt:lpstr>
      <vt:lpstr>Avenir Next LT Pro</vt:lpstr>
      <vt:lpstr>Calibri</vt:lpstr>
      <vt:lpstr>Gill Sans MT</vt:lpstr>
      <vt:lpstr>Maax Regular</vt:lpstr>
      <vt:lpstr>Open Sans</vt:lpstr>
      <vt:lpstr>Segoe UI</vt:lpstr>
      <vt:lpstr>Wingdings</vt:lpstr>
      <vt:lpstr>ColorBlockVTI</vt:lpstr>
      <vt:lpstr>The “S” (Social) in ESG  July 2023 Workshop #2</vt:lpstr>
      <vt:lpstr>Social </vt:lpstr>
      <vt:lpstr>Key ESG Categories</vt:lpstr>
      <vt:lpstr>Social Impact:  Employees</vt:lpstr>
      <vt:lpstr>Social Impact:  Communities</vt:lpstr>
      <vt:lpstr>Environmental Justice</vt:lpstr>
      <vt:lpstr>EJ: Taking Action</vt:lpstr>
      <vt:lpstr>Human Rights</vt:lpstr>
      <vt:lpstr>Social-at-a-glance: Reporting Expectations</vt:lpstr>
      <vt:lpstr>Final Example: Sun Valley Recycling Park</vt:lpstr>
      <vt:lpstr>Social: Summary of Areas of Focus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 (Social) in ESG – July Workshop #2</dc:title>
  <dc:creator>Christina Zhang</dc:creator>
  <cp:lastModifiedBy>Natalie Betts</cp:lastModifiedBy>
  <cp:revision>2</cp:revision>
  <dcterms:created xsi:type="dcterms:W3CDTF">2024-01-08T21:41:10Z</dcterms:created>
  <dcterms:modified xsi:type="dcterms:W3CDTF">2024-01-10T18:23:59Z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0x010100D6C0AB9B6C9ABC4B9307623E65CCC67B</vt:lpwstr>
  </property>
</Properties>
</file>