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300" r:id="rId2"/>
    <p:sldId id="310" r:id="rId3"/>
    <p:sldId id="297" r:id="rId4"/>
    <p:sldId id="302" r:id="rId5"/>
    <p:sldId id="303" r:id="rId6"/>
    <p:sldId id="305" r:id="rId7"/>
    <p:sldId id="301"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48448" autoAdjust="0"/>
  </p:normalViewPr>
  <p:slideViewPr>
    <p:cSldViewPr snapToGrid="0">
      <p:cViewPr varScale="1">
        <p:scale>
          <a:sx n="39" d="100"/>
          <a:sy n="39" d="100"/>
        </p:scale>
        <p:origin x="20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641E0-01C0-8A49-83D4-3E7016BD79D1}"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17672-884C-8044-9A44-C1C48B69BA81}" type="slidenum">
              <a:rPr lang="en-US" smtClean="0"/>
              <a:t>‹#›</a:t>
            </a:fld>
            <a:endParaRPr lang="en-US"/>
          </a:p>
        </p:txBody>
      </p:sp>
    </p:spTree>
    <p:extLst>
      <p:ext uri="{BB962C8B-B14F-4D97-AF65-F5344CB8AC3E}">
        <p14:creationId xmlns:p14="http://schemas.microsoft.com/office/powerpoint/2010/main" val="186446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9" y="4511674"/>
            <a:ext cx="6985637" cy="4876801"/>
          </a:xfrm>
        </p:spPr>
        <p:txBody>
          <a:bodyPr/>
          <a:lstStyle/>
          <a:p>
            <a:r>
              <a:rPr lang="en-US" dirty="0"/>
              <a:t>Let’s shift to talk about the ”G” in ESG. Stakeholders are increasingly interested in a broad range of corporate structure, policies and processes that we call “Governance”. </a:t>
            </a:r>
          </a:p>
          <a:p>
            <a:endParaRPr lang="en-US" dirty="0"/>
          </a:p>
          <a:p>
            <a:r>
              <a:rPr lang="en-US" dirty="0"/>
              <a:t>And, over the years, it has become increasingly apparent that good governance is the foundation for a company’s health.   </a:t>
            </a:r>
          </a:p>
          <a:p>
            <a:endParaRPr lang="en-US" dirty="0"/>
          </a:p>
          <a:p>
            <a:r>
              <a:rPr lang="en-US" dirty="0"/>
              <a:t>Just think of the example of companies that have failed due to governance….  From </a:t>
            </a:r>
            <a:r>
              <a:rPr lang="en-US" u="sng" dirty="0"/>
              <a:t>Enron  in the 1990’s to FTX in the 2020’s  </a:t>
            </a:r>
            <a:r>
              <a:rPr lang="en-US" dirty="0"/>
              <a:t>– it all starts with governance.  </a:t>
            </a:r>
          </a:p>
          <a:p>
            <a:endParaRPr lang="en-US" dirty="0"/>
          </a:p>
          <a:p>
            <a:r>
              <a:rPr lang="en-US" dirty="0"/>
              <a:t>Governance covers a broad range of topics.   It can be as simple as the corporate structure, and as complex the types of organizations that you belong to and their advocacy efforts.  </a:t>
            </a:r>
          </a:p>
          <a:p>
            <a:endParaRPr lang="en-US" dirty="0"/>
          </a:p>
          <a:p>
            <a:r>
              <a:rPr lang="en-US" dirty="0"/>
              <a:t>Governance includes not only reporting information, but ensuring that corporate policies are in place, and are publicly available.  </a:t>
            </a:r>
          </a:p>
          <a:p>
            <a:endParaRPr lang="en-US" dirty="0"/>
          </a:p>
          <a:p>
            <a:r>
              <a:rPr lang="en-US" dirty="0"/>
              <a:t>And – transparency in reporting the details of governance have been found to drive better results, so the number and types of questions continue to increase.    </a:t>
            </a:r>
          </a:p>
          <a:p>
            <a:endParaRPr lang="en-US" dirty="0"/>
          </a:p>
          <a:p>
            <a:r>
              <a:rPr lang="en-US" dirty="0"/>
              <a:t>One good thing about governance is that many of the questions asked require work up-front then minimal ongoing updating as questions evolve.</a:t>
            </a:r>
          </a:p>
          <a:p>
            <a:endParaRPr lang="en-US" dirty="0"/>
          </a:p>
          <a:p>
            <a:r>
              <a:rPr lang="en-US" dirty="0"/>
              <a:t>I’ve really gained a lot of respect for the benefits of transparent reporting on Governance.  I have watched the focus on governance drive change and improvement in the health of companies.  </a:t>
            </a:r>
          </a:p>
          <a:p>
            <a:r>
              <a:rPr lang="en-US" dirty="0"/>
              <a:t>And - I am reminded of its importance every time I read the newspaper.  </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90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376F6290-25FB-C0BA-8620-87B00A5BBA1D}"/>
              </a:ext>
            </a:extLst>
          </p:cNvPr>
          <p:cNvSpPr txBox="1">
            <a:spLocks/>
          </p:cNvSpPr>
          <p:nvPr/>
        </p:nvSpPr>
        <p:spPr>
          <a:xfrm>
            <a:off x="58418" y="4694237"/>
            <a:ext cx="6985637" cy="487680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Here is the same table we saw earlier – a reminder of the various categories of ESG. </a:t>
            </a:r>
          </a:p>
        </p:txBody>
      </p:sp>
    </p:spTree>
    <p:extLst>
      <p:ext uri="{BB962C8B-B14F-4D97-AF65-F5344CB8AC3E}">
        <p14:creationId xmlns:p14="http://schemas.microsoft.com/office/powerpoint/2010/main" val="372870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3DF8283C-94F5-C46B-C148-843BB30CB5B4}"/>
              </a:ext>
            </a:extLst>
          </p:cNvPr>
          <p:cNvSpPr txBox="1">
            <a:spLocks/>
          </p:cNvSpPr>
          <p:nvPr/>
        </p:nvSpPr>
        <p:spPr>
          <a:xfrm>
            <a:off x="63678" y="4653744"/>
            <a:ext cx="6985637" cy="487680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here a deeper breakdown of the categories with in the Governance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part of global reporting expectations, companies are asked to provide information – publicly on some of the basics: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Company Activities such as wh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your company actually does:   What do you make, and where? What do you buy and sell, and from whom, where?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Financial Information.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Publicly held companies are expected to provide their financial information as reported in their 10K, and any external assurances.  Privately held companies rarely do this.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Structure and employees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How many? And a what level?  What is the Board and leadership structure? How is leadership evaluated?  What policies do you have in place and are they public? Diversity, Equity and Inclusion… Labor practices….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Sustainability Strategy.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you have 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Stakeholder Engagement.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industry associations do you have?  Any other significant associations?  How do you use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Compliance.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you in compliance with laws and regulations?  What about violations?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0308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a:t>Here are some examples of pages from sustainability reports, and how they present some of the data expected as part of good governance.  </a:t>
            </a:r>
          </a:p>
          <a:p>
            <a:endParaRPr lang="en-US"/>
          </a:p>
          <a:p>
            <a:r>
              <a:rPr lang="en-US"/>
              <a:t>This is basic company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63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Here is the employment EEO table that many companies have completed for years for reporting on employee age, gender and race breakdown. However, now it is much more detailed by job category and is expected to be posted on-line as part of the ESG reporting process.  This is a lot of information – which can be really uncomfortable to report publicly.  </a:t>
            </a:r>
          </a:p>
          <a:p>
            <a:endParaRPr lang="en-US" dirty="0"/>
          </a:p>
          <a:p>
            <a:r>
              <a:rPr lang="en-US" dirty="0"/>
              <a:t>However, it is also useful for setting goals for improvement.  For example  - the driver category.  With 5X more male driver/operators than females, a specific goal this company has is to increase the number of female drivers.   This is a good example with data can drive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9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a:t>And here is a snapshot from Casella’s sustainability report with links their various policies including:</a:t>
            </a:r>
          </a:p>
          <a:p>
            <a:endParaRPr lang="en-US"/>
          </a:p>
          <a:p>
            <a:pPr marL="171450" indent="-171450">
              <a:buFont typeface="Arial" panose="020B0604020202020204" pitchFamily="34" charset="0"/>
              <a:buChar char="•"/>
            </a:pPr>
            <a:r>
              <a:rPr lang="en-US"/>
              <a:t>Their corporate code of conducts and ethics</a:t>
            </a:r>
          </a:p>
          <a:p>
            <a:pPr marL="171450" indent="-171450">
              <a:buFont typeface="Arial" panose="020B0604020202020204" pitchFamily="34" charset="0"/>
              <a:buChar char="•"/>
            </a:pPr>
            <a:r>
              <a:rPr lang="en-US"/>
              <a:t>Insider trading policies</a:t>
            </a:r>
          </a:p>
          <a:p>
            <a:pPr marL="171450" indent="-171450">
              <a:buFont typeface="Arial" panose="020B0604020202020204" pitchFamily="34" charset="0"/>
              <a:buChar char="•"/>
            </a:pPr>
            <a:r>
              <a:rPr lang="en-US"/>
              <a:t>Code of vendor conduct</a:t>
            </a:r>
          </a:p>
          <a:p>
            <a:pPr marL="171450" indent="-171450">
              <a:buFont typeface="Arial" panose="020B0604020202020204" pitchFamily="34" charset="0"/>
              <a:buChar char="•"/>
            </a:pPr>
            <a:endParaRPr lang="en-US"/>
          </a:p>
          <a:p>
            <a:r>
              <a:rPr lang="en-US"/>
              <a:t>They also include links to their board policies:  </a:t>
            </a:r>
          </a:p>
          <a:p>
            <a:endParaRPr lang="en-US"/>
          </a:p>
          <a:p>
            <a:pPr marL="171450" indent="-171450">
              <a:buFont typeface="Arial" panose="020B0604020202020204" pitchFamily="34" charset="0"/>
              <a:buChar char="•"/>
            </a:pPr>
            <a:r>
              <a:rPr lang="en-US"/>
              <a:t>Their corporate governance guidelines</a:t>
            </a:r>
          </a:p>
          <a:p>
            <a:pPr marL="171450" indent="-171450">
              <a:buFont typeface="Arial" panose="020B0604020202020204" pitchFamily="34" charset="0"/>
              <a:buChar char="•"/>
            </a:pPr>
            <a:r>
              <a:rPr lang="en-US"/>
              <a:t>Board of Directors Audit committee policies</a:t>
            </a:r>
          </a:p>
          <a:p>
            <a:pPr marL="171450" indent="-171450">
              <a:buFont typeface="Arial" panose="020B0604020202020204" pitchFamily="34" charset="0"/>
              <a:buChar char="•"/>
            </a:pPr>
            <a:r>
              <a:rPr lang="en-US"/>
              <a:t>Compensation and human capital charter</a:t>
            </a:r>
          </a:p>
          <a:p>
            <a:endParaRPr lang="en-US"/>
          </a:p>
          <a:p>
            <a:endParaRPr lang="en-US"/>
          </a:p>
          <a:p>
            <a:r>
              <a:rPr lang="en-US"/>
              <a:t>Last weekend  I took a series of training courses on security, corporate ethics and compliance for a large global company.  I’ve had years of annual training on ethics, security, and each time I am reminded  of how important it is that company’s have the polices and training programs – and how important it is to take the classes to keep it all top of mind.  I think I have it down, but I learn something every time.  </a:t>
            </a:r>
          </a:p>
          <a:p>
            <a:endParaRPr lang="en-US"/>
          </a:p>
          <a:p>
            <a:endParaRPr lang="en-US"/>
          </a:p>
          <a:p>
            <a:endParaRPr lang="en-US"/>
          </a:p>
          <a:p>
            <a:endParaRPr lang="en-US"/>
          </a:p>
          <a:p>
            <a:endParaRPr lang="en-US"/>
          </a:p>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71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a:t>Here is a snapshot from SIMS sustainability report that publicly states their governance structure.  </a:t>
            </a:r>
          </a:p>
          <a:p>
            <a:endParaRPr lang="en-US"/>
          </a:p>
          <a:p>
            <a:r>
              <a:rPr lang="en-US"/>
              <a:t>Most important – they HAVE one and they report it.  Taking the time to create these policies and structure is half the battle,  providing assurance to investors and stakeholders that a company is well run and stable, equipped to make good decision, to adapt to change to stay healthy in the future.   This mitigates investor risk.</a:t>
            </a:r>
          </a:p>
          <a:p>
            <a:endParaRPr lang="en-US"/>
          </a:p>
          <a:p>
            <a:r>
              <a:rPr lang="en-US"/>
              <a:t>I’m not sure about you, but as I’ve gotten older, I’ve certainly paid more attention to the stability of my investments.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85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18204"/>
            <a:ext cx="7100831" cy="4600038"/>
          </a:xfrm>
        </p:spPr>
        <p:txBody>
          <a:bodyPr/>
          <a:lstStyle/>
          <a:p>
            <a:r>
              <a:rPr lang="en-US" dirty="0"/>
              <a:t>Finally,  How is all of this information on Governance used?   </a:t>
            </a:r>
          </a:p>
          <a:p>
            <a:endParaRPr lang="en-US" dirty="0"/>
          </a:p>
          <a:p>
            <a:r>
              <a:rPr lang="en-US" dirty="0"/>
              <a:t>Whether or not a company has good governance structures in place has become  a focal point for evaluating the strength and resiliency of companies.  There are even rating companies who look primarily at  the governance at companies.   MSCI is one of these.  And, Corporate Boards and investors increasingly pay attention to these ratings.</a:t>
            </a:r>
          </a:p>
          <a:p>
            <a:endParaRPr lang="en-US" dirty="0"/>
          </a:p>
          <a:p>
            <a:r>
              <a:rPr lang="en-US" b="1" dirty="0"/>
              <a:t>Diversity, Equity and Inclusion, or DE&amp;I, is another area with increased </a:t>
            </a:r>
            <a:r>
              <a:rPr lang="en-US" b="1" u="sng" dirty="0"/>
              <a:t>data expectations</a:t>
            </a:r>
            <a:r>
              <a:rPr lang="en-US" b="1" dirty="0"/>
              <a:t>.  </a:t>
            </a:r>
            <a:r>
              <a:rPr lang="en-US" dirty="0"/>
              <a:t>DEI broadly refers to organizational frameworks to promote the fair and full participation of all people: particularly groups who have been historically underrepresented or subject to discrimination on the basis of identify or disability. </a:t>
            </a:r>
          </a:p>
          <a:p>
            <a:endParaRPr lang="en-US" dirty="0"/>
          </a:p>
          <a:p>
            <a:r>
              <a:rPr lang="en-US" dirty="0"/>
              <a:t>Reporting data includes, among other things:  the number of woman and minorities in leadership positions, paying a Living Wage, and the existence of human rights policies, and equity and affirmative action polities.  We will spend more time on the overlap of DEI and Governance at the next workshop.</a:t>
            </a:r>
          </a:p>
          <a:p>
            <a:pPr defTabSz="942289">
              <a:defRPr/>
            </a:pPr>
            <a:endParaRPr lang="en-US" dirty="0"/>
          </a:p>
          <a:p>
            <a:pPr defTabSz="942289">
              <a:defRPr/>
            </a:pPr>
            <a:r>
              <a:rPr lang="en-US" b="1" dirty="0"/>
              <a:t>To wrap up:  </a:t>
            </a:r>
            <a:r>
              <a:rPr lang="en-US" dirty="0"/>
              <a:t>From the Board Room to the factory floor, governance plays an important role in the health of any organization.  And transparency in reporting ensures continuous improvement.</a:t>
            </a:r>
          </a:p>
          <a:p>
            <a:pPr defTabSz="942289">
              <a:defRPr/>
            </a:pPr>
            <a:endParaRPr lang="en-US" b="1" dirty="0"/>
          </a:p>
          <a:p>
            <a:pPr defTabSz="942289">
              <a:defRPr/>
            </a:pPr>
            <a:r>
              <a:rPr lang="en-US" b="1" dirty="0"/>
              <a:t>We will come back to Governance as we work through this series over the year. But I hope that we’ve  provided a good introduction for why is so important and it such an area of focus with external stakeholders.  </a:t>
            </a:r>
          </a:p>
          <a:p>
            <a:pPr defTabSz="942289">
              <a:defRPr/>
            </a:pPr>
            <a:endParaRPr lang="en-US" dirty="0"/>
          </a:p>
          <a:p>
            <a:pPr defTabSz="942289">
              <a:defRPr/>
            </a:pPr>
            <a:r>
              <a:rPr lang="en-US" b="1" dirty="0"/>
              <a:t>Now – I’ll turn the it over to Natalie to start to wrap things up for today.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31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377918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13156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04196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8865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a:p>
        </p:txBody>
      </p:sp>
    </p:spTree>
    <p:extLst>
      <p:ext uri="{BB962C8B-B14F-4D97-AF65-F5344CB8AC3E}">
        <p14:creationId xmlns:p14="http://schemas.microsoft.com/office/powerpoint/2010/main" val="421905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44157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08232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56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94141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84292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035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27904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20548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2905434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8">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7D32AC0F-BBD1-FC4F-B8D8-DCDD08353039}"/>
              </a:ext>
            </a:extLst>
          </p:cNvPr>
          <p:cNvSpPr>
            <a:spLocks noGrp="1"/>
          </p:cNvSpPr>
          <p:nvPr>
            <p:ph type="ctrTitle"/>
          </p:nvPr>
        </p:nvSpPr>
        <p:spPr>
          <a:xfrm>
            <a:off x="285750" y="587075"/>
            <a:ext cx="5524500" cy="5341808"/>
          </a:xfrm>
        </p:spPr>
        <p:txBody>
          <a:bodyPr vert="horz" lIns="91440" tIns="45720" rIns="91440" bIns="45720" rtlCol="0" anchor="b">
            <a:normAutofit/>
          </a:bodyPr>
          <a:lstStyle/>
          <a:p>
            <a:r>
              <a:rPr lang="en-US" sz="6100" spc="-40">
                <a:solidFill>
                  <a:srgbClr val="FFFFFF"/>
                </a:solidFill>
              </a:rPr>
              <a:t>Governance</a:t>
            </a:r>
            <a:br>
              <a:rPr lang="en-US" sz="6100" spc="-40">
                <a:solidFill>
                  <a:srgbClr val="FFFFFF"/>
                </a:solidFill>
              </a:rPr>
            </a:br>
            <a:r>
              <a:rPr lang="en-US" sz="6100" spc="-40">
                <a:solidFill>
                  <a:srgbClr val="FFFFFF"/>
                </a:solidFill>
              </a:rPr>
              <a:t> </a:t>
            </a:r>
            <a:br>
              <a:rPr lang="en-US" sz="6100" spc="-40">
                <a:solidFill>
                  <a:srgbClr val="FFFFFF"/>
                </a:solidFill>
              </a:rPr>
            </a:br>
            <a:r>
              <a:rPr lang="en-US" sz="2400" spc="-40">
                <a:solidFill>
                  <a:srgbClr val="FFFFFF"/>
                </a:solidFill>
              </a:rPr>
              <a:t>June 2023 </a:t>
            </a:r>
            <a:br>
              <a:rPr lang="en-US" sz="2400" spc="-40">
                <a:solidFill>
                  <a:srgbClr val="FFFFFF"/>
                </a:solidFill>
              </a:rPr>
            </a:br>
            <a:r>
              <a:rPr lang="en-US" sz="2400" spc="-40">
                <a:solidFill>
                  <a:srgbClr val="FFFFFF"/>
                </a:solidFill>
              </a:rPr>
              <a:t>Workshop </a:t>
            </a:r>
            <a:r>
              <a:rPr lang="en-US" sz="2400" spc="-40" dirty="0">
                <a:solidFill>
                  <a:srgbClr val="FFFFFF"/>
                </a:solidFill>
              </a:rPr>
              <a:t>#1</a:t>
            </a:r>
          </a:p>
        </p:txBody>
      </p:sp>
      <p:pic>
        <p:nvPicPr>
          <p:cNvPr id="3" name="Content Placeholder 9" descr="Empty conference room">
            <a:extLst>
              <a:ext uri="{FF2B5EF4-FFF2-40B4-BE49-F238E27FC236}">
                <a16:creationId xmlns:a16="http://schemas.microsoft.com/office/drawing/2014/main" id="{F57A67C4-344D-7882-1831-275CA537AEFF}"/>
              </a:ext>
            </a:extLst>
          </p:cNvPr>
          <p:cNvPicPr>
            <a:picLocks noChangeAspect="1"/>
          </p:cNvPicPr>
          <p:nvPr/>
        </p:nvPicPr>
        <p:blipFill rotWithShape="1">
          <a:blip r:embed="rId3">
            <a:extLst>
              <a:ext uri="{28A0092B-C50C-407E-A947-70E740481C1C}">
                <a14:useLocalDpi xmlns:a14="http://schemas.microsoft.com/office/drawing/2010/main" val="0"/>
              </a:ext>
            </a:extLst>
          </a:blip>
          <a:srcRect t="14064" b="1666"/>
          <a:stretch/>
        </p:blipFill>
        <p:spPr>
          <a:xfrm>
            <a:off x="6096000" y="0"/>
            <a:ext cx="6096000" cy="3428990"/>
          </a:xfrm>
          <a:prstGeom prst="rect">
            <a:avLst/>
          </a:prstGeom>
        </p:spPr>
      </p:pic>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467475" y="3705226"/>
            <a:ext cx="5600700" cy="2752724"/>
          </a:xfrm>
        </p:spPr>
        <p:txBody>
          <a:bodyPr vert="horz" lIns="91440" tIns="45720" rIns="91440" bIns="45720" rtlCol="0">
            <a:normAutofit/>
          </a:bodyPr>
          <a:lstStyle/>
          <a:p>
            <a:pPr>
              <a:lnSpc>
                <a:spcPct val="100000"/>
              </a:lnSpc>
              <a:spcBef>
                <a:spcPts val="300"/>
              </a:spcBef>
            </a:pPr>
            <a:r>
              <a:rPr lang="en-US" b="1">
                <a:solidFill>
                  <a:schemeClr val="tx1"/>
                </a:solidFill>
              </a:rPr>
              <a:t>What is Governance?</a:t>
            </a:r>
          </a:p>
          <a:p>
            <a:pPr marL="228600" lvl="1">
              <a:lnSpc>
                <a:spcPct val="100000"/>
              </a:lnSpc>
            </a:pPr>
            <a:r>
              <a:rPr lang="en-US" sz="2400"/>
              <a:t>Corporate decision-making</a:t>
            </a:r>
          </a:p>
          <a:p>
            <a:pPr marL="234950" lvl="1">
              <a:lnSpc>
                <a:spcPct val="100000"/>
              </a:lnSpc>
            </a:pPr>
            <a:r>
              <a:rPr lang="en-US" sz="2400"/>
              <a:t>Leadership accountability &amp; oversight</a:t>
            </a:r>
          </a:p>
          <a:p>
            <a:pPr marL="234950" lvl="1">
              <a:lnSpc>
                <a:spcPct val="100000"/>
              </a:lnSpc>
            </a:pPr>
            <a:r>
              <a:rPr lang="en-US" sz="2400"/>
              <a:t>Stakeholder involvement</a:t>
            </a:r>
          </a:p>
          <a:p>
            <a:pPr marL="234950" lvl="1">
              <a:lnSpc>
                <a:spcPct val="100000"/>
              </a:lnSpc>
            </a:pPr>
            <a:r>
              <a:rPr lang="en-US" sz="2400"/>
              <a:t>Strategy development &amp; implementation</a:t>
            </a:r>
          </a:p>
          <a:p>
            <a:pPr marL="342900" indent="-228600">
              <a:lnSpc>
                <a:spcPct val="100000"/>
              </a:lnSpc>
              <a:spcBef>
                <a:spcPts val="300"/>
              </a:spcBef>
              <a:buFont typeface="Arial" panose="020B0604020202020204" pitchFamily="34" charset="0"/>
              <a:buChar char="•"/>
            </a:pPr>
            <a:endParaRPr lang="en-US" sz="1700" b="1">
              <a:solidFill>
                <a:schemeClr val="tx1"/>
              </a:solidFill>
            </a:endParaRP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Date Placeholder 2">
            <a:extLst>
              <a:ext uri="{FF2B5EF4-FFF2-40B4-BE49-F238E27FC236}">
                <a16:creationId xmlns:a16="http://schemas.microsoft.com/office/drawing/2014/main" id="{FEC3D5CF-B737-ADF9-068B-D2CCF2978179}"/>
              </a:ext>
            </a:extLst>
          </p:cNvPr>
          <p:cNvSpPr>
            <a:spLocks noGrp="1"/>
          </p:cNvSpPr>
          <p:nvPr>
            <p:ph type="dt" sz="half" idx="10"/>
          </p:nvPr>
        </p:nvSpPr>
        <p:spPr>
          <a:xfrm>
            <a:off x="10700083" y="6493164"/>
            <a:ext cx="1004553" cy="311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June 2023</a:t>
            </a:r>
          </a:p>
        </p:txBody>
      </p:sp>
      <p:pic>
        <p:nvPicPr>
          <p:cNvPr id="7" name="Picture 6">
            <a:extLst>
              <a:ext uri="{FF2B5EF4-FFF2-40B4-BE49-F238E27FC236}">
                <a16:creationId xmlns:a16="http://schemas.microsoft.com/office/drawing/2014/main" id="{4E6B34D9-9C5A-277A-A123-BF1370062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8263" y="6030828"/>
            <a:ext cx="786373" cy="427122"/>
          </a:xfrm>
          <a:prstGeom prst="rect">
            <a:avLst/>
          </a:prstGeom>
        </p:spPr>
      </p:pic>
    </p:spTree>
    <p:extLst>
      <p:ext uri="{BB962C8B-B14F-4D97-AF65-F5344CB8AC3E}">
        <p14:creationId xmlns:p14="http://schemas.microsoft.com/office/powerpoint/2010/main" val="90906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920621" y="156409"/>
            <a:ext cx="10036292" cy="773776"/>
          </a:xfrm>
        </p:spPr>
        <p:txBody>
          <a:bodyPr>
            <a:normAutofit fontScale="90000"/>
          </a:bodyPr>
          <a:lstStyle/>
          <a:p>
            <a:r>
              <a:rPr lang="en-US"/>
              <a:t>Key ESG Categories</a:t>
            </a:r>
          </a:p>
        </p:txBody>
      </p:sp>
      <p:sp>
        <p:nvSpPr>
          <p:cNvPr id="2" name="Date Placeholder 2">
            <a:extLst>
              <a:ext uri="{FF2B5EF4-FFF2-40B4-BE49-F238E27FC236}">
                <a16:creationId xmlns:a16="http://schemas.microsoft.com/office/drawing/2014/main" id="{DE1C85A4-896B-6895-A4DB-A2304B3FF26F}"/>
              </a:ext>
            </a:extLst>
          </p:cNvPr>
          <p:cNvSpPr>
            <a:spLocks noGrp="1"/>
          </p:cNvSpPr>
          <p:nvPr>
            <p:ph type="dt" sz="half" idx="10"/>
          </p:nvPr>
        </p:nvSpPr>
        <p:spPr>
          <a:xfrm>
            <a:off x="10700083" y="6372393"/>
            <a:ext cx="1004553" cy="311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DACDF217-995D-8D4E-E6F6-B4C83F212A80}"/>
              </a:ext>
            </a:extLst>
          </p:cNvPr>
          <p:cNvSpPr txBox="1"/>
          <p:nvPr/>
        </p:nvSpPr>
        <p:spPr>
          <a:xfrm>
            <a:off x="2089893" y="1111738"/>
            <a:ext cx="22517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Governance</a:t>
            </a:r>
          </a:p>
        </p:txBody>
      </p:sp>
      <p:sp>
        <p:nvSpPr>
          <p:cNvPr id="19" name="TextBox 18">
            <a:extLst>
              <a:ext uri="{FF2B5EF4-FFF2-40B4-BE49-F238E27FC236}">
                <a16:creationId xmlns:a16="http://schemas.microsoft.com/office/drawing/2014/main" id="{2D4640F1-A8A2-998D-C1AB-C732B8DB7CFE}"/>
              </a:ext>
            </a:extLst>
          </p:cNvPr>
          <p:cNvSpPr txBox="1"/>
          <p:nvPr/>
        </p:nvSpPr>
        <p:spPr>
          <a:xfrm>
            <a:off x="6598920" y="1138302"/>
            <a:ext cx="2419264" cy="3749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Social</a:t>
            </a:r>
          </a:p>
        </p:txBody>
      </p:sp>
      <p:graphicFrame>
        <p:nvGraphicFramePr>
          <p:cNvPr id="6" name="Table 4">
            <a:extLst>
              <a:ext uri="{FF2B5EF4-FFF2-40B4-BE49-F238E27FC236}">
                <a16:creationId xmlns:a16="http://schemas.microsoft.com/office/drawing/2014/main" id="{A8404154-E16D-8452-3529-A0B774F7DA21}"/>
              </a:ext>
            </a:extLst>
          </p:cNvPr>
          <p:cNvGraphicFramePr>
            <a:graphicFrameLocks noGrp="1"/>
          </p:cNvGraphicFramePr>
          <p:nvPr/>
        </p:nvGraphicFramePr>
        <p:xfrm>
          <a:off x="6182071" y="1756813"/>
          <a:ext cx="5921652" cy="4394393"/>
        </p:xfrm>
        <a:graphic>
          <a:graphicData uri="http://schemas.openxmlformats.org/drawingml/2006/table">
            <a:tbl>
              <a:tblPr firstRow="1" bandRow="1">
                <a:tableStyleId>{5C22544A-7EE6-4342-B048-85BDC9FD1C3A}</a:tableStyleId>
              </a:tblPr>
              <a:tblGrid>
                <a:gridCol w="1973884">
                  <a:extLst>
                    <a:ext uri="{9D8B030D-6E8A-4147-A177-3AD203B41FA5}">
                      <a16:colId xmlns:a16="http://schemas.microsoft.com/office/drawing/2014/main" val="874113608"/>
                    </a:ext>
                  </a:extLst>
                </a:gridCol>
                <a:gridCol w="1973884">
                  <a:extLst>
                    <a:ext uri="{9D8B030D-6E8A-4147-A177-3AD203B41FA5}">
                      <a16:colId xmlns:a16="http://schemas.microsoft.com/office/drawing/2014/main" val="4282003644"/>
                    </a:ext>
                  </a:extLst>
                </a:gridCol>
                <a:gridCol w="1973884">
                  <a:extLst>
                    <a:ext uri="{9D8B030D-6E8A-4147-A177-3AD203B41FA5}">
                      <a16:colId xmlns:a16="http://schemas.microsoft.com/office/drawing/2014/main" val="2353024883"/>
                    </a:ext>
                  </a:extLst>
                </a:gridCol>
              </a:tblGrid>
              <a:tr h="2199510">
                <a:tc>
                  <a:txBody>
                    <a:bodyPr/>
                    <a:lstStyle/>
                    <a:p>
                      <a:pPr algn="ctr"/>
                      <a:r>
                        <a:rPr lang="en-US" sz="1600" b="1">
                          <a:solidFill>
                            <a:srgbClr val="002060"/>
                          </a:solidFill>
                        </a:rPr>
                        <a:t>Company Activities </a:t>
                      </a:r>
                    </a:p>
                  </a:txBody>
                  <a:tcPr anchor="ctr">
                    <a:solidFill>
                      <a:schemeClr val="accent4">
                        <a:lumMod val="60000"/>
                        <a:lumOff val="40000"/>
                      </a:schemeClr>
                    </a:solidFill>
                  </a:tcPr>
                </a:tc>
                <a:tc>
                  <a:txBody>
                    <a:bodyPr/>
                    <a:lstStyle/>
                    <a:p>
                      <a:pPr algn="ctr"/>
                      <a:r>
                        <a:rPr lang="en-US" sz="1600" b="1">
                          <a:solidFill>
                            <a:srgbClr val="002060"/>
                          </a:solidFill>
                        </a:rPr>
                        <a:t>Financial</a:t>
                      </a:r>
                    </a:p>
                  </a:txBody>
                  <a:tcPr anchor="ctr">
                    <a:lnR w="12700" cmpd="sng">
                      <a:noFill/>
                    </a:lnR>
                    <a:solidFill>
                      <a:schemeClr val="accent2">
                        <a:lumMod val="40000"/>
                        <a:lumOff val="60000"/>
                      </a:schemeClr>
                    </a:solidFill>
                  </a:tcPr>
                </a:tc>
                <a:tc>
                  <a:txBody>
                    <a:bodyPr/>
                    <a:lstStyle/>
                    <a:p>
                      <a:pPr algn="ctr"/>
                      <a:r>
                        <a:rPr lang="en-US" sz="1600" b="1">
                          <a:solidFill>
                            <a:srgbClr val="002060"/>
                          </a:solidFill>
                        </a:rPr>
                        <a:t>Structure &amp; Employees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5000"/>
                        <a:lumOff val="75000"/>
                      </a:schemeClr>
                    </a:solidFill>
                  </a:tcPr>
                </a:tc>
                <a:extLst>
                  <a:ext uri="{0D108BD9-81ED-4DB2-BD59-A6C34878D82A}">
                    <a16:rowId xmlns:a16="http://schemas.microsoft.com/office/drawing/2014/main" val="1449918390"/>
                  </a:ext>
                </a:extLst>
              </a:tr>
              <a:tr h="2194883">
                <a:tc>
                  <a:txBody>
                    <a:bodyPr/>
                    <a:lstStyle/>
                    <a:p>
                      <a:pPr algn="ctr"/>
                      <a:r>
                        <a:rPr lang="en-US" sz="1600" b="1">
                          <a:solidFill>
                            <a:srgbClr val="002060"/>
                          </a:solidFill>
                        </a:rPr>
                        <a:t>Sustainability Strategy</a:t>
                      </a:r>
                    </a:p>
                  </a:txBody>
                  <a:tcPr anchor="ctr">
                    <a:solidFill>
                      <a:schemeClr val="accent1">
                        <a:lumMod val="60000"/>
                        <a:lumOff val="40000"/>
                      </a:schemeClr>
                    </a:solidFill>
                  </a:tcPr>
                </a:tc>
                <a:tc>
                  <a:txBody>
                    <a:bodyPr/>
                    <a:lstStyle/>
                    <a:p>
                      <a:pPr algn="ctr"/>
                      <a:r>
                        <a:rPr lang="en-US" sz="1600" b="1">
                          <a:solidFill>
                            <a:srgbClr val="002060"/>
                          </a:solidFill>
                        </a:rPr>
                        <a:t>Stakeholder Engagement</a:t>
                      </a:r>
                    </a:p>
                  </a:txBody>
                  <a:tcPr anchor="ctr">
                    <a:solidFill>
                      <a:schemeClr val="accent5">
                        <a:lumMod val="40000"/>
                        <a:lumOff val="60000"/>
                      </a:schemeClr>
                    </a:solidFill>
                  </a:tcPr>
                </a:tc>
                <a:tc>
                  <a:txBody>
                    <a:bodyPr/>
                    <a:lstStyle/>
                    <a:p>
                      <a:pPr algn="ctr"/>
                      <a:r>
                        <a:rPr lang="en-US" sz="1600" b="1">
                          <a:solidFill>
                            <a:srgbClr val="002060"/>
                          </a:solidFill>
                        </a:rPr>
                        <a:t>Compliance</a:t>
                      </a:r>
                    </a:p>
                  </a:txBody>
                  <a:tcPr anchor="ctr">
                    <a:lnT w="38100" cmpd="sng">
                      <a:noFill/>
                    </a:lnT>
                    <a:solidFill>
                      <a:schemeClr val="accent4">
                        <a:lumMod val="40000"/>
                        <a:lumOff val="60000"/>
                      </a:schemeClr>
                    </a:solidFill>
                  </a:tcPr>
                </a:tc>
                <a:extLst>
                  <a:ext uri="{0D108BD9-81ED-4DB2-BD59-A6C34878D82A}">
                    <a16:rowId xmlns:a16="http://schemas.microsoft.com/office/drawing/2014/main" val="1231957975"/>
                  </a:ext>
                </a:extLst>
              </a:tr>
            </a:tbl>
          </a:graphicData>
        </a:graphic>
      </p:graphicFrame>
      <p:graphicFrame>
        <p:nvGraphicFramePr>
          <p:cNvPr id="7" name="Table 5">
            <a:extLst>
              <a:ext uri="{FF2B5EF4-FFF2-40B4-BE49-F238E27FC236}">
                <a16:creationId xmlns:a16="http://schemas.microsoft.com/office/drawing/2014/main" id="{D7FE72F8-FA91-3469-11A7-0333357D7C92}"/>
              </a:ext>
            </a:extLst>
          </p:cNvPr>
          <p:cNvGraphicFramePr>
            <a:graphicFrameLocks noGrp="1"/>
          </p:cNvGraphicFramePr>
          <p:nvPr/>
        </p:nvGraphicFramePr>
        <p:xfrm>
          <a:off x="2991850" y="1766658"/>
          <a:ext cx="3104150" cy="4386492"/>
        </p:xfrm>
        <a:graphic>
          <a:graphicData uri="http://schemas.openxmlformats.org/drawingml/2006/table">
            <a:tbl>
              <a:tblPr firstRow="1" bandRow="1">
                <a:tableStyleId>{5C22544A-7EE6-4342-B048-85BDC9FD1C3A}</a:tableStyleId>
              </a:tblPr>
              <a:tblGrid>
                <a:gridCol w="1552075">
                  <a:extLst>
                    <a:ext uri="{9D8B030D-6E8A-4147-A177-3AD203B41FA5}">
                      <a16:colId xmlns:a16="http://schemas.microsoft.com/office/drawing/2014/main" val="1492643024"/>
                    </a:ext>
                  </a:extLst>
                </a:gridCol>
                <a:gridCol w="1552075">
                  <a:extLst>
                    <a:ext uri="{9D8B030D-6E8A-4147-A177-3AD203B41FA5}">
                      <a16:colId xmlns:a16="http://schemas.microsoft.com/office/drawing/2014/main" val="527307248"/>
                    </a:ext>
                  </a:extLst>
                </a:gridCol>
              </a:tblGrid>
              <a:tr h="2193246">
                <a:tc>
                  <a:txBody>
                    <a:bodyPr/>
                    <a:lstStyle/>
                    <a:p>
                      <a:pPr algn="ctr"/>
                      <a:r>
                        <a:rPr lang="en-US" sz="1600" b="1">
                          <a:solidFill>
                            <a:srgbClr val="002060"/>
                          </a:solidFill>
                        </a:rPr>
                        <a:t>Community Programs</a:t>
                      </a:r>
                    </a:p>
                  </a:txBody>
                  <a:tcPr marL="92836" marR="92836" marT="46418" marB="46418" anchor="ctr">
                    <a:solidFill>
                      <a:srgbClr val="CCCCFF"/>
                    </a:solidFill>
                  </a:tcPr>
                </a:tc>
                <a:tc>
                  <a:txBody>
                    <a:bodyPr/>
                    <a:lstStyle/>
                    <a:p>
                      <a:pPr algn="ctr"/>
                      <a:r>
                        <a:rPr lang="en-US" sz="1600" b="1">
                          <a:solidFill>
                            <a:srgbClr val="002060"/>
                          </a:solidFill>
                        </a:rPr>
                        <a:t>Partnerships</a:t>
                      </a:r>
                    </a:p>
                  </a:txBody>
                  <a:tcPr marL="92836" marR="92836" marT="46418" marB="46418" anchor="ctr">
                    <a:solidFill>
                      <a:schemeClr val="accent2">
                        <a:lumMod val="40000"/>
                        <a:lumOff val="60000"/>
                      </a:schemeClr>
                    </a:solidFill>
                  </a:tcPr>
                </a:tc>
                <a:extLst>
                  <a:ext uri="{0D108BD9-81ED-4DB2-BD59-A6C34878D82A}">
                    <a16:rowId xmlns:a16="http://schemas.microsoft.com/office/drawing/2014/main" val="1179711912"/>
                  </a:ext>
                </a:extLst>
              </a:tr>
              <a:tr h="2193246">
                <a:tc>
                  <a:txBody>
                    <a:bodyPr/>
                    <a:lstStyle/>
                    <a:p>
                      <a:pPr algn="ctr"/>
                      <a:r>
                        <a:rPr lang="en-US" sz="1600" b="1">
                          <a:solidFill>
                            <a:srgbClr val="002060"/>
                          </a:solidFill>
                        </a:rPr>
                        <a:t>Demographic</a:t>
                      </a:r>
                    </a:p>
                  </a:txBody>
                  <a:tcPr marL="92836" marR="92836" marT="46418" marB="46418" anchor="ctr">
                    <a:solidFill>
                      <a:schemeClr val="accent4">
                        <a:lumMod val="60000"/>
                        <a:lumOff val="40000"/>
                      </a:schemeClr>
                    </a:solidFill>
                  </a:tcPr>
                </a:tc>
                <a:tc>
                  <a:txBody>
                    <a:bodyPr/>
                    <a:lstStyle/>
                    <a:p>
                      <a:pPr algn="ctr"/>
                      <a:r>
                        <a:rPr lang="en-US" sz="1600" b="1">
                          <a:solidFill>
                            <a:srgbClr val="002060"/>
                          </a:solidFill>
                        </a:rPr>
                        <a:t>Other Programs</a:t>
                      </a:r>
                    </a:p>
                  </a:txBody>
                  <a:tcPr marL="92836" marR="92836" marT="46418" marB="46418" anchor="ctr">
                    <a:solidFill>
                      <a:schemeClr val="accent2">
                        <a:lumMod val="60000"/>
                        <a:lumOff val="40000"/>
                      </a:schemeClr>
                    </a:solidFill>
                  </a:tcPr>
                </a:tc>
                <a:extLst>
                  <a:ext uri="{0D108BD9-81ED-4DB2-BD59-A6C34878D82A}">
                    <a16:rowId xmlns:a16="http://schemas.microsoft.com/office/drawing/2014/main" val="47488422"/>
                  </a:ext>
                </a:extLst>
              </a:tr>
            </a:tbl>
          </a:graphicData>
        </a:graphic>
      </p:graphicFrame>
      <p:sp>
        <p:nvSpPr>
          <p:cNvPr id="9" name="TextBox 8">
            <a:extLst>
              <a:ext uri="{FF2B5EF4-FFF2-40B4-BE49-F238E27FC236}">
                <a16:creationId xmlns:a16="http://schemas.microsoft.com/office/drawing/2014/main" id="{8229220E-1A0E-0A86-A1EF-DFB4A6E37B92}"/>
              </a:ext>
            </a:extLst>
          </p:cNvPr>
          <p:cNvSpPr txBox="1"/>
          <p:nvPr/>
        </p:nvSpPr>
        <p:spPr>
          <a:xfrm>
            <a:off x="6200014" y="1358203"/>
            <a:ext cx="5893442" cy="381186"/>
          </a:xfrm>
          <a:prstGeom prst="rect">
            <a:avLst/>
          </a:prstGeom>
          <a:solidFill>
            <a:srgbClr val="002060"/>
          </a:solidFill>
          <a:ln w="38100">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Governance (G)</a:t>
            </a:r>
          </a:p>
        </p:txBody>
      </p:sp>
      <p:sp>
        <p:nvSpPr>
          <p:cNvPr id="10" name="TextBox 9">
            <a:extLst>
              <a:ext uri="{FF2B5EF4-FFF2-40B4-BE49-F238E27FC236}">
                <a16:creationId xmlns:a16="http://schemas.microsoft.com/office/drawing/2014/main" id="{A74C558B-349E-9CAF-9332-9AAFE0A36E94}"/>
              </a:ext>
            </a:extLst>
          </p:cNvPr>
          <p:cNvSpPr txBox="1"/>
          <p:nvPr/>
        </p:nvSpPr>
        <p:spPr>
          <a:xfrm>
            <a:off x="3007785" y="1364340"/>
            <a:ext cx="3104148" cy="381186"/>
          </a:xfrm>
          <a:prstGeom prst="rect">
            <a:avLst/>
          </a:prstGeom>
          <a:solidFill>
            <a:srgbClr val="FF9900"/>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Social (S)</a:t>
            </a:r>
          </a:p>
        </p:txBody>
      </p:sp>
      <p:graphicFrame>
        <p:nvGraphicFramePr>
          <p:cNvPr id="11" name="Table 10">
            <a:extLst>
              <a:ext uri="{FF2B5EF4-FFF2-40B4-BE49-F238E27FC236}">
                <a16:creationId xmlns:a16="http://schemas.microsoft.com/office/drawing/2014/main" id="{EFDB56A8-6F9A-9BD7-6472-6B3A2FA39BBC}"/>
              </a:ext>
            </a:extLst>
          </p:cNvPr>
          <p:cNvGraphicFramePr>
            <a:graphicFrameLocks noGrp="1"/>
          </p:cNvGraphicFramePr>
          <p:nvPr/>
        </p:nvGraphicFramePr>
        <p:xfrm>
          <a:off x="158359" y="1742729"/>
          <a:ext cx="2744648" cy="4400024"/>
        </p:xfrm>
        <a:graphic>
          <a:graphicData uri="http://schemas.openxmlformats.org/drawingml/2006/table">
            <a:tbl>
              <a:tblPr firstRow="1" bandRow="1">
                <a:tableStyleId>{5C22544A-7EE6-4342-B048-85BDC9FD1C3A}</a:tableStyleId>
              </a:tblPr>
              <a:tblGrid>
                <a:gridCol w="1372324">
                  <a:extLst>
                    <a:ext uri="{9D8B030D-6E8A-4147-A177-3AD203B41FA5}">
                      <a16:colId xmlns:a16="http://schemas.microsoft.com/office/drawing/2014/main" val="1492643024"/>
                    </a:ext>
                  </a:extLst>
                </a:gridCol>
                <a:gridCol w="1372324">
                  <a:extLst>
                    <a:ext uri="{9D8B030D-6E8A-4147-A177-3AD203B41FA5}">
                      <a16:colId xmlns:a16="http://schemas.microsoft.com/office/drawing/2014/main" val="527307248"/>
                    </a:ext>
                  </a:extLst>
                </a:gridCol>
              </a:tblGrid>
              <a:tr h="2210315">
                <a:tc>
                  <a:txBody>
                    <a:bodyPr/>
                    <a:lstStyle/>
                    <a:p>
                      <a:pPr algn="ctr"/>
                      <a:r>
                        <a:rPr lang="en-US" sz="1600" b="1">
                          <a:solidFill>
                            <a:srgbClr val="002060"/>
                          </a:solidFill>
                        </a:rPr>
                        <a:t>Equipment &amp; Fuel</a:t>
                      </a:r>
                    </a:p>
                  </a:txBody>
                  <a:tcPr anchor="ctr">
                    <a:solidFill>
                      <a:schemeClr val="accent4">
                        <a:lumMod val="40000"/>
                        <a:lumOff val="60000"/>
                      </a:schemeClr>
                    </a:solidFill>
                  </a:tcPr>
                </a:tc>
                <a:tc>
                  <a:txBody>
                    <a:bodyPr/>
                    <a:lstStyle/>
                    <a:p>
                      <a:pPr algn="ctr"/>
                      <a:r>
                        <a:rPr lang="en-US" sz="1600" b="1">
                          <a:solidFill>
                            <a:srgbClr val="002060"/>
                          </a:solidFill>
                        </a:rPr>
                        <a:t>Electricity</a:t>
                      </a:r>
                    </a:p>
                  </a:txBody>
                  <a:tcPr anchor="ctr">
                    <a:solidFill>
                      <a:srgbClr val="FF9999"/>
                    </a:solidFill>
                  </a:tcPr>
                </a:tc>
                <a:extLst>
                  <a:ext uri="{0D108BD9-81ED-4DB2-BD59-A6C34878D82A}">
                    <a16:rowId xmlns:a16="http://schemas.microsoft.com/office/drawing/2014/main" val="1179711912"/>
                  </a:ext>
                </a:extLst>
              </a:tr>
              <a:tr h="2189709">
                <a:tc>
                  <a:txBody>
                    <a:bodyPr/>
                    <a:lstStyle/>
                    <a:p>
                      <a:pPr algn="ctr"/>
                      <a:r>
                        <a:rPr lang="en-US" sz="1600" b="1">
                          <a:solidFill>
                            <a:srgbClr val="002060"/>
                          </a:solidFill>
                        </a:rPr>
                        <a:t>Safety</a:t>
                      </a:r>
                    </a:p>
                  </a:txBody>
                  <a:tcPr anchor="ctr">
                    <a:solidFill>
                      <a:schemeClr val="accent2">
                        <a:lumMod val="60000"/>
                        <a:lumOff val="40000"/>
                      </a:schemeClr>
                    </a:solidFill>
                  </a:tcPr>
                </a:tc>
                <a:tc>
                  <a:txBody>
                    <a:bodyPr/>
                    <a:lstStyle/>
                    <a:p>
                      <a:pPr algn="ctr"/>
                      <a:r>
                        <a:rPr lang="en-US" sz="1600" b="1">
                          <a:solidFill>
                            <a:srgbClr val="002060"/>
                          </a:solidFill>
                        </a:rPr>
                        <a:t>Products &amp; Services</a:t>
                      </a:r>
                    </a:p>
                  </a:txBody>
                  <a:tcPr anchor="ctr">
                    <a:solidFill>
                      <a:schemeClr val="accent3">
                        <a:lumMod val="40000"/>
                        <a:lumOff val="60000"/>
                      </a:schemeClr>
                    </a:solidFill>
                  </a:tcPr>
                </a:tc>
                <a:extLst>
                  <a:ext uri="{0D108BD9-81ED-4DB2-BD59-A6C34878D82A}">
                    <a16:rowId xmlns:a16="http://schemas.microsoft.com/office/drawing/2014/main" val="47488422"/>
                  </a:ext>
                </a:extLst>
              </a:tr>
            </a:tbl>
          </a:graphicData>
        </a:graphic>
      </p:graphicFrame>
      <p:sp>
        <p:nvSpPr>
          <p:cNvPr id="14" name="TextBox 13">
            <a:extLst>
              <a:ext uri="{FF2B5EF4-FFF2-40B4-BE49-F238E27FC236}">
                <a16:creationId xmlns:a16="http://schemas.microsoft.com/office/drawing/2014/main" id="{A16A9D55-03BF-AA72-C035-87D42507727F}"/>
              </a:ext>
            </a:extLst>
          </p:cNvPr>
          <p:cNvSpPr txBox="1"/>
          <p:nvPr/>
        </p:nvSpPr>
        <p:spPr>
          <a:xfrm>
            <a:off x="172140" y="1352126"/>
            <a:ext cx="2724720" cy="381186"/>
          </a:xfrm>
          <a:prstGeom prst="rect">
            <a:avLst/>
          </a:prstGeom>
          <a:solidFill>
            <a:srgbClr val="00B050"/>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Environmental (E)</a:t>
            </a:r>
          </a:p>
        </p:txBody>
      </p:sp>
      <p:pic>
        <p:nvPicPr>
          <p:cNvPr id="3" name="Picture 2">
            <a:extLst>
              <a:ext uri="{FF2B5EF4-FFF2-40B4-BE49-F238E27FC236}">
                <a16:creationId xmlns:a16="http://schemas.microsoft.com/office/drawing/2014/main" id="{1E70C66F-EF3A-9575-BB90-87D7589FA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6030" y="6256421"/>
            <a:ext cx="786373" cy="427122"/>
          </a:xfrm>
          <a:prstGeom prst="rect">
            <a:avLst/>
          </a:prstGeom>
        </p:spPr>
      </p:pic>
    </p:spTree>
    <p:extLst>
      <p:ext uri="{BB962C8B-B14F-4D97-AF65-F5344CB8AC3E}">
        <p14:creationId xmlns:p14="http://schemas.microsoft.com/office/powerpoint/2010/main" val="85238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Governance-at-a-glance</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graphicFrame>
        <p:nvGraphicFramePr>
          <p:cNvPr id="3" name="Table 3">
            <a:extLst>
              <a:ext uri="{FF2B5EF4-FFF2-40B4-BE49-F238E27FC236}">
                <a16:creationId xmlns:a16="http://schemas.microsoft.com/office/drawing/2014/main" id="{63BFB6BD-FF35-B403-AE49-C71F27F511DB}"/>
              </a:ext>
            </a:extLst>
          </p:cNvPr>
          <p:cNvGraphicFramePr>
            <a:graphicFrameLocks noGrp="1"/>
          </p:cNvGraphicFramePr>
          <p:nvPr/>
        </p:nvGraphicFramePr>
        <p:xfrm>
          <a:off x="1284" y="1216750"/>
          <a:ext cx="12190716" cy="5496537"/>
        </p:xfrm>
        <a:graphic>
          <a:graphicData uri="http://schemas.openxmlformats.org/drawingml/2006/table">
            <a:tbl>
              <a:tblPr firstRow="1" bandRow="1">
                <a:tableStyleId>{5C22544A-7EE6-4342-B048-85BDC9FD1C3A}</a:tableStyleId>
              </a:tblPr>
              <a:tblGrid>
                <a:gridCol w="2052105">
                  <a:extLst>
                    <a:ext uri="{9D8B030D-6E8A-4147-A177-3AD203B41FA5}">
                      <a16:colId xmlns:a16="http://schemas.microsoft.com/office/drawing/2014/main" val="2186127666"/>
                    </a:ext>
                  </a:extLst>
                </a:gridCol>
                <a:gridCol w="1925053">
                  <a:extLst>
                    <a:ext uri="{9D8B030D-6E8A-4147-A177-3AD203B41FA5}">
                      <a16:colId xmlns:a16="http://schemas.microsoft.com/office/drawing/2014/main" val="800668857"/>
                    </a:ext>
                  </a:extLst>
                </a:gridCol>
                <a:gridCol w="2118200">
                  <a:extLst>
                    <a:ext uri="{9D8B030D-6E8A-4147-A177-3AD203B41FA5}">
                      <a16:colId xmlns:a16="http://schemas.microsoft.com/office/drawing/2014/main" val="3066174522"/>
                    </a:ext>
                  </a:extLst>
                </a:gridCol>
                <a:gridCol w="2031786">
                  <a:extLst>
                    <a:ext uri="{9D8B030D-6E8A-4147-A177-3AD203B41FA5}">
                      <a16:colId xmlns:a16="http://schemas.microsoft.com/office/drawing/2014/main" val="46561629"/>
                    </a:ext>
                  </a:extLst>
                </a:gridCol>
                <a:gridCol w="2031786">
                  <a:extLst>
                    <a:ext uri="{9D8B030D-6E8A-4147-A177-3AD203B41FA5}">
                      <a16:colId xmlns:a16="http://schemas.microsoft.com/office/drawing/2014/main" val="169516970"/>
                    </a:ext>
                  </a:extLst>
                </a:gridCol>
                <a:gridCol w="2031786">
                  <a:extLst>
                    <a:ext uri="{9D8B030D-6E8A-4147-A177-3AD203B41FA5}">
                      <a16:colId xmlns:a16="http://schemas.microsoft.com/office/drawing/2014/main" val="4173479321"/>
                    </a:ext>
                  </a:extLst>
                </a:gridCol>
              </a:tblGrid>
              <a:tr h="597310">
                <a:tc>
                  <a:txBody>
                    <a:bodyPr/>
                    <a:lstStyle/>
                    <a:p>
                      <a:r>
                        <a:rPr lang="en-US"/>
                        <a:t>Company Activities</a:t>
                      </a:r>
                    </a:p>
                  </a:txBody>
                  <a:tcPr/>
                </a:tc>
                <a:tc>
                  <a:txBody>
                    <a:bodyPr/>
                    <a:lstStyle/>
                    <a:p>
                      <a:r>
                        <a:rPr lang="en-US"/>
                        <a:t>Financial Information</a:t>
                      </a:r>
                    </a:p>
                  </a:txBody>
                  <a:tcPr/>
                </a:tc>
                <a:tc>
                  <a:txBody>
                    <a:bodyPr/>
                    <a:lstStyle/>
                    <a:p>
                      <a:r>
                        <a:rPr lang="en-US"/>
                        <a:t>Structure &amp; Employees</a:t>
                      </a:r>
                    </a:p>
                  </a:txBody>
                  <a:tcPr/>
                </a:tc>
                <a:tc>
                  <a:txBody>
                    <a:bodyPr/>
                    <a:lstStyle/>
                    <a:p>
                      <a:r>
                        <a:rPr lang="en-US"/>
                        <a:t>Sustainability Strategy</a:t>
                      </a:r>
                    </a:p>
                  </a:txBody>
                  <a:tcPr/>
                </a:tc>
                <a:tc>
                  <a:txBody>
                    <a:bodyPr/>
                    <a:lstStyle/>
                    <a:p>
                      <a:r>
                        <a:rPr lang="en-US"/>
                        <a:t>Stakeholder Engagement</a:t>
                      </a:r>
                    </a:p>
                  </a:txBody>
                  <a:tcPr/>
                </a:tc>
                <a:tc>
                  <a:txBody>
                    <a:bodyPr/>
                    <a:lstStyle/>
                    <a:p>
                      <a:r>
                        <a:rPr lang="en-US"/>
                        <a:t>Compliance</a:t>
                      </a:r>
                    </a:p>
                  </a:txBody>
                  <a:tcPr/>
                </a:tc>
                <a:extLst>
                  <a:ext uri="{0D108BD9-81ED-4DB2-BD59-A6C34878D82A}">
                    <a16:rowId xmlns:a16="http://schemas.microsoft.com/office/drawing/2014/main" val="1083042309"/>
                  </a:ext>
                </a:extLst>
              </a:tr>
              <a:tr h="1357927">
                <a:tc>
                  <a:txBody>
                    <a:bodyPr/>
                    <a:lstStyle/>
                    <a:p>
                      <a:r>
                        <a:rPr lang="en-US" sz="1600"/>
                        <a:t>Organizational Details (location, size, services)</a:t>
                      </a:r>
                    </a:p>
                  </a:txBody>
                  <a:tcPr/>
                </a:tc>
                <a:tc>
                  <a:txBody>
                    <a:bodyPr/>
                    <a:lstStyle/>
                    <a:p>
                      <a:r>
                        <a:rPr lang="en-US" sz="1600"/>
                        <a:t>Audited Financial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Number &amp; type of employees at each level. Methods used to obtain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Sustainable Development Strategy policy statement from senior leader. </a:t>
                      </a:r>
                    </a:p>
                  </a:txBody>
                  <a:tcPr/>
                </a:tc>
                <a:tc>
                  <a:txBody>
                    <a:bodyPr/>
                    <a:lstStyle/>
                    <a:p>
                      <a:r>
                        <a:rPr lang="en-US" sz="1600"/>
                        <a:t>Industry associations, and all other significant associations   </a:t>
                      </a:r>
                    </a:p>
                  </a:txBody>
                  <a:tcPr/>
                </a:tc>
                <a:tc>
                  <a:txBody>
                    <a:bodyPr/>
                    <a:lstStyle/>
                    <a:p>
                      <a:r>
                        <a:rPr lang="en-US" sz="1600"/>
                        <a:t>Compliance with laws and regulations</a:t>
                      </a:r>
                    </a:p>
                  </a:txBody>
                  <a:tcPr/>
                </a:tc>
                <a:extLst>
                  <a:ext uri="{0D108BD9-81ED-4DB2-BD59-A6C34878D82A}">
                    <a16:rowId xmlns:a16="http://schemas.microsoft.com/office/drawing/2014/main" val="870154087"/>
                  </a:ext>
                </a:extLst>
              </a:tr>
              <a:tr h="853300">
                <a:tc>
                  <a:txBody>
                    <a:bodyPr/>
                    <a:lstStyle/>
                    <a:p>
                      <a:r>
                        <a:rPr lang="en-US" sz="1600"/>
                        <a:t>Value Chain &amp; Business Relationships</a:t>
                      </a:r>
                    </a:p>
                  </a:txBody>
                  <a:tcPr/>
                </a:tc>
                <a:tc>
                  <a:txBody>
                    <a:bodyPr/>
                    <a:lstStyle/>
                    <a:p>
                      <a:r>
                        <a:rPr lang="en-US" sz="1600"/>
                        <a:t>External Assurances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Governance Structure (Board &amp; Leadership)</a:t>
                      </a:r>
                    </a:p>
                  </a:txBody>
                  <a:tcPr/>
                </a:tc>
                <a:tc>
                  <a:txBody>
                    <a:bodyPr/>
                    <a:lstStyle/>
                    <a:p>
                      <a:r>
                        <a:rPr lang="en-US" sz="1600"/>
                        <a:t>Roles of highest governing bodies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Key topics</a:t>
                      </a:r>
                    </a:p>
                  </a:txBody>
                  <a:tcPr/>
                </a:tc>
                <a:tc>
                  <a:txBody>
                    <a:bodyPr/>
                    <a:lstStyle/>
                    <a:p>
                      <a:r>
                        <a:rPr lang="en-US" sz="1600"/>
                        <a:t>Violations</a:t>
                      </a:r>
                    </a:p>
                  </a:txBody>
                  <a:tcPr/>
                </a:tc>
                <a:extLst>
                  <a:ext uri="{0D108BD9-81ED-4DB2-BD59-A6C34878D82A}">
                    <a16:rowId xmlns:a16="http://schemas.microsoft.com/office/drawing/2014/main" val="2355380289"/>
                  </a:ext>
                </a:extLst>
              </a:tr>
              <a:tr h="597310">
                <a:tc>
                  <a:txBody>
                    <a:bodyPr/>
                    <a:lstStyle/>
                    <a:p>
                      <a:endParaRPr lang="en-US" sz="1600"/>
                    </a:p>
                  </a:txBody>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Board conflicts of interest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Human Rights Policy Statement</a:t>
                      </a:r>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369596635"/>
                  </a:ext>
                </a:extLst>
              </a:tr>
              <a:tr h="597310">
                <a:tc>
                  <a:txBody>
                    <a:bodyPr/>
                    <a:lstStyle/>
                    <a:p>
                      <a:endParaRPr lang="en-US" sz="1600"/>
                    </a:p>
                  </a:txBody>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Shareholder voting</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218649170"/>
                  </a:ext>
                </a:extLst>
              </a:tr>
              <a:tr h="597310">
                <a:tc>
                  <a:txBody>
                    <a:bodyPr/>
                    <a:lstStyle/>
                    <a:p>
                      <a:endParaRPr lang="en-US" sz="1600"/>
                    </a:p>
                  </a:txBody>
                  <a:tcPr/>
                </a:tc>
                <a:tc>
                  <a:txBody>
                    <a:bodyPr/>
                    <a:lstStyle/>
                    <a:p>
                      <a:endParaRPr lang="en-US" sz="1600"/>
                    </a:p>
                  </a:txBody>
                  <a:tcPr/>
                </a:tc>
                <a:tc>
                  <a:txBody>
                    <a:bodyPr/>
                    <a:lstStyle/>
                    <a:p>
                      <a:r>
                        <a:rPr lang="en-US" sz="1600"/>
                        <a:t>Evaluation of highest body</a:t>
                      </a:r>
                    </a:p>
                  </a:txBody>
                  <a:tcPr/>
                </a:tc>
                <a:tc>
                  <a:txBody>
                    <a:bodyPr/>
                    <a:lstStyle/>
                    <a:p>
                      <a:r>
                        <a:rPr lang="en-US" sz="1600"/>
                        <a:t>Grievances – policies</a:t>
                      </a:r>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629152734"/>
                  </a:ext>
                </a:extLst>
              </a:tr>
              <a:tr h="853300">
                <a:tc>
                  <a:txBody>
                    <a:bodyPr/>
                    <a:lstStyle/>
                    <a:p>
                      <a:endParaRPr lang="en-US" sz="1600"/>
                    </a:p>
                  </a:txBody>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Polices: DEI, renumeration, labor, etc.</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701746084"/>
                  </a:ext>
                </a:extLst>
              </a:tr>
            </a:tbl>
          </a:graphicData>
        </a:graphic>
      </p:graphicFrame>
      <p:pic>
        <p:nvPicPr>
          <p:cNvPr id="2" name="Picture 1" descr="A blue and white logo&#10;&#10;Description automatically generated with low confidence">
            <a:extLst>
              <a:ext uri="{FF2B5EF4-FFF2-40B4-BE49-F238E27FC236}">
                <a16:creationId xmlns:a16="http://schemas.microsoft.com/office/drawing/2014/main" id="{1BC1C919-CB29-3702-9FA9-FED805820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737" y="6156413"/>
            <a:ext cx="786373" cy="427122"/>
          </a:xfrm>
          <a:prstGeom prst="rect">
            <a:avLst/>
          </a:prstGeom>
        </p:spPr>
      </p:pic>
    </p:spTree>
    <p:extLst>
      <p:ext uri="{BB962C8B-B14F-4D97-AF65-F5344CB8AC3E}">
        <p14:creationId xmlns:p14="http://schemas.microsoft.com/office/powerpoint/2010/main" val="223285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C3C882-0A26-2F51-0123-B8A5BA9BBE5C}"/>
              </a:ext>
            </a:extLst>
          </p:cNvPr>
          <p:cNvPicPr>
            <a:picLocks noChangeAspect="1"/>
          </p:cNvPicPr>
          <p:nvPr/>
        </p:nvPicPr>
        <p:blipFill rotWithShape="1">
          <a:blip r:embed="rId3"/>
          <a:srcRect t="7459"/>
          <a:stretch/>
        </p:blipFill>
        <p:spPr>
          <a:xfrm>
            <a:off x="614518" y="1183817"/>
            <a:ext cx="10721443" cy="5728462"/>
          </a:xfrm>
          <a:prstGeom prst="rect">
            <a:avLst/>
          </a:prstGeom>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Example of Organizational Details:  WM</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71" y="6294353"/>
            <a:ext cx="786373" cy="427122"/>
          </a:xfrm>
          <a:prstGeom prst="rect">
            <a:avLst/>
          </a:prstGeom>
        </p:spPr>
      </p:pic>
    </p:spTree>
    <p:extLst>
      <p:ext uri="{BB962C8B-B14F-4D97-AF65-F5344CB8AC3E}">
        <p14:creationId xmlns:p14="http://schemas.microsoft.com/office/powerpoint/2010/main" val="211167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 y="144713"/>
            <a:ext cx="11996928" cy="872100"/>
          </a:xfrm>
        </p:spPr>
        <p:txBody>
          <a:bodyPr vert="horz" lIns="91440" tIns="45720" rIns="91440" bIns="45720" rtlCol="0" anchor="ctr">
            <a:normAutofit fontScale="90000"/>
          </a:bodyPr>
          <a:lstStyle/>
          <a:p>
            <a:pPr>
              <a:lnSpc>
                <a:spcPct val="90000"/>
              </a:lnSpc>
            </a:pPr>
            <a:r>
              <a:rPr lang="en-US" sz="4300" spc="-40" dirty="0">
                <a:solidFill>
                  <a:srgbClr val="FFFFFF"/>
                </a:solidFill>
              </a:rPr>
              <a:t>Example of Reporting on Employment:  WM Data Table</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a:extLst>
              <a:ext uri="{FF2B5EF4-FFF2-40B4-BE49-F238E27FC236}">
                <a16:creationId xmlns:a16="http://schemas.microsoft.com/office/drawing/2014/main" id="{F04FEFD8-C13C-E2E1-B5C0-065F9A51D6BD}"/>
              </a:ext>
            </a:extLst>
          </p:cNvPr>
          <p:cNvPicPr>
            <a:picLocks noChangeAspect="1"/>
          </p:cNvPicPr>
          <p:nvPr/>
        </p:nvPicPr>
        <p:blipFill>
          <a:blip r:embed="rId3"/>
          <a:stretch>
            <a:fillRect/>
          </a:stretch>
        </p:blipFill>
        <p:spPr>
          <a:xfrm>
            <a:off x="1268055" y="1209306"/>
            <a:ext cx="10173250" cy="5494644"/>
          </a:xfrm>
          <a:prstGeom prst="rect">
            <a:avLst/>
          </a:prstGeom>
        </p:spPr>
      </p:pic>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3180" y="6327335"/>
            <a:ext cx="786373" cy="427122"/>
          </a:xfrm>
          <a:prstGeom prst="rect">
            <a:avLst/>
          </a:prstGeom>
        </p:spPr>
      </p:pic>
    </p:spTree>
    <p:extLst>
      <p:ext uri="{BB962C8B-B14F-4D97-AF65-F5344CB8AC3E}">
        <p14:creationId xmlns:p14="http://schemas.microsoft.com/office/powerpoint/2010/main" val="121448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 y="144713"/>
            <a:ext cx="11996928" cy="872100"/>
          </a:xfrm>
        </p:spPr>
        <p:txBody>
          <a:bodyPr vert="horz" lIns="91440" tIns="45720" rIns="91440" bIns="45720" rtlCol="0" anchor="ctr">
            <a:normAutofit fontScale="90000"/>
          </a:bodyPr>
          <a:lstStyle/>
          <a:p>
            <a:pPr>
              <a:lnSpc>
                <a:spcPct val="90000"/>
              </a:lnSpc>
            </a:pPr>
            <a:r>
              <a:rPr lang="en-US" sz="4300" spc="-40">
                <a:solidFill>
                  <a:srgbClr val="FFFFFF"/>
                </a:solidFill>
              </a:rPr>
              <a:t>Example of Governance Reporting:  Casella’s Policy Links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3930" y="6327335"/>
            <a:ext cx="786373" cy="427122"/>
          </a:xfrm>
          <a:prstGeom prst="rect">
            <a:avLst/>
          </a:prstGeom>
        </p:spPr>
      </p:pic>
      <p:pic>
        <p:nvPicPr>
          <p:cNvPr id="2" name="Picture 1">
            <a:extLst>
              <a:ext uri="{FF2B5EF4-FFF2-40B4-BE49-F238E27FC236}">
                <a16:creationId xmlns:a16="http://schemas.microsoft.com/office/drawing/2014/main" id="{02564F16-86B2-75C4-D9D3-B209088DE25F}"/>
              </a:ext>
            </a:extLst>
          </p:cNvPr>
          <p:cNvPicPr>
            <a:picLocks noChangeAspect="1"/>
          </p:cNvPicPr>
          <p:nvPr/>
        </p:nvPicPr>
        <p:blipFill>
          <a:blip r:embed="rId4"/>
          <a:stretch>
            <a:fillRect/>
          </a:stretch>
        </p:blipFill>
        <p:spPr>
          <a:xfrm>
            <a:off x="4129365" y="1277408"/>
            <a:ext cx="4299171" cy="5435879"/>
          </a:xfrm>
          <a:prstGeom prst="rect">
            <a:avLst/>
          </a:prstGeom>
        </p:spPr>
      </p:pic>
    </p:spTree>
    <p:extLst>
      <p:ext uri="{BB962C8B-B14F-4D97-AF65-F5344CB8AC3E}">
        <p14:creationId xmlns:p14="http://schemas.microsoft.com/office/powerpoint/2010/main" val="176196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fontScale="90000"/>
          </a:bodyPr>
          <a:lstStyle/>
          <a:p>
            <a:pPr>
              <a:lnSpc>
                <a:spcPct val="90000"/>
              </a:lnSpc>
            </a:pPr>
            <a:r>
              <a:rPr lang="en-US" sz="4300" spc="-40">
                <a:solidFill>
                  <a:srgbClr val="FFFFFF"/>
                </a:solidFill>
              </a:rPr>
              <a:t>Governance example:  SIMS Sustainability Report</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10" name="Picture 9">
            <a:extLst>
              <a:ext uri="{FF2B5EF4-FFF2-40B4-BE49-F238E27FC236}">
                <a16:creationId xmlns:a16="http://schemas.microsoft.com/office/drawing/2014/main" id="{B2172788-8DA8-97D5-C5C4-57BA503CAA02}"/>
              </a:ext>
            </a:extLst>
          </p:cNvPr>
          <p:cNvPicPr>
            <a:picLocks noChangeAspect="1"/>
          </p:cNvPicPr>
          <p:nvPr/>
        </p:nvPicPr>
        <p:blipFill>
          <a:blip r:embed="rId4"/>
          <a:stretch>
            <a:fillRect/>
          </a:stretch>
        </p:blipFill>
        <p:spPr>
          <a:xfrm>
            <a:off x="0" y="1553720"/>
            <a:ext cx="6257925" cy="4362142"/>
          </a:xfrm>
          <a:prstGeom prst="rect">
            <a:avLst/>
          </a:prstGeom>
        </p:spPr>
      </p:pic>
      <p:pic>
        <p:nvPicPr>
          <p:cNvPr id="12" name="Picture 11">
            <a:extLst>
              <a:ext uri="{FF2B5EF4-FFF2-40B4-BE49-F238E27FC236}">
                <a16:creationId xmlns:a16="http://schemas.microsoft.com/office/drawing/2014/main" id="{6698929B-AB1D-7868-B575-44235D70FC17}"/>
              </a:ext>
            </a:extLst>
          </p:cNvPr>
          <p:cNvPicPr>
            <a:picLocks noChangeAspect="1"/>
          </p:cNvPicPr>
          <p:nvPr/>
        </p:nvPicPr>
        <p:blipFill>
          <a:blip r:embed="rId5"/>
          <a:stretch>
            <a:fillRect/>
          </a:stretch>
        </p:blipFill>
        <p:spPr>
          <a:xfrm>
            <a:off x="6257925" y="2096573"/>
            <a:ext cx="5616748" cy="3276436"/>
          </a:xfrm>
          <a:prstGeom prst="rect">
            <a:avLst/>
          </a:prstGeom>
        </p:spPr>
      </p:pic>
      <p:sp>
        <p:nvSpPr>
          <p:cNvPr id="14" name="TextBox 13">
            <a:extLst>
              <a:ext uri="{FF2B5EF4-FFF2-40B4-BE49-F238E27FC236}">
                <a16:creationId xmlns:a16="http://schemas.microsoft.com/office/drawing/2014/main" id="{69CD7322-6986-0FA9-1945-DBBCBA3506F6}"/>
              </a:ext>
            </a:extLst>
          </p:cNvPr>
          <p:cNvSpPr txBox="1"/>
          <p:nvPr/>
        </p:nvSpPr>
        <p:spPr>
          <a:xfrm>
            <a:off x="723900" y="5970219"/>
            <a:ext cx="5143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 </a:t>
            </a:r>
            <a:r>
              <a:rPr kumimoji="0" lang="en-US" sz="1000" b="1" i="1" u="none" strike="noStrike" kern="1200" cap="none" spc="0" normalizeH="0" baseline="0" noProof="0">
                <a:ln>
                  <a:noFill/>
                </a:ln>
                <a:solidFill>
                  <a:prstClr val="black"/>
                </a:solidFill>
                <a:effectLst/>
                <a:uLnTx/>
                <a:uFillTx/>
                <a:latin typeface="Avenir Next LT Pro"/>
                <a:ea typeface="+mn-ea"/>
                <a:cs typeface="+mn-cs"/>
              </a:rPr>
              <a:t>SHEC = The Safety, Health, Environment, Community &amp; Sustainability</a:t>
            </a:r>
          </a:p>
        </p:txBody>
      </p:sp>
    </p:spTree>
    <p:extLst>
      <p:ext uri="{BB962C8B-B14F-4D97-AF65-F5344CB8AC3E}">
        <p14:creationId xmlns:p14="http://schemas.microsoft.com/office/powerpoint/2010/main" val="63772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8E6A4D9-12A1-4CD4-99EA-5C5ECDEF8A33}"/>
              </a:ext>
            </a:extLst>
          </p:cNvPr>
          <p:cNvSpPr>
            <a:spLocks noGrp="1"/>
          </p:cNvSpPr>
          <p:nvPr>
            <p:ph type="title"/>
          </p:nvPr>
        </p:nvSpPr>
        <p:spPr>
          <a:xfrm>
            <a:off x="0" y="1683379"/>
            <a:ext cx="3146604" cy="4946650"/>
          </a:xfrm>
        </p:spPr>
        <p:txBody>
          <a:bodyPr>
            <a:normAutofit/>
          </a:bodyPr>
          <a:lstStyle/>
          <a:p>
            <a:r>
              <a:rPr lang="en-US" sz="4000"/>
              <a:t>How is Information on Governance Used? </a:t>
            </a:r>
          </a:p>
        </p:txBody>
      </p:sp>
      <p:sp>
        <p:nvSpPr>
          <p:cNvPr id="5" name="Slide Number Placeholder 4">
            <a:extLst>
              <a:ext uri="{FF2B5EF4-FFF2-40B4-BE49-F238E27FC236}">
                <a16:creationId xmlns:a16="http://schemas.microsoft.com/office/drawing/2014/main" id="{4DB248E8-80F2-482E-B0AF-EE7EBC7C3E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 name="TextBox 1">
            <a:extLst>
              <a:ext uri="{FF2B5EF4-FFF2-40B4-BE49-F238E27FC236}">
                <a16:creationId xmlns:a16="http://schemas.microsoft.com/office/drawing/2014/main" id="{74186946-C1E2-4EB1-03F9-567727F76167}"/>
              </a:ext>
            </a:extLst>
          </p:cNvPr>
          <p:cNvSpPr txBox="1"/>
          <p:nvPr/>
        </p:nvSpPr>
        <p:spPr>
          <a:xfrm>
            <a:off x="3295650" y="461116"/>
            <a:ext cx="8767953" cy="54322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venir Next LT Pro"/>
                <a:ea typeface="+mn-ea"/>
                <a:cs typeface="+mn-cs"/>
              </a:rPr>
              <a:t>Investors and other stakeholders are focusing on Corporate Governance.  </a:t>
            </a:r>
            <a:r>
              <a:rPr kumimoji="0" lang="en-US" sz="2400" b="0" i="0" u="none" strike="noStrike" kern="1200" cap="none" spc="0" normalizeH="0" baseline="0" noProof="0">
                <a:ln>
                  <a:noFill/>
                </a:ln>
                <a:solidFill>
                  <a:prstClr val="black"/>
                </a:solidFill>
                <a:effectLst/>
                <a:uLnTx/>
                <a:uFillTx/>
                <a:latin typeface="Avenir Next LT Pro"/>
                <a:ea typeface="+mn-ea"/>
                <a:cs typeface="+mn-cs"/>
              </a:rPr>
              <a:t>Corporate governance has become a focal point for evaluating the strength and resiliency of a company.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Avenir Next LT Pro"/>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Avenir Next LT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venir Next LT Pro"/>
                <a:ea typeface="+mn-ea"/>
                <a:cs typeface="+mn-cs"/>
              </a:rPr>
              <a:t>Board and Leadership</a:t>
            </a:r>
            <a:r>
              <a:rPr kumimoji="0" lang="en-US" sz="2400" b="0" i="0" u="none" strike="noStrike" kern="1200" cap="none" spc="0" normalizeH="0" baseline="0" noProof="0">
                <a:ln>
                  <a:noFill/>
                </a:ln>
                <a:solidFill>
                  <a:prstClr val="black"/>
                </a:solidFill>
                <a:effectLst/>
                <a:uLnTx/>
                <a:uFillTx/>
                <a:latin typeface="Avenir Next LT Pro"/>
                <a:ea typeface="+mn-ea"/>
                <a:cs typeface="+mn-cs"/>
              </a:rPr>
              <a:t>:  Stakeholder scrutiny on structure and qualifications has increased.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Avenir Next LT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venir Next LT Pro"/>
                <a:ea typeface="+mn-ea"/>
                <a:cs typeface="+mn-cs"/>
              </a:rPr>
              <a:t>Diversity, Equity &amp; Inclusion (DEI) data is expected:</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prstClr val="black"/>
                </a:solidFill>
                <a:effectLst/>
                <a:uLnTx/>
                <a:uFillTx/>
                <a:latin typeface="Avenir Next LT Pro"/>
                <a:ea typeface="+mn-ea"/>
                <a:cs typeface="+mn-cs"/>
              </a:rPr>
              <a:t>The number of women and minorities in leadership roles matters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prstClr val="black"/>
                </a:solidFill>
                <a:effectLst/>
                <a:uLnTx/>
                <a:uFillTx/>
                <a:latin typeface="Avenir Next LT Pro"/>
                <a:ea typeface="+mn-ea"/>
                <a:cs typeface="+mn-cs"/>
              </a:rPr>
              <a:t>The average pay compared to the CEO is reported publicly</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prstClr val="black"/>
                </a:solidFill>
                <a:effectLst/>
                <a:uLnTx/>
                <a:uFillTx/>
                <a:latin typeface="Avenir Next LT Pro"/>
                <a:ea typeface="+mn-ea"/>
                <a:cs typeface="+mn-cs"/>
              </a:rPr>
              <a:t>Living wages are becoming more common</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prstClr val="black"/>
                </a:solidFill>
                <a:effectLst/>
                <a:uLnTx/>
                <a:uFillTx/>
                <a:latin typeface="Avenir Next LT Pro"/>
                <a:ea typeface="+mn-ea"/>
                <a:cs typeface="+mn-cs"/>
              </a:rPr>
              <a:t>Policies around human rights, equity, and affirmative action are posted.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Avenir Next LT Pro"/>
                <a:ea typeface="+mn-ea"/>
                <a:cs typeface="+mn-cs"/>
              </a:rPr>
              <a:t>Strong Governance Programs = Resiliency &amp; Reduced Risk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 name="TextBox 3">
            <a:extLst>
              <a:ext uri="{FF2B5EF4-FFF2-40B4-BE49-F238E27FC236}">
                <a16:creationId xmlns:a16="http://schemas.microsoft.com/office/drawing/2014/main" id="{0FFA6BB5-33DA-7254-DCB2-1521946E71AE}"/>
              </a:ext>
            </a:extLst>
          </p:cNvPr>
          <p:cNvSpPr txBox="1"/>
          <p:nvPr/>
        </p:nvSpPr>
        <p:spPr>
          <a:xfrm>
            <a:off x="4180114" y="5636967"/>
            <a:ext cx="6714974" cy="769442"/>
          </a:xfrm>
          <a:prstGeom prst="rect">
            <a:avLst/>
          </a:prstGeom>
          <a:solidFill>
            <a:schemeClr val="accent1">
              <a:lumMod val="20000"/>
              <a:lumOff val="80000"/>
            </a:schemeClr>
          </a:solidFill>
          <a:ln>
            <a:solidFill>
              <a:schemeClr val="accent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Avenir Next LT Pro"/>
                <a:ea typeface="+mn-ea"/>
                <a:cs typeface="+mn-cs"/>
              </a:rPr>
              <a:t>Transparency in reporting ensures continuous improvement</a:t>
            </a:r>
          </a:p>
        </p:txBody>
      </p:sp>
      <p:pic>
        <p:nvPicPr>
          <p:cNvPr id="6" name="Picture 5" descr="A blue and white logo&#10;&#10;Description automatically generated with low confidence">
            <a:extLst>
              <a:ext uri="{FF2B5EF4-FFF2-40B4-BE49-F238E27FC236}">
                <a16:creationId xmlns:a16="http://schemas.microsoft.com/office/drawing/2014/main" id="{65B9C3CA-34E9-1533-CD9D-13C00B165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555" y="5979287"/>
            <a:ext cx="786373" cy="427122"/>
          </a:xfrm>
          <a:prstGeom prst="rect">
            <a:avLst/>
          </a:prstGeom>
        </p:spPr>
      </p:pic>
    </p:spTree>
    <p:extLst>
      <p:ext uri="{BB962C8B-B14F-4D97-AF65-F5344CB8AC3E}">
        <p14:creationId xmlns:p14="http://schemas.microsoft.com/office/powerpoint/2010/main" val="2465730443"/>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AB9B6C9ABC4B9307623E65CCC67B" ma:contentTypeVersion="13" ma:contentTypeDescription="Create a new document." ma:contentTypeScope="" ma:versionID="a3b83cba48be06cb1b13dd0fff6501e6">
  <xsd:schema xmlns:xsd="http://www.w3.org/2001/XMLSchema" xmlns:xs="http://www.w3.org/2001/XMLSchema" xmlns:p="http://schemas.microsoft.com/office/2006/metadata/properties" xmlns:ns2="59dbcfb8-ead6-4c3c-9a23-6afe66ebf779" xmlns:ns3="403a85e5-f018-48bc-806b-3aaa7859edbb" targetNamespace="http://schemas.microsoft.com/office/2006/metadata/properties" ma:root="true" ma:fieldsID="2bf893a8b8bfeed127b5f27254afe243" ns2:_="" ns3:_="">
    <xsd:import namespace="59dbcfb8-ead6-4c3c-9a23-6afe66ebf779"/>
    <xsd:import namespace="403a85e5-f018-48bc-806b-3aaa7859ed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cfb8-ead6-4c3c-9a23-6afe66ebf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a85e5-f018-48bc-806b-3aaa7859ed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765c59-0847-4a7d-a487-8370c51432a3}" ma:internalName="TaxCatchAll" ma:showField="CatchAllData" ma:web="403a85e5-f018-48bc-806b-3aaa7859ed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3a85e5-f018-48bc-806b-3aaa7859edbb" xsi:nil="true"/>
    <lcf76f155ced4ddcb4097134ff3c332f xmlns="59dbcfb8-ead6-4c3c-9a23-6afe66ebf7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1017B2-F7DF-4D2D-9C0C-4891032FA121}"/>
</file>

<file path=customXml/itemProps2.xml><?xml version="1.0" encoding="utf-8"?>
<ds:datastoreItem xmlns:ds="http://schemas.openxmlformats.org/officeDocument/2006/customXml" ds:itemID="{ECC04444-4592-4838-9C8D-79539BA591C5}"/>
</file>

<file path=customXml/itemProps3.xml><?xml version="1.0" encoding="utf-8"?>
<ds:datastoreItem xmlns:ds="http://schemas.openxmlformats.org/officeDocument/2006/customXml" ds:itemID="{17090980-08B2-4C8B-AFF2-EC5890BCFB98}"/>
</file>

<file path=docProps/app.xml><?xml version="1.0" encoding="utf-8"?>
<Properties xmlns="http://schemas.openxmlformats.org/officeDocument/2006/extended-properties" xmlns:vt="http://schemas.openxmlformats.org/officeDocument/2006/docPropsVTypes">
  <TotalTime>1</TotalTime>
  <Words>1500</Words>
  <Application>Microsoft Office PowerPoint</Application>
  <PresentationFormat>Widescreen</PresentationFormat>
  <Paragraphs>176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Wingdings</vt:lpstr>
      <vt:lpstr>ColorBlockVTI</vt:lpstr>
      <vt:lpstr>Governance   June 2023  Workshop #1</vt:lpstr>
      <vt:lpstr>Key ESG Categories</vt:lpstr>
      <vt:lpstr>Governance-at-a-glance</vt:lpstr>
      <vt:lpstr>Example of Organizational Details:  WM</vt:lpstr>
      <vt:lpstr>Example of Reporting on Employment:  WM Data Table</vt:lpstr>
      <vt:lpstr>Example of Governance Reporting:  Casella’s Policy Links</vt:lpstr>
      <vt:lpstr>Governance example:  SIMS Sustainability Report</vt:lpstr>
      <vt:lpstr>How is Information on Governance Used?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 June Workshop #1</dc:title>
  <dc:creator>Christina Zhang</dc:creator>
  <cp:lastModifiedBy>Natalie Betts</cp:lastModifiedBy>
  <cp:revision>3</cp:revision>
  <dcterms:created xsi:type="dcterms:W3CDTF">2024-01-08T21:37:42Z</dcterms:created>
  <dcterms:modified xsi:type="dcterms:W3CDTF">2024-01-10T18:22:24Z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0x010100D6C0AB9B6C9ABC4B9307623E65CCC67B</vt:lpwstr>
  </property>
</Properties>
</file>