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diagrams/data2.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6.xml" ContentType="application/vnd.openxmlformats-officedocument.presentationml.notesSl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29.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2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7.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8.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1"/>
  </p:notesMasterIdLst>
  <p:sldIdLst>
    <p:sldId id="349" r:id="rId2"/>
    <p:sldId id="2147468872" r:id="rId3"/>
    <p:sldId id="2147468840" r:id="rId4"/>
    <p:sldId id="2147468876" r:id="rId5"/>
    <p:sldId id="2147468861" r:id="rId6"/>
    <p:sldId id="2147468852" r:id="rId7"/>
    <p:sldId id="2147468879" r:id="rId8"/>
    <p:sldId id="2147468829" r:id="rId9"/>
    <p:sldId id="2147468853" r:id="rId10"/>
    <p:sldId id="2147468888" r:id="rId11"/>
    <p:sldId id="2147468906" r:id="rId12"/>
    <p:sldId id="2147468903" r:id="rId13"/>
    <p:sldId id="337" r:id="rId14"/>
    <p:sldId id="2147468890" r:id="rId15"/>
    <p:sldId id="2147468880" r:id="rId16"/>
    <p:sldId id="2147468900" r:id="rId17"/>
    <p:sldId id="2147468901" r:id="rId18"/>
    <p:sldId id="2147468830" r:id="rId19"/>
    <p:sldId id="2147468882" r:id="rId20"/>
    <p:sldId id="2147468884" r:id="rId21"/>
    <p:sldId id="2147468902" r:id="rId22"/>
    <p:sldId id="2147468886" r:id="rId23"/>
    <p:sldId id="2147468894" r:id="rId24"/>
    <p:sldId id="2147468905" r:id="rId25"/>
    <p:sldId id="2147468907" r:id="rId26"/>
    <p:sldId id="2147468896" r:id="rId27"/>
    <p:sldId id="2147468898" r:id="rId28"/>
    <p:sldId id="2147468899" r:id="rId29"/>
    <p:sldId id="214746887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73836" autoAdjust="0"/>
  </p:normalViewPr>
  <p:slideViewPr>
    <p:cSldViewPr snapToGrid="0">
      <p:cViewPr varScale="1">
        <p:scale>
          <a:sx n="60" d="100"/>
          <a:sy n="60" d="100"/>
        </p:scale>
        <p:origin x="1216"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DB46D4-312B-4FAD-9944-1B1CC4F9FDA5}" type="doc">
      <dgm:prSet loTypeId="urn:microsoft.com/office/officeart/2005/8/layout/equation1" loCatId="relationship" qsTypeId="urn:microsoft.com/office/officeart/2005/8/quickstyle/simple1" qsCatId="simple" csTypeId="urn:microsoft.com/office/officeart/2005/8/colors/accent1_2" csCatId="accent1" phldr="1"/>
      <dgm:spPr/>
      <dgm:t>
        <a:bodyPr/>
        <a:lstStyle/>
        <a:p>
          <a:endParaRPr lang="en-US"/>
        </a:p>
      </dgm:t>
    </dgm:pt>
    <dgm:pt modelId="{013295CC-B4AB-4C9E-BE9E-95AE2C38BDA7}">
      <dgm:prSet phldrT="[Text]" custT="1"/>
      <dgm:spPr>
        <a:solidFill>
          <a:srgbClr val="990000"/>
        </a:solidFill>
      </dgm:spPr>
      <dgm:t>
        <a:bodyPr/>
        <a:lstStyle/>
        <a:p>
          <a:pPr marL="0" algn="ctr"/>
          <a:r>
            <a:rPr lang="en-US" sz="1400" b="1" u="sng"/>
            <a:t>Scope 1</a:t>
          </a:r>
        </a:p>
        <a:p>
          <a:pPr marL="115888" indent="-115888" algn="l"/>
          <a:r>
            <a:rPr lang="en-US" sz="1400" b="1"/>
            <a:t> - Collection truck fuel</a:t>
          </a:r>
        </a:p>
        <a:p>
          <a:pPr marL="115888" indent="-115888" algn="l"/>
          <a:r>
            <a:rPr lang="en-US" sz="1400" b="1"/>
            <a:t> - On-site equipment fuel</a:t>
          </a:r>
        </a:p>
        <a:p>
          <a:pPr marL="0" algn="ctr"/>
          <a:endParaRPr lang="en-US" sz="1000" b="1"/>
        </a:p>
      </dgm:t>
    </dgm:pt>
    <dgm:pt modelId="{71AC92A6-6D39-4B69-AFBE-79FAC6AE716D}" type="parTrans" cxnId="{7B23F017-EC0E-47CB-B48E-64A96EB9B227}">
      <dgm:prSet/>
      <dgm:spPr/>
      <dgm:t>
        <a:bodyPr/>
        <a:lstStyle/>
        <a:p>
          <a:endParaRPr lang="en-US" b="1"/>
        </a:p>
      </dgm:t>
    </dgm:pt>
    <dgm:pt modelId="{46A58686-5120-4E3B-BA17-36F0193E158C}" type="sibTrans" cxnId="{7B23F017-EC0E-47CB-B48E-64A96EB9B227}">
      <dgm:prSet/>
      <dgm:spPr/>
      <dgm:t>
        <a:bodyPr/>
        <a:lstStyle/>
        <a:p>
          <a:endParaRPr lang="en-US" b="1"/>
        </a:p>
      </dgm:t>
    </dgm:pt>
    <dgm:pt modelId="{C6598FD4-584A-40DD-A811-8DBF549DA7B8}">
      <dgm:prSet phldrT="[Text]" custT="1"/>
      <dgm:spPr>
        <a:solidFill>
          <a:srgbClr val="FF9900"/>
        </a:solidFill>
      </dgm:spPr>
      <dgm:t>
        <a:bodyPr/>
        <a:lstStyle/>
        <a:p>
          <a:pPr marL="0" algn="ctr"/>
          <a:r>
            <a:rPr lang="en-US" sz="1400" b="1" u="sng"/>
            <a:t>Scope 2</a:t>
          </a:r>
        </a:p>
        <a:p>
          <a:pPr marL="115888" indent="-115888" algn="l"/>
          <a:r>
            <a:rPr lang="en-US" sz="1400" b="1"/>
            <a:t> - Electricity purchased from the regional power  company</a:t>
          </a:r>
        </a:p>
      </dgm:t>
    </dgm:pt>
    <dgm:pt modelId="{2D4935A1-6B71-4BC9-B16F-EA7A5DDE17BF}" type="parTrans" cxnId="{12BE2879-3671-4AD8-B074-52D94135D4B2}">
      <dgm:prSet/>
      <dgm:spPr/>
      <dgm:t>
        <a:bodyPr/>
        <a:lstStyle/>
        <a:p>
          <a:endParaRPr lang="en-US" b="1"/>
        </a:p>
      </dgm:t>
    </dgm:pt>
    <dgm:pt modelId="{9914B10A-EA94-4B80-B642-3F2855730324}" type="sibTrans" cxnId="{12BE2879-3671-4AD8-B074-52D94135D4B2}">
      <dgm:prSet/>
      <dgm:spPr/>
      <dgm:t>
        <a:bodyPr/>
        <a:lstStyle/>
        <a:p>
          <a:endParaRPr lang="en-US" b="1"/>
        </a:p>
      </dgm:t>
    </dgm:pt>
    <dgm:pt modelId="{3CBCB210-024A-4E02-82B0-B6E4EA79212E}">
      <dgm:prSet phldrT="[Text]" custT="1"/>
      <dgm:spPr>
        <a:solidFill>
          <a:srgbClr val="0070C0"/>
        </a:solidFill>
      </dgm:spPr>
      <dgm:t>
        <a:bodyPr/>
        <a:lstStyle/>
        <a:p>
          <a:pPr marL="0" algn="ctr"/>
          <a:r>
            <a:rPr lang="en-US" sz="1200" b="1" u="sng"/>
            <a:t>Scope 3</a:t>
          </a:r>
        </a:p>
        <a:p>
          <a:pPr marL="115888" indent="-115888" algn="l"/>
          <a:r>
            <a:rPr lang="en-US" sz="1200" b="1"/>
            <a:t> - 3</a:t>
          </a:r>
          <a:r>
            <a:rPr lang="en-US" sz="1200" b="1" baseline="30000"/>
            <a:t>rd</a:t>
          </a:r>
          <a:r>
            <a:rPr lang="en-US" sz="1200" b="1"/>
            <a:t> party transportation fleet to end markets/port</a:t>
          </a:r>
        </a:p>
        <a:p>
          <a:pPr marL="115888" indent="-115888" algn="l"/>
          <a:r>
            <a:rPr lang="en-US" sz="1200" b="1"/>
            <a:t> - Purchased goods (trucks, parts, uniforms, office supplies)</a:t>
          </a:r>
        </a:p>
        <a:p>
          <a:pPr marL="115888" indent="-115888" algn="l"/>
          <a:r>
            <a:rPr lang="en-US" sz="1200" b="1"/>
            <a:t>- Travel, commuting, waste disposal</a:t>
          </a:r>
        </a:p>
      </dgm:t>
    </dgm:pt>
    <dgm:pt modelId="{5A690FC4-10D6-4776-B02E-3F7F92F49148}" type="parTrans" cxnId="{A4099537-86D8-4F72-AB03-0BA599E6A056}">
      <dgm:prSet/>
      <dgm:spPr/>
      <dgm:t>
        <a:bodyPr/>
        <a:lstStyle/>
        <a:p>
          <a:endParaRPr lang="en-US" b="1"/>
        </a:p>
      </dgm:t>
    </dgm:pt>
    <dgm:pt modelId="{1DFD914B-26B7-441F-957D-1DCD725119A1}" type="sibTrans" cxnId="{A4099537-86D8-4F72-AB03-0BA599E6A056}">
      <dgm:prSet/>
      <dgm:spPr/>
      <dgm:t>
        <a:bodyPr/>
        <a:lstStyle/>
        <a:p>
          <a:endParaRPr lang="en-US" b="1"/>
        </a:p>
      </dgm:t>
    </dgm:pt>
    <dgm:pt modelId="{9F0CF82B-6D39-44EE-9B79-632B2C5D42CF}">
      <dgm:prSet phldrT="[Text]" custT="1"/>
      <dgm:spPr/>
      <dgm:t>
        <a:bodyPr/>
        <a:lstStyle/>
        <a:p>
          <a:r>
            <a:rPr lang="en-US" sz="1400" b="1" u="none">
              <a:solidFill>
                <a:schemeClr val="bg1"/>
              </a:solidFill>
            </a:rPr>
            <a:t>Company A’s Emission Inventory </a:t>
          </a:r>
        </a:p>
      </dgm:t>
    </dgm:pt>
    <dgm:pt modelId="{4BF6EA69-55BE-4F0B-B811-B7435E2B844D}" type="parTrans" cxnId="{93060027-438A-4968-8FBF-5CA4B480C149}">
      <dgm:prSet/>
      <dgm:spPr/>
      <dgm:t>
        <a:bodyPr/>
        <a:lstStyle/>
        <a:p>
          <a:endParaRPr lang="en-US"/>
        </a:p>
      </dgm:t>
    </dgm:pt>
    <dgm:pt modelId="{98A0AAE5-2231-4F5F-8A2A-F535476E1A7F}" type="sibTrans" cxnId="{93060027-438A-4968-8FBF-5CA4B480C149}">
      <dgm:prSet/>
      <dgm:spPr/>
      <dgm:t>
        <a:bodyPr/>
        <a:lstStyle/>
        <a:p>
          <a:endParaRPr lang="en-US"/>
        </a:p>
      </dgm:t>
    </dgm:pt>
    <dgm:pt modelId="{65DBDD57-B7DC-49FF-A422-0F5E0D81AC99}" type="pres">
      <dgm:prSet presAssocID="{0BDB46D4-312B-4FAD-9944-1B1CC4F9FDA5}" presName="linearFlow" presStyleCnt="0">
        <dgm:presLayoutVars>
          <dgm:dir/>
          <dgm:resizeHandles val="exact"/>
        </dgm:presLayoutVars>
      </dgm:prSet>
      <dgm:spPr/>
    </dgm:pt>
    <dgm:pt modelId="{0F405E7E-991D-45C7-BE60-17A9FC84E122}" type="pres">
      <dgm:prSet presAssocID="{013295CC-B4AB-4C9E-BE9E-95AE2C38BDA7}" presName="node" presStyleLbl="node1" presStyleIdx="0" presStyleCnt="4" custScaleX="144639" custScaleY="141924" custLinFactNeighborX="5071" custLinFactNeighborY="3000">
        <dgm:presLayoutVars>
          <dgm:bulletEnabled val="1"/>
        </dgm:presLayoutVars>
      </dgm:prSet>
      <dgm:spPr/>
    </dgm:pt>
    <dgm:pt modelId="{B727AEAC-76A7-44EB-A68D-14914FEC1980}" type="pres">
      <dgm:prSet presAssocID="{46A58686-5120-4E3B-BA17-36F0193E158C}" presName="spacerL" presStyleCnt="0"/>
      <dgm:spPr/>
    </dgm:pt>
    <dgm:pt modelId="{EF388F02-2734-4EA3-B970-571DB5A09AAB}" type="pres">
      <dgm:prSet presAssocID="{46A58686-5120-4E3B-BA17-36F0193E158C}" presName="sibTrans" presStyleLbl="sibTrans2D1" presStyleIdx="0" presStyleCnt="3" custScaleX="33977" custScaleY="34209"/>
      <dgm:spPr/>
    </dgm:pt>
    <dgm:pt modelId="{9937845F-80B5-4C75-89E8-97E0F6FA319D}" type="pres">
      <dgm:prSet presAssocID="{46A58686-5120-4E3B-BA17-36F0193E158C}" presName="spacerR" presStyleCnt="0"/>
      <dgm:spPr/>
    </dgm:pt>
    <dgm:pt modelId="{E610644F-223D-4467-95A9-B52B0F4771BC}" type="pres">
      <dgm:prSet presAssocID="{C6598FD4-584A-40DD-A811-8DBF549DA7B8}" presName="node" presStyleLbl="node1" presStyleIdx="1" presStyleCnt="4" custScaleX="137238" custScaleY="140105" custLinFactNeighborX="63672" custLinFactNeighborY="3000">
        <dgm:presLayoutVars>
          <dgm:bulletEnabled val="1"/>
        </dgm:presLayoutVars>
      </dgm:prSet>
      <dgm:spPr/>
    </dgm:pt>
    <dgm:pt modelId="{82DF479A-CFC5-40C9-9FF8-3BC0BBD1D532}" type="pres">
      <dgm:prSet presAssocID="{9914B10A-EA94-4B80-B642-3F2855730324}" presName="spacerL" presStyleCnt="0"/>
      <dgm:spPr/>
    </dgm:pt>
    <dgm:pt modelId="{DD052CFF-32FB-4D36-8F53-73106FEFE054}" type="pres">
      <dgm:prSet presAssocID="{9914B10A-EA94-4B80-B642-3F2855730324}" presName="sibTrans" presStyleLbl="sibTrans2D1" presStyleIdx="1" presStyleCnt="3" custScaleX="45267" custScaleY="36899"/>
      <dgm:spPr/>
    </dgm:pt>
    <dgm:pt modelId="{E4AFDBF6-4820-4C8D-AC9B-72BEDDB58EBA}" type="pres">
      <dgm:prSet presAssocID="{9914B10A-EA94-4B80-B642-3F2855730324}" presName="spacerR" presStyleCnt="0"/>
      <dgm:spPr/>
    </dgm:pt>
    <dgm:pt modelId="{938C9826-042F-437D-8EBD-D8241D94476F}" type="pres">
      <dgm:prSet presAssocID="{3CBCB210-024A-4E02-82B0-B6E4EA79212E}" presName="node" presStyleLbl="node1" presStyleIdx="2" presStyleCnt="4" custScaleX="142443" custScaleY="138528" custLinFactNeighborX="-19213" custLinFactNeighborY="678">
        <dgm:presLayoutVars>
          <dgm:bulletEnabled val="1"/>
        </dgm:presLayoutVars>
      </dgm:prSet>
      <dgm:spPr/>
    </dgm:pt>
    <dgm:pt modelId="{A6016650-C55A-4B53-A246-BBF1C753E721}" type="pres">
      <dgm:prSet presAssocID="{1DFD914B-26B7-441F-957D-1DCD725119A1}" presName="spacerL" presStyleCnt="0"/>
      <dgm:spPr/>
    </dgm:pt>
    <dgm:pt modelId="{7BE14BEC-48B9-4FB7-AF48-0FEE0A836CDF}" type="pres">
      <dgm:prSet presAssocID="{1DFD914B-26B7-441F-957D-1DCD725119A1}" presName="sibTrans" presStyleLbl="sibTrans2D1" presStyleIdx="2" presStyleCnt="3" custScaleX="41976" custScaleY="48021" custLinFactNeighborX="-35620"/>
      <dgm:spPr/>
    </dgm:pt>
    <dgm:pt modelId="{65A87938-9B5C-401E-9435-6A08C274569A}" type="pres">
      <dgm:prSet presAssocID="{1DFD914B-26B7-441F-957D-1DCD725119A1}" presName="spacerR" presStyleCnt="0"/>
      <dgm:spPr/>
    </dgm:pt>
    <dgm:pt modelId="{E68F1538-AA49-4BB8-A986-274C2E290876}" type="pres">
      <dgm:prSet presAssocID="{9F0CF82B-6D39-44EE-9B79-632B2C5D42CF}" presName="node" presStyleLbl="node1" presStyleIdx="3" presStyleCnt="4" custScaleX="154345" custScaleY="144360" custLinFactNeighborX="-28189" custLinFactNeighborY="232">
        <dgm:presLayoutVars>
          <dgm:bulletEnabled val="1"/>
        </dgm:presLayoutVars>
      </dgm:prSet>
      <dgm:spPr/>
    </dgm:pt>
  </dgm:ptLst>
  <dgm:cxnLst>
    <dgm:cxn modelId="{7B23F017-EC0E-47CB-B48E-64A96EB9B227}" srcId="{0BDB46D4-312B-4FAD-9944-1B1CC4F9FDA5}" destId="{013295CC-B4AB-4C9E-BE9E-95AE2C38BDA7}" srcOrd="0" destOrd="0" parTransId="{71AC92A6-6D39-4B69-AFBE-79FAC6AE716D}" sibTransId="{46A58686-5120-4E3B-BA17-36F0193E158C}"/>
    <dgm:cxn modelId="{93060027-438A-4968-8FBF-5CA4B480C149}" srcId="{0BDB46D4-312B-4FAD-9944-1B1CC4F9FDA5}" destId="{9F0CF82B-6D39-44EE-9B79-632B2C5D42CF}" srcOrd="3" destOrd="0" parTransId="{4BF6EA69-55BE-4F0B-B811-B7435E2B844D}" sibTransId="{98A0AAE5-2231-4F5F-8A2A-F535476E1A7F}"/>
    <dgm:cxn modelId="{A4099537-86D8-4F72-AB03-0BA599E6A056}" srcId="{0BDB46D4-312B-4FAD-9944-1B1CC4F9FDA5}" destId="{3CBCB210-024A-4E02-82B0-B6E4EA79212E}" srcOrd="2" destOrd="0" parTransId="{5A690FC4-10D6-4776-B02E-3F7F92F49148}" sibTransId="{1DFD914B-26B7-441F-957D-1DCD725119A1}"/>
    <dgm:cxn modelId="{B435443C-C010-4312-9683-6A24A43E14B4}" type="presOf" srcId="{C6598FD4-584A-40DD-A811-8DBF549DA7B8}" destId="{E610644F-223D-4467-95A9-B52B0F4771BC}" srcOrd="0" destOrd="0" presId="urn:microsoft.com/office/officeart/2005/8/layout/equation1"/>
    <dgm:cxn modelId="{21F2B171-155C-4233-AC97-5E388C2AAE2A}" type="presOf" srcId="{3CBCB210-024A-4E02-82B0-B6E4EA79212E}" destId="{938C9826-042F-437D-8EBD-D8241D94476F}" srcOrd="0" destOrd="0" presId="urn:microsoft.com/office/officeart/2005/8/layout/equation1"/>
    <dgm:cxn modelId="{12BE2879-3671-4AD8-B074-52D94135D4B2}" srcId="{0BDB46D4-312B-4FAD-9944-1B1CC4F9FDA5}" destId="{C6598FD4-584A-40DD-A811-8DBF549DA7B8}" srcOrd="1" destOrd="0" parTransId="{2D4935A1-6B71-4BC9-B16F-EA7A5DDE17BF}" sibTransId="{9914B10A-EA94-4B80-B642-3F2855730324}"/>
    <dgm:cxn modelId="{D478B57E-C04F-408A-A052-9D5F5E419F1B}" type="presOf" srcId="{013295CC-B4AB-4C9E-BE9E-95AE2C38BDA7}" destId="{0F405E7E-991D-45C7-BE60-17A9FC84E122}" srcOrd="0" destOrd="0" presId="urn:microsoft.com/office/officeart/2005/8/layout/equation1"/>
    <dgm:cxn modelId="{422CF999-3578-4DBC-8B6D-886E9277DD77}" type="presOf" srcId="{9F0CF82B-6D39-44EE-9B79-632B2C5D42CF}" destId="{E68F1538-AA49-4BB8-A986-274C2E290876}" srcOrd="0" destOrd="0" presId="urn:microsoft.com/office/officeart/2005/8/layout/equation1"/>
    <dgm:cxn modelId="{90F698A5-1759-4489-B8F3-D2817F666725}" type="presOf" srcId="{9914B10A-EA94-4B80-B642-3F2855730324}" destId="{DD052CFF-32FB-4D36-8F53-73106FEFE054}" srcOrd="0" destOrd="0" presId="urn:microsoft.com/office/officeart/2005/8/layout/equation1"/>
    <dgm:cxn modelId="{A1CE67AE-6582-4A92-B803-6A5871F8265D}" type="presOf" srcId="{0BDB46D4-312B-4FAD-9944-1B1CC4F9FDA5}" destId="{65DBDD57-B7DC-49FF-A422-0F5E0D81AC99}" srcOrd="0" destOrd="0" presId="urn:microsoft.com/office/officeart/2005/8/layout/equation1"/>
    <dgm:cxn modelId="{27B411B4-04A7-4AB4-A8CB-4A3D637BE404}" type="presOf" srcId="{1DFD914B-26B7-441F-957D-1DCD725119A1}" destId="{7BE14BEC-48B9-4FB7-AF48-0FEE0A836CDF}" srcOrd="0" destOrd="0" presId="urn:microsoft.com/office/officeart/2005/8/layout/equation1"/>
    <dgm:cxn modelId="{A5CCCAC7-74A7-4566-BCE3-A366E9E647AD}" type="presOf" srcId="{46A58686-5120-4E3B-BA17-36F0193E158C}" destId="{EF388F02-2734-4EA3-B970-571DB5A09AAB}" srcOrd="0" destOrd="0" presId="urn:microsoft.com/office/officeart/2005/8/layout/equation1"/>
    <dgm:cxn modelId="{AACAD443-ED1E-44AA-AC71-C01D35A9D861}" type="presParOf" srcId="{65DBDD57-B7DC-49FF-A422-0F5E0D81AC99}" destId="{0F405E7E-991D-45C7-BE60-17A9FC84E122}" srcOrd="0" destOrd="0" presId="urn:microsoft.com/office/officeart/2005/8/layout/equation1"/>
    <dgm:cxn modelId="{72C8D6BF-F645-4CD2-B077-EC5FC6CFB76F}" type="presParOf" srcId="{65DBDD57-B7DC-49FF-A422-0F5E0D81AC99}" destId="{B727AEAC-76A7-44EB-A68D-14914FEC1980}" srcOrd="1" destOrd="0" presId="urn:microsoft.com/office/officeart/2005/8/layout/equation1"/>
    <dgm:cxn modelId="{70A42E25-E758-499C-98D8-739E7C0F4DED}" type="presParOf" srcId="{65DBDD57-B7DC-49FF-A422-0F5E0D81AC99}" destId="{EF388F02-2734-4EA3-B970-571DB5A09AAB}" srcOrd="2" destOrd="0" presId="urn:microsoft.com/office/officeart/2005/8/layout/equation1"/>
    <dgm:cxn modelId="{D11A88C7-D64B-43CA-BA99-377C40B1D6DA}" type="presParOf" srcId="{65DBDD57-B7DC-49FF-A422-0F5E0D81AC99}" destId="{9937845F-80B5-4C75-89E8-97E0F6FA319D}" srcOrd="3" destOrd="0" presId="urn:microsoft.com/office/officeart/2005/8/layout/equation1"/>
    <dgm:cxn modelId="{34854897-6D8F-4F80-963C-51A2E9146B14}" type="presParOf" srcId="{65DBDD57-B7DC-49FF-A422-0F5E0D81AC99}" destId="{E610644F-223D-4467-95A9-B52B0F4771BC}" srcOrd="4" destOrd="0" presId="urn:microsoft.com/office/officeart/2005/8/layout/equation1"/>
    <dgm:cxn modelId="{64B888F3-3070-4876-BE03-CA09E0B7A399}" type="presParOf" srcId="{65DBDD57-B7DC-49FF-A422-0F5E0D81AC99}" destId="{82DF479A-CFC5-40C9-9FF8-3BC0BBD1D532}" srcOrd="5" destOrd="0" presId="urn:microsoft.com/office/officeart/2005/8/layout/equation1"/>
    <dgm:cxn modelId="{5017ABA0-06CB-4D71-9636-6E505F70E59E}" type="presParOf" srcId="{65DBDD57-B7DC-49FF-A422-0F5E0D81AC99}" destId="{DD052CFF-32FB-4D36-8F53-73106FEFE054}" srcOrd="6" destOrd="0" presId="urn:microsoft.com/office/officeart/2005/8/layout/equation1"/>
    <dgm:cxn modelId="{0479212D-D94B-4198-B6F4-C56FCE5F0A5E}" type="presParOf" srcId="{65DBDD57-B7DC-49FF-A422-0F5E0D81AC99}" destId="{E4AFDBF6-4820-4C8D-AC9B-72BEDDB58EBA}" srcOrd="7" destOrd="0" presId="urn:microsoft.com/office/officeart/2005/8/layout/equation1"/>
    <dgm:cxn modelId="{3C8EB130-CE9F-4B39-877C-8C3BA5AF8DF8}" type="presParOf" srcId="{65DBDD57-B7DC-49FF-A422-0F5E0D81AC99}" destId="{938C9826-042F-437D-8EBD-D8241D94476F}" srcOrd="8" destOrd="0" presId="urn:microsoft.com/office/officeart/2005/8/layout/equation1"/>
    <dgm:cxn modelId="{A6AEAB0B-6331-4E5C-83C1-74B340D427A9}" type="presParOf" srcId="{65DBDD57-B7DC-49FF-A422-0F5E0D81AC99}" destId="{A6016650-C55A-4B53-A246-BBF1C753E721}" srcOrd="9" destOrd="0" presId="urn:microsoft.com/office/officeart/2005/8/layout/equation1"/>
    <dgm:cxn modelId="{9E086712-492C-47FE-AF26-E48F6E02BD88}" type="presParOf" srcId="{65DBDD57-B7DC-49FF-A422-0F5E0D81AC99}" destId="{7BE14BEC-48B9-4FB7-AF48-0FEE0A836CDF}" srcOrd="10" destOrd="0" presId="urn:microsoft.com/office/officeart/2005/8/layout/equation1"/>
    <dgm:cxn modelId="{9470DDF7-961A-42CB-9B1F-964CF716DECA}" type="presParOf" srcId="{65DBDD57-B7DC-49FF-A422-0F5E0D81AC99}" destId="{65A87938-9B5C-401E-9435-6A08C274569A}" srcOrd="11" destOrd="0" presId="urn:microsoft.com/office/officeart/2005/8/layout/equation1"/>
    <dgm:cxn modelId="{48CE75A5-68A1-48BB-9BA5-220793757EDC}" type="presParOf" srcId="{65DBDD57-B7DC-49FF-A422-0F5E0D81AC99}" destId="{E68F1538-AA49-4BB8-A986-274C2E290876}" srcOrd="12" destOrd="0" presId="urn:microsoft.com/office/officeart/2005/8/layout/equati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7E0D7E-C2BF-4182-9B4A-1AE666F21333}" type="doc">
      <dgm:prSet loTypeId="urn:microsoft.com/office/officeart/2005/8/layout/cycle8" loCatId="cycle" qsTypeId="urn:microsoft.com/office/officeart/2005/8/quickstyle/simple1" qsCatId="simple" csTypeId="urn:microsoft.com/office/officeart/2005/8/colors/accent1_2" csCatId="accent1" phldr="1"/>
      <dgm:spPr/>
    </dgm:pt>
    <dgm:pt modelId="{48DDE55F-CA97-4D63-B189-6EC75627AE23}">
      <dgm:prSet phldrT="[Text]" custT="1"/>
      <dgm:spPr>
        <a:solidFill>
          <a:schemeClr val="accent6">
            <a:lumMod val="20000"/>
            <a:lumOff val="80000"/>
          </a:schemeClr>
        </a:solidFill>
      </dgm:spPr>
      <dgm:t>
        <a:bodyPr/>
        <a:lstStyle/>
        <a:p>
          <a:pPr>
            <a:buFont typeface="Arial" panose="020B0604020202020204" pitchFamily="34" charset="0"/>
            <a:buChar char="•"/>
          </a:pPr>
          <a:r>
            <a:rPr lang="en-US" sz="1200" b="1" u="sng" dirty="0">
              <a:solidFill>
                <a:schemeClr val="tx1"/>
              </a:solidFill>
            </a:rPr>
            <a:t>RECYCLERS </a:t>
          </a:r>
        </a:p>
        <a:p>
          <a:pPr>
            <a:buFont typeface="Arial" panose="020B0604020202020204" pitchFamily="34" charset="0"/>
            <a:buChar char="•"/>
          </a:pPr>
          <a:r>
            <a:rPr lang="en-US" sz="1200" b="1" dirty="0">
              <a:solidFill>
                <a:schemeClr val="tx1"/>
              </a:solidFill>
            </a:rPr>
            <a:t>Recyclers reports emissions from their operations</a:t>
          </a:r>
          <a:endParaRPr lang="en-US" sz="1200" dirty="0">
            <a:solidFill>
              <a:schemeClr val="tx1"/>
            </a:solidFill>
          </a:endParaRPr>
        </a:p>
        <a:p>
          <a:pPr>
            <a:buFont typeface="Arial" panose="020B0604020202020204" pitchFamily="34" charset="0"/>
            <a:buChar char="•"/>
          </a:pPr>
          <a:r>
            <a:rPr lang="en-US" sz="1200" dirty="0">
              <a:solidFill>
                <a:schemeClr val="tx1"/>
              </a:solidFill>
            </a:rPr>
            <a:t>Recyclers report emissions from fuel for collection trucks and electricity to their operate equipment</a:t>
          </a:r>
          <a:r>
            <a:rPr lang="en-US" sz="1000" dirty="0">
              <a:solidFill>
                <a:schemeClr val="tx1"/>
              </a:solidFill>
            </a:rPr>
            <a:t>. </a:t>
          </a:r>
        </a:p>
      </dgm:t>
    </dgm:pt>
    <dgm:pt modelId="{E13CF590-0BC6-49A7-827B-579B3A5D1000}" type="parTrans" cxnId="{D0797FC7-22F4-4C28-88B4-E0D96B253F31}">
      <dgm:prSet/>
      <dgm:spPr/>
      <dgm:t>
        <a:bodyPr/>
        <a:lstStyle/>
        <a:p>
          <a:endParaRPr lang="en-US"/>
        </a:p>
      </dgm:t>
    </dgm:pt>
    <dgm:pt modelId="{35A79823-16E7-4592-AD02-DB55682551A3}" type="sibTrans" cxnId="{D0797FC7-22F4-4C28-88B4-E0D96B253F31}">
      <dgm:prSet/>
      <dgm:spPr/>
      <dgm:t>
        <a:bodyPr/>
        <a:lstStyle/>
        <a:p>
          <a:endParaRPr lang="en-US"/>
        </a:p>
      </dgm:t>
    </dgm:pt>
    <dgm:pt modelId="{D3350170-BA7F-4B63-9B2B-D29865015D18}">
      <dgm:prSet phldrT="[Text]" custT="1"/>
      <dgm:spPr>
        <a:solidFill>
          <a:schemeClr val="tx2">
            <a:lumMod val="10000"/>
            <a:lumOff val="90000"/>
          </a:schemeClr>
        </a:solidFill>
      </dgm:spPr>
      <dgm:t>
        <a:bodyPr/>
        <a:lstStyle/>
        <a:p>
          <a:pPr>
            <a:buFont typeface="Arial" panose="020B0604020202020204" pitchFamily="34" charset="0"/>
            <a:buChar char="•"/>
          </a:pPr>
          <a:r>
            <a:rPr lang="en-US" sz="1200" b="1" u="sng" dirty="0">
              <a:solidFill>
                <a:schemeClr val="tx1"/>
              </a:solidFill>
            </a:rPr>
            <a:t>PRODUCT MANUFACTURERS/</a:t>
          </a:r>
        </a:p>
        <a:p>
          <a:pPr>
            <a:buFont typeface="Arial" panose="020B0604020202020204" pitchFamily="34" charset="0"/>
            <a:buChar char="•"/>
          </a:pPr>
          <a:r>
            <a:rPr lang="en-US" sz="1200" b="1" u="sng" dirty="0">
              <a:solidFill>
                <a:schemeClr val="tx1"/>
              </a:solidFill>
            </a:rPr>
            <a:t>MILLS</a:t>
          </a:r>
        </a:p>
        <a:p>
          <a:pPr>
            <a:buFont typeface="Arial" panose="020B0604020202020204" pitchFamily="34" charset="0"/>
            <a:buChar char="•"/>
          </a:pPr>
          <a:r>
            <a:rPr lang="en-US" sz="1200" i="0" dirty="0">
              <a:solidFill>
                <a:schemeClr val="tx1"/>
              </a:solidFill>
              <a:effectLst/>
            </a:rPr>
            <a:t>Companies that use recyclable feedstock in their production instead of virgin feedstock, often use less energy use, reducing production emissions</a:t>
          </a:r>
          <a:endParaRPr lang="en-US" sz="1200" dirty="0"/>
        </a:p>
      </dgm:t>
    </dgm:pt>
    <dgm:pt modelId="{7B78EA2D-0742-4F13-B97C-B7118D9D6EE0}" type="parTrans" cxnId="{8D608E73-819E-4AE6-B959-FAE933DA01C6}">
      <dgm:prSet/>
      <dgm:spPr/>
      <dgm:t>
        <a:bodyPr/>
        <a:lstStyle/>
        <a:p>
          <a:endParaRPr lang="en-US"/>
        </a:p>
      </dgm:t>
    </dgm:pt>
    <dgm:pt modelId="{5EA1DA6D-02AF-419B-B33D-82594C3A55FB}" type="sibTrans" cxnId="{8D608E73-819E-4AE6-B959-FAE933DA01C6}">
      <dgm:prSet/>
      <dgm:spPr/>
      <dgm:t>
        <a:bodyPr/>
        <a:lstStyle/>
        <a:p>
          <a:endParaRPr lang="en-US"/>
        </a:p>
      </dgm:t>
    </dgm:pt>
    <dgm:pt modelId="{09E1FE76-15EC-4DBA-B05A-D500D3083498}">
      <dgm:prSet phldrT="[Text]" custT="1"/>
      <dgm:spPr>
        <a:solidFill>
          <a:schemeClr val="accent3">
            <a:lumMod val="20000"/>
            <a:lumOff val="80000"/>
          </a:schemeClr>
        </a:solidFill>
      </dgm:spPr>
      <dgm:t>
        <a:bodyPr/>
        <a:lstStyle/>
        <a:p>
          <a:pPr>
            <a:buFont typeface="Arial" panose="020B0604020202020204" pitchFamily="34" charset="0"/>
            <a:buChar char="•"/>
          </a:pPr>
          <a:r>
            <a:rPr lang="en-US" sz="1200" b="1" u="sng" dirty="0">
              <a:solidFill>
                <a:schemeClr val="tx1"/>
              </a:solidFill>
            </a:rPr>
            <a:t>MATERIAL GENERATORS </a:t>
          </a:r>
        </a:p>
        <a:p>
          <a:pPr>
            <a:buFont typeface="Arial" panose="020B0604020202020204" pitchFamily="34" charset="0"/>
            <a:buChar char="•"/>
          </a:pPr>
          <a:r>
            <a:rPr lang="en-US" sz="1200" b="1" dirty="0">
              <a:solidFill>
                <a:schemeClr val="tx1"/>
              </a:solidFill>
            </a:rPr>
            <a:t>Businesses that generate waste report emissions associated with disposal.</a:t>
          </a:r>
        </a:p>
        <a:p>
          <a:pPr>
            <a:buFont typeface="Arial" panose="020B0604020202020204" pitchFamily="34" charset="0"/>
            <a:buChar char="•"/>
          </a:pPr>
          <a:r>
            <a:rPr lang="en-US" sz="1200" i="0" dirty="0">
              <a:solidFill>
                <a:schemeClr val="tx1"/>
              </a:solidFill>
              <a:effectLst/>
            </a:rPr>
            <a:t>Recycling reduces emissions associated with sending waste to landfills. </a:t>
          </a:r>
          <a:endParaRPr lang="en-US" sz="1200" dirty="0"/>
        </a:p>
      </dgm:t>
    </dgm:pt>
    <dgm:pt modelId="{E1CE87B2-8AB6-4FA8-BDFD-A1028B1D7F35}" type="parTrans" cxnId="{22F3FB30-384C-42AB-921C-914B184C05BF}">
      <dgm:prSet/>
      <dgm:spPr/>
      <dgm:t>
        <a:bodyPr/>
        <a:lstStyle/>
        <a:p>
          <a:endParaRPr lang="en-US"/>
        </a:p>
      </dgm:t>
    </dgm:pt>
    <dgm:pt modelId="{C9CF3D59-94D2-431F-9F96-0C3D282E27DD}" type="sibTrans" cxnId="{22F3FB30-384C-42AB-921C-914B184C05BF}">
      <dgm:prSet/>
      <dgm:spPr/>
      <dgm:t>
        <a:bodyPr/>
        <a:lstStyle/>
        <a:p>
          <a:endParaRPr lang="en-US"/>
        </a:p>
      </dgm:t>
    </dgm:pt>
    <dgm:pt modelId="{F77B7D70-8F8A-4F6A-9173-B57049DA6390}" type="pres">
      <dgm:prSet presAssocID="{387E0D7E-C2BF-4182-9B4A-1AE666F21333}" presName="compositeShape" presStyleCnt="0">
        <dgm:presLayoutVars>
          <dgm:chMax val="7"/>
          <dgm:dir/>
          <dgm:resizeHandles val="exact"/>
        </dgm:presLayoutVars>
      </dgm:prSet>
      <dgm:spPr/>
    </dgm:pt>
    <dgm:pt modelId="{A4ACD06F-CC4B-4DD2-8286-89510D2787BB}" type="pres">
      <dgm:prSet presAssocID="{387E0D7E-C2BF-4182-9B4A-1AE666F21333}" presName="wedge1" presStyleLbl="node1" presStyleIdx="0" presStyleCnt="3"/>
      <dgm:spPr/>
    </dgm:pt>
    <dgm:pt modelId="{E961C947-05EB-4C70-BB82-0F5BDD43E637}" type="pres">
      <dgm:prSet presAssocID="{387E0D7E-C2BF-4182-9B4A-1AE666F21333}" presName="dummy1a" presStyleCnt="0"/>
      <dgm:spPr/>
    </dgm:pt>
    <dgm:pt modelId="{5DFDAF01-9F2E-446F-AAF0-A0B59C445C85}" type="pres">
      <dgm:prSet presAssocID="{387E0D7E-C2BF-4182-9B4A-1AE666F21333}" presName="dummy1b" presStyleCnt="0"/>
      <dgm:spPr/>
    </dgm:pt>
    <dgm:pt modelId="{9447AFE1-40A7-4CFF-BF9C-BC60B27C29AF}" type="pres">
      <dgm:prSet presAssocID="{387E0D7E-C2BF-4182-9B4A-1AE666F21333}" presName="wedge1Tx" presStyleLbl="node1" presStyleIdx="0" presStyleCnt="3">
        <dgm:presLayoutVars>
          <dgm:chMax val="0"/>
          <dgm:chPref val="0"/>
          <dgm:bulletEnabled val="1"/>
        </dgm:presLayoutVars>
      </dgm:prSet>
      <dgm:spPr/>
    </dgm:pt>
    <dgm:pt modelId="{667E0AAA-9853-477B-AFA9-9FF8E61EDAB9}" type="pres">
      <dgm:prSet presAssocID="{387E0D7E-C2BF-4182-9B4A-1AE666F21333}" presName="wedge2" presStyleLbl="node1" presStyleIdx="1" presStyleCnt="3" custLinFactNeighborX="0" custLinFactNeighborY="-1786"/>
      <dgm:spPr/>
    </dgm:pt>
    <dgm:pt modelId="{8D49465A-533C-410C-A9EB-E8B23D8B5005}" type="pres">
      <dgm:prSet presAssocID="{387E0D7E-C2BF-4182-9B4A-1AE666F21333}" presName="dummy2a" presStyleCnt="0"/>
      <dgm:spPr/>
    </dgm:pt>
    <dgm:pt modelId="{0D1F1B12-DD67-432E-B632-59EB27A32A58}" type="pres">
      <dgm:prSet presAssocID="{387E0D7E-C2BF-4182-9B4A-1AE666F21333}" presName="dummy2b" presStyleCnt="0"/>
      <dgm:spPr/>
    </dgm:pt>
    <dgm:pt modelId="{D6756172-6118-4936-96A0-AA2D136312E1}" type="pres">
      <dgm:prSet presAssocID="{387E0D7E-C2BF-4182-9B4A-1AE666F21333}" presName="wedge2Tx" presStyleLbl="node1" presStyleIdx="1" presStyleCnt="3">
        <dgm:presLayoutVars>
          <dgm:chMax val="0"/>
          <dgm:chPref val="0"/>
          <dgm:bulletEnabled val="1"/>
        </dgm:presLayoutVars>
      </dgm:prSet>
      <dgm:spPr/>
    </dgm:pt>
    <dgm:pt modelId="{1A52DFC5-06E0-484E-82D0-F190960DA995}" type="pres">
      <dgm:prSet presAssocID="{387E0D7E-C2BF-4182-9B4A-1AE666F21333}" presName="wedge3" presStyleLbl="node1" presStyleIdx="2" presStyleCnt="3"/>
      <dgm:spPr/>
    </dgm:pt>
    <dgm:pt modelId="{BB249C7D-009E-43F7-A7F1-D94B7D8370A2}" type="pres">
      <dgm:prSet presAssocID="{387E0D7E-C2BF-4182-9B4A-1AE666F21333}" presName="dummy3a" presStyleCnt="0"/>
      <dgm:spPr/>
    </dgm:pt>
    <dgm:pt modelId="{F1B8FC88-0760-4E84-98FE-E31447632D10}" type="pres">
      <dgm:prSet presAssocID="{387E0D7E-C2BF-4182-9B4A-1AE666F21333}" presName="dummy3b" presStyleCnt="0"/>
      <dgm:spPr/>
    </dgm:pt>
    <dgm:pt modelId="{975363DB-1147-4534-B6A0-A40EC5E6FA82}" type="pres">
      <dgm:prSet presAssocID="{387E0D7E-C2BF-4182-9B4A-1AE666F21333}" presName="wedge3Tx" presStyleLbl="node1" presStyleIdx="2" presStyleCnt="3">
        <dgm:presLayoutVars>
          <dgm:chMax val="0"/>
          <dgm:chPref val="0"/>
          <dgm:bulletEnabled val="1"/>
        </dgm:presLayoutVars>
      </dgm:prSet>
      <dgm:spPr/>
    </dgm:pt>
    <dgm:pt modelId="{1A8A9BED-49F6-4476-9BF0-272C6F72DAB2}" type="pres">
      <dgm:prSet presAssocID="{35A79823-16E7-4592-AD02-DB55682551A3}" presName="arrowWedge1" presStyleLbl="fgSibTrans2D1" presStyleIdx="0" presStyleCnt="3"/>
      <dgm:spPr/>
    </dgm:pt>
    <dgm:pt modelId="{672EB6C6-8AC7-450E-A57F-4E565680CD6B}" type="pres">
      <dgm:prSet presAssocID="{5EA1DA6D-02AF-419B-B33D-82594C3A55FB}" presName="arrowWedge2" presStyleLbl="fgSibTrans2D1" presStyleIdx="1" presStyleCnt="3"/>
      <dgm:spPr/>
    </dgm:pt>
    <dgm:pt modelId="{591B8D9B-57F3-4F0F-B1B3-8833364CC8A0}" type="pres">
      <dgm:prSet presAssocID="{C9CF3D59-94D2-431F-9F96-0C3D282E27DD}" presName="arrowWedge3" presStyleLbl="fgSibTrans2D1" presStyleIdx="2" presStyleCnt="3"/>
      <dgm:spPr/>
    </dgm:pt>
  </dgm:ptLst>
  <dgm:cxnLst>
    <dgm:cxn modelId="{B0BD4A21-E5DC-467E-B0A0-F1E82FE23CA0}" type="presOf" srcId="{09E1FE76-15EC-4DBA-B05A-D500D3083498}" destId="{975363DB-1147-4534-B6A0-A40EC5E6FA82}" srcOrd="1" destOrd="0" presId="urn:microsoft.com/office/officeart/2005/8/layout/cycle8"/>
    <dgm:cxn modelId="{22F3FB30-384C-42AB-921C-914B184C05BF}" srcId="{387E0D7E-C2BF-4182-9B4A-1AE666F21333}" destId="{09E1FE76-15EC-4DBA-B05A-D500D3083498}" srcOrd="2" destOrd="0" parTransId="{E1CE87B2-8AB6-4FA8-BDFD-A1028B1D7F35}" sibTransId="{C9CF3D59-94D2-431F-9F96-0C3D282E27DD}"/>
    <dgm:cxn modelId="{82B46E40-AB30-4A8C-8FB9-3E21E4F258B9}" type="presOf" srcId="{387E0D7E-C2BF-4182-9B4A-1AE666F21333}" destId="{F77B7D70-8F8A-4F6A-9173-B57049DA6390}" srcOrd="0" destOrd="0" presId="urn:microsoft.com/office/officeart/2005/8/layout/cycle8"/>
    <dgm:cxn modelId="{8D608E73-819E-4AE6-B959-FAE933DA01C6}" srcId="{387E0D7E-C2BF-4182-9B4A-1AE666F21333}" destId="{D3350170-BA7F-4B63-9B2B-D29865015D18}" srcOrd="1" destOrd="0" parTransId="{7B78EA2D-0742-4F13-B97C-B7118D9D6EE0}" sibTransId="{5EA1DA6D-02AF-419B-B33D-82594C3A55FB}"/>
    <dgm:cxn modelId="{42FF737D-A8AB-44B1-B14E-03473FE7A269}" type="presOf" srcId="{09E1FE76-15EC-4DBA-B05A-D500D3083498}" destId="{1A52DFC5-06E0-484E-82D0-F190960DA995}" srcOrd="0" destOrd="0" presId="urn:microsoft.com/office/officeart/2005/8/layout/cycle8"/>
    <dgm:cxn modelId="{E3E71BB7-295C-4EC9-856C-69E614B41AD4}" type="presOf" srcId="{48DDE55F-CA97-4D63-B189-6EC75627AE23}" destId="{9447AFE1-40A7-4CFF-BF9C-BC60B27C29AF}" srcOrd="1" destOrd="0" presId="urn:microsoft.com/office/officeart/2005/8/layout/cycle8"/>
    <dgm:cxn modelId="{A01A2DC2-528B-40E3-B47D-EE0DCF96C024}" type="presOf" srcId="{D3350170-BA7F-4B63-9B2B-D29865015D18}" destId="{D6756172-6118-4936-96A0-AA2D136312E1}" srcOrd="1" destOrd="0" presId="urn:microsoft.com/office/officeart/2005/8/layout/cycle8"/>
    <dgm:cxn modelId="{3962B5C4-2F8F-4472-8F95-E1AA65D81829}" type="presOf" srcId="{48DDE55F-CA97-4D63-B189-6EC75627AE23}" destId="{A4ACD06F-CC4B-4DD2-8286-89510D2787BB}" srcOrd="0" destOrd="0" presId="urn:microsoft.com/office/officeart/2005/8/layout/cycle8"/>
    <dgm:cxn modelId="{D0797FC7-22F4-4C28-88B4-E0D96B253F31}" srcId="{387E0D7E-C2BF-4182-9B4A-1AE666F21333}" destId="{48DDE55F-CA97-4D63-B189-6EC75627AE23}" srcOrd="0" destOrd="0" parTransId="{E13CF590-0BC6-49A7-827B-579B3A5D1000}" sibTransId="{35A79823-16E7-4592-AD02-DB55682551A3}"/>
    <dgm:cxn modelId="{39CF19E0-9183-41EA-90A1-417A207A526E}" type="presOf" srcId="{D3350170-BA7F-4B63-9B2B-D29865015D18}" destId="{667E0AAA-9853-477B-AFA9-9FF8E61EDAB9}" srcOrd="0" destOrd="0" presId="urn:microsoft.com/office/officeart/2005/8/layout/cycle8"/>
    <dgm:cxn modelId="{03E9DA33-B2BB-4981-888F-E0E7B1C921F1}" type="presParOf" srcId="{F77B7D70-8F8A-4F6A-9173-B57049DA6390}" destId="{A4ACD06F-CC4B-4DD2-8286-89510D2787BB}" srcOrd="0" destOrd="0" presId="urn:microsoft.com/office/officeart/2005/8/layout/cycle8"/>
    <dgm:cxn modelId="{9669D32C-9D3E-4590-8120-CDE04CC7AA77}" type="presParOf" srcId="{F77B7D70-8F8A-4F6A-9173-B57049DA6390}" destId="{E961C947-05EB-4C70-BB82-0F5BDD43E637}" srcOrd="1" destOrd="0" presId="urn:microsoft.com/office/officeart/2005/8/layout/cycle8"/>
    <dgm:cxn modelId="{2572058B-956B-4C0F-83E1-92B01B478742}" type="presParOf" srcId="{F77B7D70-8F8A-4F6A-9173-B57049DA6390}" destId="{5DFDAF01-9F2E-446F-AAF0-A0B59C445C85}" srcOrd="2" destOrd="0" presId="urn:microsoft.com/office/officeart/2005/8/layout/cycle8"/>
    <dgm:cxn modelId="{5BA38D8C-108A-4C90-930C-03E6C5DB00E7}" type="presParOf" srcId="{F77B7D70-8F8A-4F6A-9173-B57049DA6390}" destId="{9447AFE1-40A7-4CFF-BF9C-BC60B27C29AF}" srcOrd="3" destOrd="0" presId="urn:microsoft.com/office/officeart/2005/8/layout/cycle8"/>
    <dgm:cxn modelId="{45513FC4-4028-4F0C-A8C7-3A6BE3C2E983}" type="presParOf" srcId="{F77B7D70-8F8A-4F6A-9173-B57049DA6390}" destId="{667E0AAA-9853-477B-AFA9-9FF8E61EDAB9}" srcOrd="4" destOrd="0" presId="urn:microsoft.com/office/officeart/2005/8/layout/cycle8"/>
    <dgm:cxn modelId="{E0CF1300-5983-4BA6-A692-6F8A9D8C9818}" type="presParOf" srcId="{F77B7D70-8F8A-4F6A-9173-B57049DA6390}" destId="{8D49465A-533C-410C-A9EB-E8B23D8B5005}" srcOrd="5" destOrd="0" presId="urn:microsoft.com/office/officeart/2005/8/layout/cycle8"/>
    <dgm:cxn modelId="{F83A3C47-2F01-4899-8AED-459C9FDFF0BB}" type="presParOf" srcId="{F77B7D70-8F8A-4F6A-9173-B57049DA6390}" destId="{0D1F1B12-DD67-432E-B632-59EB27A32A58}" srcOrd="6" destOrd="0" presId="urn:microsoft.com/office/officeart/2005/8/layout/cycle8"/>
    <dgm:cxn modelId="{06E4E39F-2207-4FD0-83F1-FDF7D5C5F941}" type="presParOf" srcId="{F77B7D70-8F8A-4F6A-9173-B57049DA6390}" destId="{D6756172-6118-4936-96A0-AA2D136312E1}" srcOrd="7" destOrd="0" presId="urn:microsoft.com/office/officeart/2005/8/layout/cycle8"/>
    <dgm:cxn modelId="{60E22873-5953-4C56-BCD2-91B4450D5F79}" type="presParOf" srcId="{F77B7D70-8F8A-4F6A-9173-B57049DA6390}" destId="{1A52DFC5-06E0-484E-82D0-F190960DA995}" srcOrd="8" destOrd="0" presId="urn:microsoft.com/office/officeart/2005/8/layout/cycle8"/>
    <dgm:cxn modelId="{7C3F77F3-9407-4745-BD3D-6E8EFE0A8CCC}" type="presParOf" srcId="{F77B7D70-8F8A-4F6A-9173-B57049DA6390}" destId="{BB249C7D-009E-43F7-A7F1-D94B7D8370A2}" srcOrd="9" destOrd="0" presId="urn:microsoft.com/office/officeart/2005/8/layout/cycle8"/>
    <dgm:cxn modelId="{8FF9D71F-F1A3-4565-AFAA-ED8FB5E9949F}" type="presParOf" srcId="{F77B7D70-8F8A-4F6A-9173-B57049DA6390}" destId="{F1B8FC88-0760-4E84-98FE-E31447632D10}" srcOrd="10" destOrd="0" presId="urn:microsoft.com/office/officeart/2005/8/layout/cycle8"/>
    <dgm:cxn modelId="{E35B245C-A41B-46D9-9A44-1A799DAE1746}" type="presParOf" srcId="{F77B7D70-8F8A-4F6A-9173-B57049DA6390}" destId="{975363DB-1147-4534-B6A0-A40EC5E6FA82}" srcOrd="11" destOrd="0" presId="urn:microsoft.com/office/officeart/2005/8/layout/cycle8"/>
    <dgm:cxn modelId="{A87BEE27-43BF-4377-BA37-31779CF4BB04}" type="presParOf" srcId="{F77B7D70-8F8A-4F6A-9173-B57049DA6390}" destId="{1A8A9BED-49F6-4476-9BF0-272C6F72DAB2}" srcOrd="12" destOrd="0" presId="urn:microsoft.com/office/officeart/2005/8/layout/cycle8"/>
    <dgm:cxn modelId="{B3AB3033-CA8A-45B8-A879-5D44BDF7C3F2}" type="presParOf" srcId="{F77B7D70-8F8A-4F6A-9173-B57049DA6390}" destId="{672EB6C6-8AC7-450E-A57F-4E565680CD6B}" srcOrd="13" destOrd="0" presId="urn:microsoft.com/office/officeart/2005/8/layout/cycle8"/>
    <dgm:cxn modelId="{2F18C151-C470-4A9D-9D48-AEB46FE7AC41}" type="presParOf" srcId="{F77B7D70-8F8A-4F6A-9173-B57049DA6390}" destId="{591B8D9B-57F3-4F0F-B1B3-8833364CC8A0}" srcOrd="14" destOrd="0" presId="urn:microsoft.com/office/officeart/2005/8/layout/cycle8"/>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405E7E-991D-45C7-BE60-17A9FC84E122}">
      <dsp:nvSpPr>
        <dsp:cNvPr id="0" name=""/>
        <dsp:cNvSpPr/>
      </dsp:nvSpPr>
      <dsp:spPr>
        <a:xfrm>
          <a:off x="7474" y="2495534"/>
          <a:ext cx="2359741" cy="2315447"/>
        </a:xfrm>
        <a:prstGeom prst="ellipse">
          <a:avLst/>
        </a:prstGeom>
        <a:solidFill>
          <a:srgbClr val="99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algn="ctr" defTabSz="622300">
            <a:lnSpc>
              <a:spcPct val="90000"/>
            </a:lnSpc>
            <a:spcBef>
              <a:spcPct val="0"/>
            </a:spcBef>
            <a:spcAft>
              <a:spcPct val="35000"/>
            </a:spcAft>
            <a:buNone/>
          </a:pPr>
          <a:r>
            <a:rPr lang="en-US" sz="1400" b="1" u="sng" kern="1200"/>
            <a:t>Scope 1</a:t>
          </a:r>
        </a:p>
        <a:p>
          <a:pPr marL="115888" lvl="0" indent="-115888" algn="l" defTabSz="622300">
            <a:lnSpc>
              <a:spcPct val="90000"/>
            </a:lnSpc>
            <a:spcBef>
              <a:spcPct val="0"/>
            </a:spcBef>
            <a:spcAft>
              <a:spcPct val="35000"/>
            </a:spcAft>
            <a:buNone/>
          </a:pPr>
          <a:r>
            <a:rPr lang="en-US" sz="1400" b="1" kern="1200"/>
            <a:t> - Collection truck fuel</a:t>
          </a:r>
        </a:p>
        <a:p>
          <a:pPr marL="115888" lvl="0" indent="-115888" algn="l" defTabSz="622300">
            <a:lnSpc>
              <a:spcPct val="90000"/>
            </a:lnSpc>
            <a:spcBef>
              <a:spcPct val="0"/>
            </a:spcBef>
            <a:spcAft>
              <a:spcPct val="35000"/>
            </a:spcAft>
            <a:buNone/>
          </a:pPr>
          <a:r>
            <a:rPr lang="en-US" sz="1400" b="1" kern="1200"/>
            <a:t> - On-site equipment fuel</a:t>
          </a:r>
        </a:p>
        <a:p>
          <a:pPr marL="0" lvl="0" algn="ctr" defTabSz="622300">
            <a:lnSpc>
              <a:spcPct val="90000"/>
            </a:lnSpc>
            <a:spcBef>
              <a:spcPct val="0"/>
            </a:spcBef>
            <a:spcAft>
              <a:spcPct val="35000"/>
            </a:spcAft>
            <a:buNone/>
          </a:pPr>
          <a:endParaRPr lang="en-US" sz="1000" b="1" kern="1200"/>
        </a:p>
      </dsp:txBody>
      <dsp:txXfrm>
        <a:off x="353050" y="2834623"/>
        <a:ext cx="1668589" cy="1637269"/>
      </dsp:txXfrm>
    </dsp:sp>
    <dsp:sp modelId="{EF388F02-2734-4EA3-B970-571DB5A09AAB}">
      <dsp:nvSpPr>
        <dsp:cNvPr id="0" name=""/>
        <dsp:cNvSpPr/>
      </dsp:nvSpPr>
      <dsp:spPr>
        <a:xfrm>
          <a:off x="2492973" y="3442461"/>
          <a:ext cx="321508" cy="323703"/>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b="1" kern="1200"/>
        </a:p>
      </dsp:txBody>
      <dsp:txXfrm>
        <a:off x="2535589" y="3566503"/>
        <a:ext cx="236276" cy="75619"/>
      </dsp:txXfrm>
    </dsp:sp>
    <dsp:sp modelId="{E610644F-223D-4467-95A9-B52B0F4771BC}">
      <dsp:nvSpPr>
        <dsp:cNvPr id="0" name=""/>
        <dsp:cNvSpPr/>
      </dsp:nvSpPr>
      <dsp:spPr>
        <a:xfrm>
          <a:off x="3031306" y="2510372"/>
          <a:ext cx="2238996" cy="2285770"/>
        </a:xfrm>
        <a:prstGeom prst="ellipse">
          <a:avLst/>
        </a:prstGeom>
        <a:solidFill>
          <a:srgbClr val="FF99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algn="ctr" defTabSz="622300">
            <a:lnSpc>
              <a:spcPct val="90000"/>
            </a:lnSpc>
            <a:spcBef>
              <a:spcPct val="0"/>
            </a:spcBef>
            <a:spcAft>
              <a:spcPct val="35000"/>
            </a:spcAft>
            <a:buNone/>
          </a:pPr>
          <a:r>
            <a:rPr lang="en-US" sz="1400" b="1" u="sng" kern="1200"/>
            <a:t>Scope 2</a:t>
          </a:r>
        </a:p>
        <a:p>
          <a:pPr marL="115888" lvl="0" indent="-115888" algn="l" defTabSz="622300">
            <a:lnSpc>
              <a:spcPct val="90000"/>
            </a:lnSpc>
            <a:spcBef>
              <a:spcPct val="0"/>
            </a:spcBef>
            <a:spcAft>
              <a:spcPct val="35000"/>
            </a:spcAft>
            <a:buNone/>
          </a:pPr>
          <a:r>
            <a:rPr lang="en-US" sz="1400" b="1" kern="1200"/>
            <a:t> - Electricity purchased from the regional power  company</a:t>
          </a:r>
        </a:p>
      </dsp:txBody>
      <dsp:txXfrm>
        <a:off x="3359199" y="2845115"/>
        <a:ext cx="1583210" cy="1616284"/>
      </dsp:txXfrm>
    </dsp:sp>
    <dsp:sp modelId="{DD052CFF-32FB-4D36-8F53-73106FEFE054}">
      <dsp:nvSpPr>
        <dsp:cNvPr id="0" name=""/>
        <dsp:cNvSpPr/>
      </dsp:nvSpPr>
      <dsp:spPr>
        <a:xfrm>
          <a:off x="5318428" y="3429734"/>
          <a:ext cx="428340" cy="349157"/>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222250">
            <a:lnSpc>
              <a:spcPct val="90000"/>
            </a:lnSpc>
            <a:spcBef>
              <a:spcPct val="0"/>
            </a:spcBef>
            <a:spcAft>
              <a:spcPct val="35000"/>
            </a:spcAft>
            <a:buNone/>
          </a:pPr>
          <a:endParaRPr lang="en-US" sz="500" b="1" kern="1200"/>
        </a:p>
      </dsp:txBody>
      <dsp:txXfrm>
        <a:off x="5375204" y="3563252"/>
        <a:ext cx="314788" cy="82121"/>
      </dsp:txXfrm>
    </dsp:sp>
    <dsp:sp modelId="{938C9826-042F-437D-8EBD-D8241D94476F}">
      <dsp:nvSpPr>
        <dsp:cNvPr id="0" name=""/>
        <dsp:cNvSpPr/>
      </dsp:nvSpPr>
      <dsp:spPr>
        <a:xfrm>
          <a:off x="5853791" y="2485353"/>
          <a:ext cx="2323914" cy="2260042"/>
        </a:xfrm>
        <a:prstGeom prst="ellipse">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algn="ctr" defTabSz="533400">
            <a:lnSpc>
              <a:spcPct val="90000"/>
            </a:lnSpc>
            <a:spcBef>
              <a:spcPct val="0"/>
            </a:spcBef>
            <a:spcAft>
              <a:spcPct val="35000"/>
            </a:spcAft>
            <a:buNone/>
          </a:pPr>
          <a:r>
            <a:rPr lang="en-US" sz="1200" b="1" u="sng" kern="1200"/>
            <a:t>Scope 3</a:t>
          </a:r>
        </a:p>
        <a:p>
          <a:pPr marL="115888" lvl="0" indent="-115888" algn="l" defTabSz="533400">
            <a:lnSpc>
              <a:spcPct val="90000"/>
            </a:lnSpc>
            <a:spcBef>
              <a:spcPct val="0"/>
            </a:spcBef>
            <a:spcAft>
              <a:spcPct val="35000"/>
            </a:spcAft>
            <a:buNone/>
          </a:pPr>
          <a:r>
            <a:rPr lang="en-US" sz="1200" b="1" kern="1200"/>
            <a:t> - 3</a:t>
          </a:r>
          <a:r>
            <a:rPr lang="en-US" sz="1200" b="1" kern="1200" baseline="30000"/>
            <a:t>rd</a:t>
          </a:r>
          <a:r>
            <a:rPr lang="en-US" sz="1200" b="1" kern="1200"/>
            <a:t> party transportation fleet to end markets/port</a:t>
          </a:r>
        </a:p>
        <a:p>
          <a:pPr marL="115888" lvl="0" indent="-115888" algn="l" defTabSz="533400">
            <a:lnSpc>
              <a:spcPct val="90000"/>
            </a:lnSpc>
            <a:spcBef>
              <a:spcPct val="0"/>
            </a:spcBef>
            <a:spcAft>
              <a:spcPct val="35000"/>
            </a:spcAft>
            <a:buNone/>
          </a:pPr>
          <a:r>
            <a:rPr lang="en-US" sz="1200" b="1" kern="1200"/>
            <a:t> - Purchased goods (trucks, parts, uniforms, office supplies)</a:t>
          </a:r>
        </a:p>
        <a:p>
          <a:pPr marL="115888" lvl="0" indent="-115888" algn="l" defTabSz="533400">
            <a:lnSpc>
              <a:spcPct val="90000"/>
            </a:lnSpc>
            <a:spcBef>
              <a:spcPct val="0"/>
            </a:spcBef>
            <a:spcAft>
              <a:spcPct val="35000"/>
            </a:spcAft>
            <a:buNone/>
          </a:pPr>
          <a:r>
            <a:rPr lang="en-US" sz="1200" b="1" kern="1200"/>
            <a:t>- Travel, commuting, waste disposal</a:t>
          </a:r>
        </a:p>
      </dsp:txBody>
      <dsp:txXfrm>
        <a:off x="6194120" y="2816328"/>
        <a:ext cx="1643256" cy="1598092"/>
      </dsp:txXfrm>
    </dsp:sp>
    <dsp:sp modelId="{7BE14BEC-48B9-4FB7-AF48-0FEE0A836CDF}">
      <dsp:nvSpPr>
        <dsp:cNvPr id="0" name=""/>
        <dsp:cNvSpPr/>
      </dsp:nvSpPr>
      <dsp:spPr>
        <a:xfrm>
          <a:off x="8288446" y="3377113"/>
          <a:ext cx="397198" cy="454399"/>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US" sz="1900" b="1" kern="1200"/>
        </a:p>
      </dsp:txBody>
      <dsp:txXfrm>
        <a:off x="8341095" y="3470719"/>
        <a:ext cx="291900" cy="267187"/>
      </dsp:txXfrm>
    </dsp:sp>
    <dsp:sp modelId="{E68F1538-AA49-4BB8-A986-274C2E290876}">
      <dsp:nvSpPr>
        <dsp:cNvPr id="0" name=""/>
        <dsp:cNvSpPr/>
      </dsp:nvSpPr>
      <dsp:spPr>
        <a:xfrm>
          <a:off x="8827964" y="2430503"/>
          <a:ext cx="2518092" cy="235518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u="none" kern="1200">
              <a:solidFill>
                <a:schemeClr val="bg1"/>
              </a:solidFill>
            </a:rPr>
            <a:t>Company A’s Emission Inventory </a:t>
          </a:r>
        </a:p>
      </dsp:txBody>
      <dsp:txXfrm>
        <a:off x="9196730" y="2775412"/>
        <a:ext cx="1780560" cy="16653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ACD06F-CC4B-4DD2-8286-89510D2787BB}">
      <dsp:nvSpPr>
        <dsp:cNvPr id="0" name=""/>
        <dsp:cNvSpPr/>
      </dsp:nvSpPr>
      <dsp:spPr>
        <a:xfrm>
          <a:off x="1869285" y="366409"/>
          <a:ext cx="4735136" cy="4735136"/>
        </a:xfrm>
        <a:prstGeom prst="pie">
          <a:avLst>
            <a:gd name="adj1" fmla="val 16200000"/>
            <a:gd name="adj2" fmla="val 1800000"/>
          </a:avLst>
        </a:prstGeom>
        <a:solidFill>
          <a:schemeClr val="accent6">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en-US" sz="1200" b="1" u="sng" kern="1200" dirty="0">
              <a:solidFill>
                <a:schemeClr val="tx1"/>
              </a:solidFill>
            </a:rPr>
            <a:t>RECYCLERS </a:t>
          </a:r>
        </a:p>
        <a:p>
          <a:pPr marL="0" lvl="0" indent="0" algn="ctr" defTabSz="533400">
            <a:lnSpc>
              <a:spcPct val="90000"/>
            </a:lnSpc>
            <a:spcBef>
              <a:spcPct val="0"/>
            </a:spcBef>
            <a:spcAft>
              <a:spcPct val="35000"/>
            </a:spcAft>
            <a:buFont typeface="Arial" panose="020B0604020202020204" pitchFamily="34" charset="0"/>
            <a:buNone/>
          </a:pPr>
          <a:r>
            <a:rPr lang="en-US" sz="1200" b="1" kern="1200" dirty="0">
              <a:solidFill>
                <a:schemeClr val="tx1"/>
              </a:solidFill>
            </a:rPr>
            <a:t>Recyclers reports emissions from their operations</a:t>
          </a:r>
          <a:endParaRPr lang="en-US" sz="1200" kern="1200" dirty="0">
            <a:solidFill>
              <a:schemeClr val="tx1"/>
            </a:solidFill>
          </a:endParaRPr>
        </a:p>
        <a:p>
          <a:pPr marL="0" lvl="0" indent="0" algn="ctr" defTabSz="533400">
            <a:lnSpc>
              <a:spcPct val="90000"/>
            </a:lnSpc>
            <a:spcBef>
              <a:spcPct val="0"/>
            </a:spcBef>
            <a:spcAft>
              <a:spcPct val="35000"/>
            </a:spcAft>
            <a:buFont typeface="Arial" panose="020B0604020202020204" pitchFamily="34" charset="0"/>
            <a:buNone/>
          </a:pPr>
          <a:r>
            <a:rPr lang="en-US" sz="1200" kern="1200" dirty="0">
              <a:solidFill>
                <a:schemeClr val="tx1"/>
              </a:solidFill>
            </a:rPr>
            <a:t>Recyclers report emissions from fuel for collection trucks and electricity to their operate equipment</a:t>
          </a:r>
          <a:r>
            <a:rPr lang="en-US" sz="1000" kern="1200" dirty="0">
              <a:solidFill>
                <a:schemeClr val="tx1"/>
              </a:solidFill>
            </a:rPr>
            <a:t>. </a:t>
          </a:r>
        </a:p>
      </dsp:txBody>
      <dsp:txXfrm>
        <a:off x="4364814" y="1369807"/>
        <a:ext cx="1691120" cy="1409266"/>
      </dsp:txXfrm>
    </dsp:sp>
    <dsp:sp modelId="{667E0AAA-9853-477B-AFA9-9FF8E61EDAB9}">
      <dsp:nvSpPr>
        <dsp:cNvPr id="0" name=""/>
        <dsp:cNvSpPr/>
      </dsp:nvSpPr>
      <dsp:spPr>
        <a:xfrm>
          <a:off x="1771763" y="450951"/>
          <a:ext cx="4735136" cy="4735136"/>
        </a:xfrm>
        <a:prstGeom prst="pie">
          <a:avLst>
            <a:gd name="adj1" fmla="val 1800000"/>
            <a:gd name="adj2" fmla="val 9000000"/>
          </a:avLst>
        </a:prstGeom>
        <a:solidFill>
          <a:schemeClr val="tx2">
            <a:lumMod val="10000"/>
            <a:lumOff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en-US" sz="1200" b="1" u="sng" kern="1200" dirty="0">
              <a:solidFill>
                <a:schemeClr val="tx1"/>
              </a:solidFill>
            </a:rPr>
            <a:t>PRODUCT MANUFACTURERS/</a:t>
          </a:r>
        </a:p>
        <a:p>
          <a:pPr marL="0" lvl="0" indent="0" algn="ctr" defTabSz="533400">
            <a:lnSpc>
              <a:spcPct val="90000"/>
            </a:lnSpc>
            <a:spcBef>
              <a:spcPct val="0"/>
            </a:spcBef>
            <a:spcAft>
              <a:spcPct val="35000"/>
            </a:spcAft>
            <a:buFont typeface="Arial" panose="020B0604020202020204" pitchFamily="34" charset="0"/>
            <a:buNone/>
          </a:pPr>
          <a:r>
            <a:rPr lang="en-US" sz="1200" b="1" u="sng" kern="1200" dirty="0">
              <a:solidFill>
                <a:schemeClr val="tx1"/>
              </a:solidFill>
            </a:rPr>
            <a:t>MILLS</a:t>
          </a:r>
        </a:p>
        <a:p>
          <a:pPr marL="0" lvl="0" indent="0" algn="ctr" defTabSz="533400">
            <a:lnSpc>
              <a:spcPct val="90000"/>
            </a:lnSpc>
            <a:spcBef>
              <a:spcPct val="0"/>
            </a:spcBef>
            <a:spcAft>
              <a:spcPct val="35000"/>
            </a:spcAft>
            <a:buFont typeface="Arial" panose="020B0604020202020204" pitchFamily="34" charset="0"/>
            <a:buNone/>
          </a:pPr>
          <a:r>
            <a:rPr lang="en-US" sz="1200" i="0" kern="1200" dirty="0">
              <a:solidFill>
                <a:schemeClr val="tx1"/>
              </a:solidFill>
              <a:effectLst/>
            </a:rPr>
            <a:t>Companies that use recyclable feedstock in their production instead of virgin feedstock, often use less energy use, reducing production emissions</a:t>
          </a:r>
          <a:endParaRPr lang="en-US" sz="1200" kern="1200" dirty="0"/>
        </a:p>
      </dsp:txBody>
      <dsp:txXfrm>
        <a:off x="2899177" y="3523153"/>
        <a:ext cx="2536680" cy="1240154"/>
      </dsp:txXfrm>
    </dsp:sp>
    <dsp:sp modelId="{1A52DFC5-06E0-484E-82D0-F190960DA995}">
      <dsp:nvSpPr>
        <dsp:cNvPr id="0" name=""/>
        <dsp:cNvSpPr/>
      </dsp:nvSpPr>
      <dsp:spPr>
        <a:xfrm>
          <a:off x="1674242" y="366409"/>
          <a:ext cx="4735136" cy="4735136"/>
        </a:xfrm>
        <a:prstGeom prst="pie">
          <a:avLst>
            <a:gd name="adj1" fmla="val 9000000"/>
            <a:gd name="adj2" fmla="val 16200000"/>
          </a:avLst>
        </a:prstGeom>
        <a:solidFill>
          <a:schemeClr val="accent3">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en-US" sz="1200" b="1" u="sng" kern="1200" dirty="0">
              <a:solidFill>
                <a:schemeClr val="tx1"/>
              </a:solidFill>
            </a:rPr>
            <a:t>MATERIAL GENERATORS </a:t>
          </a:r>
        </a:p>
        <a:p>
          <a:pPr marL="0" lvl="0" indent="0" algn="ctr" defTabSz="533400">
            <a:lnSpc>
              <a:spcPct val="90000"/>
            </a:lnSpc>
            <a:spcBef>
              <a:spcPct val="0"/>
            </a:spcBef>
            <a:spcAft>
              <a:spcPct val="35000"/>
            </a:spcAft>
            <a:buFont typeface="Arial" panose="020B0604020202020204" pitchFamily="34" charset="0"/>
            <a:buNone/>
          </a:pPr>
          <a:r>
            <a:rPr lang="en-US" sz="1200" b="1" kern="1200" dirty="0">
              <a:solidFill>
                <a:schemeClr val="tx1"/>
              </a:solidFill>
            </a:rPr>
            <a:t>Businesses that generate waste report emissions associated with disposal.</a:t>
          </a:r>
        </a:p>
        <a:p>
          <a:pPr marL="0" lvl="0" indent="0" algn="ctr" defTabSz="533400">
            <a:lnSpc>
              <a:spcPct val="90000"/>
            </a:lnSpc>
            <a:spcBef>
              <a:spcPct val="0"/>
            </a:spcBef>
            <a:spcAft>
              <a:spcPct val="35000"/>
            </a:spcAft>
            <a:buFont typeface="Arial" panose="020B0604020202020204" pitchFamily="34" charset="0"/>
            <a:buNone/>
          </a:pPr>
          <a:r>
            <a:rPr lang="en-US" sz="1200" i="0" kern="1200" dirty="0">
              <a:solidFill>
                <a:schemeClr val="tx1"/>
              </a:solidFill>
              <a:effectLst/>
            </a:rPr>
            <a:t>Recycling reduces emissions associated with sending waste to landfills. </a:t>
          </a:r>
          <a:endParaRPr lang="en-US" sz="1200" kern="1200" dirty="0"/>
        </a:p>
      </dsp:txBody>
      <dsp:txXfrm>
        <a:off x="2222729" y="1369807"/>
        <a:ext cx="1691120" cy="1409266"/>
      </dsp:txXfrm>
    </dsp:sp>
    <dsp:sp modelId="{1A8A9BED-49F6-4476-9BF0-272C6F72DAB2}">
      <dsp:nvSpPr>
        <dsp:cNvPr id="0" name=""/>
        <dsp:cNvSpPr/>
      </dsp:nvSpPr>
      <dsp:spPr>
        <a:xfrm>
          <a:off x="1576548" y="73281"/>
          <a:ext cx="5321391" cy="5321391"/>
        </a:xfrm>
        <a:prstGeom prst="circularArrow">
          <a:avLst>
            <a:gd name="adj1" fmla="val 5085"/>
            <a:gd name="adj2" fmla="val 327528"/>
            <a:gd name="adj3" fmla="val 1472472"/>
            <a:gd name="adj4" fmla="val 1619943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72EB6C6-8AC7-450E-A57F-4E565680CD6B}">
      <dsp:nvSpPr>
        <dsp:cNvPr id="0" name=""/>
        <dsp:cNvSpPr/>
      </dsp:nvSpPr>
      <dsp:spPr>
        <a:xfrm>
          <a:off x="1478636" y="157524"/>
          <a:ext cx="5321391" cy="5321391"/>
        </a:xfrm>
        <a:prstGeom prst="circularArrow">
          <a:avLst>
            <a:gd name="adj1" fmla="val 5085"/>
            <a:gd name="adj2" fmla="val 327528"/>
            <a:gd name="adj3" fmla="val 8671970"/>
            <a:gd name="adj4" fmla="val 1800502"/>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91B8D9B-57F3-4F0F-B1B3-8833364CC8A0}">
      <dsp:nvSpPr>
        <dsp:cNvPr id="0" name=""/>
        <dsp:cNvSpPr/>
      </dsp:nvSpPr>
      <dsp:spPr>
        <a:xfrm>
          <a:off x="1380724" y="73281"/>
          <a:ext cx="5321391" cy="5321391"/>
        </a:xfrm>
        <a:prstGeom prst="circularArrow">
          <a:avLst>
            <a:gd name="adj1" fmla="val 5085"/>
            <a:gd name="adj2" fmla="val 327528"/>
            <a:gd name="adj3" fmla="val 15873039"/>
            <a:gd name="adj4" fmla="val 9000000"/>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F91FC4-B558-9F4C-BF50-61DC45E37C0B}" type="datetimeFigureOut">
              <a:rPr lang="en-US" smtClean="0"/>
              <a:t>1/10/2024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3B3C2A-40BB-BA44-8977-14153E03D04E}" type="slidenum">
              <a:rPr lang="en-US" smtClean="0"/>
              <a:t>‹#›</a:t>
            </a:fld>
            <a:endParaRPr lang="en-US"/>
          </a:p>
        </p:txBody>
      </p:sp>
    </p:spTree>
    <p:extLst>
      <p:ext uri="{BB962C8B-B14F-4D97-AF65-F5344CB8AC3E}">
        <p14:creationId xmlns:p14="http://schemas.microsoft.com/office/powerpoint/2010/main" val="7137428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ghgprotocol.org/blog/many-companies-inaccurately-estimate-climate-benefits-their-product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239838"/>
            <a:ext cx="5632450" cy="3168650"/>
          </a:xfrm>
        </p:spPr>
      </p:sp>
      <p:sp>
        <p:nvSpPr>
          <p:cNvPr id="3" name="Notes Placeholder 2"/>
          <p:cNvSpPr>
            <a:spLocks noGrp="1"/>
          </p:cNvSpPr>
          <p:nvPr>
            <p:ph type="body" idx="1"/>
          </p:nvPr>
        </p:nvSpPr>
        <p:spPr>
          <a:xfrm>
            <a:off x="58419" y="4511674"/>
            <a:ext cx="6985637" cy="4876801"/>
          </a:xfrm>
        </p:spPr>
        <p:txBody>
          <a:bodyPr/>
          <a:lstStyle/>
          <a:p>
            <a:r>
              <a:rPr lang="en-US" dirty="0"/>
              <a:t> </a:t>
            </a:r>
          </a:p>
          <a:p>
            <a:r>
              <a:rPr lang="en-US" dirty="0"/>
              <a:t>We’ve reviewed Scopes 1, 2 and 3.  </a:t>
            </a:r>
          </a:p>
          <a:p>
            <a:endParaRPr lang="en-US" dirty="0"/>
          </a:p>
          <a:p>
            <a:pPr marL="171450" indent="-171450">
              <a:buFont typeface="Arial" panose="020B0604020202020204" pitchFamily="34" charset="0"/>
              <a:buChar char="•"/>
            </a:pPr>
            <a:r>
              <a:rPr lang="en-US" dirty="0"/>
              <a:t>As we said, Scope 1 is a company’s direct operating emission.  </a:t>
            </a:r>
          </a:p>
          <a:p>
            <a:pPr marL="171450" indent="-171450">
              <a:buFont typeface="Arial" panose="020B0604020202020204" pitchFamily="34" charset="0"/>
              <a:buChar char="•"/>
            </a:pPr>
            <a:r>
              <a:rPr lang="en-US" dirty="0"/>
              <a:t>Scope 2 is purchased electricity, and </a:t>
            </a:r>
          </a:p>
          <a:p>
            <a:pPr marL="171450" indent="-171450">
              <a:buFont typeface="Arial" panose="020B0604020202020204" pitchFamily="34" charset="0"/>
              <a:buChar char="•"/>
            </a:pPr>
            <a:r>
              <a:rPr lang="en-US" dirty="0"/>
              <a:t>Scope 3 is everything else. </a:t>
            </a:r>
          </a:p>
          <a:p>
            <a:endParaRPr lang="en-US" dirty="0"/>
          </a:p>
          <a:p>
            <a:r>
              <a:rPr lang="en-US" b="1" dirty="0"/>
              <a:t>Let’s shift to our final scope discussion.  This is </a:t>
            </a:r>
            <a:r>
              <a:rPr lang="en-US" dirty="0"/>
              <a:t>Avoided emissions, sometimes referred to as Scope 4 emissions.  </a:t>
            </a:r>
          </a:p>
          <a:p>
            <a:endParaRPr lang="en-US" dirty="0"/>
          </a:p>
        </p:txBody>
      </p:sp>
      <p:sp>
        <p:nvSpPr>
          <p:cNvPr id="4" name="Slide Number Placeholder 3"/>
          <p:cNvSpPr>
            <a:spLocks noGrp="1"/>
          </p:cNvSpPr>
          <p:nvPr>
            <p:ph type="sldNum" sz="quarter" idx="5"/>
          </p:nvPr>
        </p:nvSpPr>
        <p:spPr/>
        <p:txBody>
          <a:bodyPr/>
          <a:lstStyle/>
          <a:p>
            <a:pPr marL="0" marR="0" lvl="0" indent="0" algn="r" defTabSz="942289" rtl="0" eaLnBrk="1" fontAlgn="auto" latinLnBrk="0" hangingPunct="1">
              <a:lnSpc>
                <a:spcPct val="100000"/>
              </a:lnSpc>
              <a:spcBef>
                <a:spcPts val="0"/>
              </a:spcBef>
              <a:spcAft>
                <a:spcPts val="0"/>
              </a:spcAft>
              <a:buClrTx/>
              <a:buSzTx/>
              <a:buFontTx/>
              <a:buNone/>
              <a:tabLst/>
              <a:defRPr/>
            </a:pPr>
            <a:fld id="{12E1B3B4-A5A9-442E-B305-2C1B61528B9D}"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42289"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38760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644" y="4429394"/>
            <a:ext cx="7100831" cy="4959081"/>
          </a:xfrm>
        </p:spPr>
        <p:txBody>
          <a:bodyPr/>
          <a:lstStyle/>
          <a:p>
            <a:endParaRPr lang="en-US" dirty="0"/>
          </a:p>
          <a:p>
            <a:endParaRPr lang="en-US" dirty="0"/>
          </a:p>
          <a:p>
            <a:r>
              <a:rPr lang="en-US" dirty="0"/>
              <a:t>Of course, EPA provides a users guide.  The link to it is on the left below the table of contents.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8C5307-140F-447F-BCBA-BB92E3A290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68208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1317" y="4518204"/>
            <a:ext cx="6830171" cy="3696712"/>
          </a:xfrm>
        </p:spPr>
        <p:txBody>
          <a:bodyPr/>
          <a:lstStyle/>
          <a:p>
            <a:r>
              <a:rPr lang="en-US" dirty="0"/>
              <a:t>EPA also has a lot of information on their website that provides great detail and behind the scenes information about their tool.</a:t>
            </a:r>
          </a:p>
          <a:p>
            <a:endParaRPr lang="en-US" dirty="0"/>
          </a:p>
          <a:p>
            <a:r>
              <a:rPr lang="en-US" dirty="0"/>
              <a:t>Here are links to several documents on their website.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8C5307-140F-447F-BCBA-BB92E3A290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23334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74929" y="4518204"/>
            <a:ext cx="6814268" cy="3696712"/>
          </a:xfrm>
        </p:spPr>
        <p:txBody>
          <a:bodyPr/>
          <a:lstStyle/>
          <a:p>
            <a:r>
              <a:rPr lang="en-US" dirty="0"/>
              <a:t>Here is the list of the latest material types that EPA has included in the WARM calculation.  There are 60 of them!  </a:t>
            </a:r>
          </a:p>
          <a:p>
            <a:endParaRPr lang="en-US" dirty="0"/>
          </a:p>
          <a:p>
            <a:r>
              <a:rPr lang="en-US" dirty="0"/>
              <a:t>This means that they have done the research to understand the emissions impact of mining the raw materials and manufacturing each of these products.</a:t>
            </a:r>
          </a:p>
          <a:p>
            <a:endParaRPr lang="en-US" dirty="0"/>
          </a:p>
          <a:p>
            <a:r>
              <a:rPr lang="en-US" dirty="0"/>
              <a:t>Having this work completed allows us to simply enter local  information such as miles and tons recycled to determine the impact of recycling versus reduction or disposal.  </a:t>
            </a:r>
          </a:p>
          <a:p>
            <a:endParaRPr lang="en-US" dirty="0"/>
          </a:p>
          <a:p>
            <a:r>
              <a:rPr lang="en-US" dirty="0"/>
              <a:t>The tool include end-of-life management practices in addition to recycling – such as source reduction, composting, anaerobic digestion, combustion, and landfilling.  This allows you to run the program to compare different management practices.   </a:t>
            </a:r>
          </a:p>
          <a:p>
            <a:endParaRPr lang="en-US" dirty="0"/>
          </a:p>
          <a:p>
            <a:r>
              <a:rPr lang="en-US" dirty="0"/>
              <a:t>For example, you can use the tool to calculate the emissions differences between recycling and source reduction.  Or composing versus anaerobic digestion.  </a:t>
            </a:r>
          </a:p>
          <a:p>
            <a:endParaRPr lang="en-US" dirty="0"/>
          </a:p>
          <a:p>
            <a:r>
              <a:rPr lang="en-US" dirty="0"/>
              <a:t>They’ve also continued to expand the tool to generate information in addition to emissions, such as energy and various economic factors.  </a:t>
            </a:r>
          </a:p>
          <a:p>
            <a:endParaRPr lang="en-US" dirty="0"/>
          </a:p>
          <a:p>
            <a:r>
              <a:rPr lang="en-US" b="1" dirty="0"/>
              <a:t>Today we will stick to the basics:  </a:t>
            </a:r>
            <a:r>
              <a:rPr lang="en-US" dirty="0"/>
              <a:t>the emission associated with recycling versus disposal.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8C5307-140F-447F-BCBA-BB92E3A290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78867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8C5307-140F-447F-BCBA-BB92E3A290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Notes Placeholder 2">
            <a:extLst>
              <a:ext uri="{FF2B5EF4-FFF2-40B4-BE49-F238E27FC236}">
                <a16:creationId xmlns:a16="http://schemas.microsoft.com/office/drawing/2014/main" id="{5DAD7618-4001-82A0-7BFF-35EBCE235E7A}"/>
              </a:ext>
            </a:extLst>
          </p:cNvPr>
          <p:cNvSpPr txBox="1">
            <a:spLocks/>
          </p:cNvSpPr>
          <p:nvPr/>
        </p:nvSpPr>
        <p:spPr>
          <a:xfrm>
            <a:off x="58419" y="4511674"/>
            <a:ext cx="6985637" cy="4876801"/>
          </a:xfrm>
          <a:prstGeom prst="rect">
            <a:avLst/>
          </a:prstGeom>
        </p:spPr>
        <p:txBody>
          <a:bodyPr vert="horz" lIns="94229" tIns="47114" rIns="94229" bIns="47114"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sp>
        <p:nvSpPr>
          <p:cNvPr id="8" name="Notes Placeholder 7">
            <a:extLst>
              <a:ext uri="{FF2B5EF4-FFF2-40B4-BE49-F238E27FC236}">
                <a16:creationId xmlns:a16="http://schemas.microsoft.com/office/drawing/2014/main" id="{8984EBE6-F87C-D1C8-7FC4-99DF8F719195}"/>
              </a:ext>
            </a:extLst>
          </p:cNvPr>
          <p:cNvSpPr>
            <a:spLocks noGrp="1"/>
          </p:cNvSpPr>
          <p:nvPr>
            <p:ph type="body" sz="quarter" idx="3"/>
          </p:nvPr>
        </p:nvSpPr>
        <p:spPr>
          <a:xfrm>
            <a:off x="58419" y="4518203"/>
            <a:ext cx="6985637" cy="4562001"/>
          </a:xfrm>
        </p:spPr>
        <p:txBody>
          <a:bodyPr/>
          <a:lstStyle/>
          <a:p>
            <a:r>
              <a:rPr lang="en-US" dirty="0"/>
              <a:t>We’ll start with the basics of the tool.</a:t>
            </a:r>
          </a:p>
          <a:p>
            <a:endParaRPr lang="en-US" dirty="0"/>
          </a:p>
          <a:p>
            <a:r>
              <a:rPr lang="en-US" dirty="0"/>
              <a:t>You must first download the tool to use it.    This requires some patience!  It takes some time.  Not an hour, but certainly 5-10 minutes. </a:t>
            </a:r>
          </a:p>
          <a:p>
            <a:r>
              <a:rPr lang="en-US" dirty="0"/>
              <a:t> </a:t>
            </a:r>
          </a:p>
          <a:p>
            <a:r>
              <a:rPr lang="en-US" dirty="0"/>
              <a:t>Once its downloaded, click on the WARM icon.</a:t>
            </a:r>
          </a:p>
        </p:txBody>
      </p:sp>
    </p:spTree>
    <p:extLst>
      <p:ext uri="{BB962C8B-B14F-4D97-AF65-F5344CB8AC3E}">
        <p14:creationId xmlns:p14="http://schemas.microsoft.com/office/powerpoint/2010/main" val="24366533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644" y="4429394"/>
            <a:ext cx="7100831" cy="4959081"/>
          </a:xfrm>
        </p:spPr>
        <p:txBody>
          <a:bodyPr/>
          <a:lstStyle/>
          <a:p>
            <a:r>
              <a:rPr lang="en-US" dirty="0"/>
              <a:t>EPA has made the calculator very easy to you.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8C5307-140F-447F-BCBA-BB92E3A290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142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63296" y="4518204"/>
            <a:ext cx="5928932" cy="3696712"/>
          </a:xfrm>
        </p:spPr>
        <p:txBody>
          <a:bodyPr/>
          <a:lstStyle/>
          <a:p>
            <a:r>
              <a:rPr lang="en-US" dirty="0"/>
              <a:t>This is the basic data entry page for the tool.</a:t>
            </a:r>
          </a:p>
          <a:p>
            <a:endParaRPr lang="en-US" dirty="0"/>
          </a:p>
          <a:p>
            <a:r>
              <a:rPr lang="en-US" dirty="0"/>
              <a:t>Each of the 60 covered materials are listed on this tab.  You simply add the number of ton that you are dealing with for each material.  </a:t>
            </a:r>
          </a:p>
          <a:p>
            <a:endParaRPr lang="en-US" dirty="0"/>
          </a:p>
          <a:p>
            <a:r>
              <a:rPr lang="en-US" b="1" dirty="0"/>
              <a:t>Important.  </a:t>
            </a:r>
            <a:r>
              <a:rPr lang="en-US" dirty="0"/>
              <a:t>If you want to know what the avoided emissions are of a material being recycled versus landfills – you start with tons landfilled in the Baseline on the left .  Then you enter the tons recycled in the Alternative section on the right. </a:t>
            </a:r>
          </a:p>
          <a:p>
            <a:endParaRPr lang="en-US" dirty="0"/>
          </a:p>
          <a:p>
            <a:r>
              <a:rPr lang="en-US" dirty="0"/>
              <a:t>Here is an example (next page)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8C5307-140F-447F-BCBA-BB92E3A290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35282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8496" y="4518204"/>
            <a:ext cx="6233732" cy="3696712"/>
          </a:xfrm>
        </p:spPr>
        <p:txBody>
          <a:bodyPr/>
          <a:lstStyle/>
          <a:p>
            <a:r>
              <a:rPr lang="en-US" dirty="0"/>
              <a:t>Cardboard was used here as an example since it is the first material listed and we can easily see the categories for each column of information requested.</a:t>
            </a:r>
          </a:p>
          <a:p>
            <a:endParaRPr lang="en-US" dirty="0"/>
          </a:p>
          <a:p>
            <a:r>
              <a:rPr lang="en-US" dirty="0"/>
              <a:t>To calculate the impact of recycling,  start with the number of tons being landfilled. The blue box outline on the left it the baseline. </a:t>
            </a:r>
          </a:p>
          <a:p>
            <a:endParaRPr lang="en-US" dirty="0"/>
          </a:p>
          <a:p>
            <a:r>
              <a:rPr lang="en-US" dirty="0"/>
              <a:t>After the first time, you’ll be surprised at how easy it is to play with.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8C5307-140F-447F-BCBA-BB92E3A290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0065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1344" y="4561936"/>
            <a:ext cx="5681980" cy="3696712"/>
          </a:xfrm>
        </p:spPr>
        <p:txBody>
          <a:bodyPr/>
          <a:lstStyle/>
          <a:p>
            <a:r>
              <a:rPr lang="en-US" dirty="0"/>
              <a:t>Next, input the tons on the right side of the spreadsheet in the </a:t>
            </a:r>
            <a:r>
              <a:rPr lang="en-US" b="1" dirty="0"/>
              <a:t>Alternative Scenario</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8C5307-140F-447F-BCBA-BB92E3A290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36692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644" y="4429394"/>
            <a:ext cx="7100831" cy="4959081"/>
          </a:xfrm>
        </p:spPr>
        <p:txBody>
          <a:bodyPr/>
          <a:lstStyle/>
          <a:p>
            <a:r>
              <a:rPr lang="en-US" b="1" u="sng" dirty="0"/>
              <a:t>EPA built I checks and balance:  If you don’t balance the total tons it will give you an error.  </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8C5307-140F-447F-BCBA-BB92E3A290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1016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644" y="4429394"/>
            <a:ext cx="7100831" cy="4959081"/>
          </a:xfrm>
        </p:spPr>
        <p:txBody>
          <a:bodyPr/>
          <a:lstStyle/>
          <a:p>
            <a:r>
              <a:rPr lang="en-US" b="1" u="sng" dirty="0">
                <a:highlight>
                  <a:srgbClr val="FFFF00"/>
                </a:highlight>
              </a:rPr>
              <a:t> </a:t>
            </a:r>
            <a:r>
              <a:rPr lang="en-US" b="1" u="sng" dirty="0"/>
              <a:t>The tool also considers the emissions associated with electricity use and miles traveled </a:t>
            </a:r>
            <a:endParaRPr lang="en-US" dirty="0"/>
          </a:p>
          <a:p>
            <a:endParaRPr lang="en-US" dirty="0"/>
          </a:p>
          <a:p>
            <a:r>
              <a:rPr lang="en-US" dirty="0"/>
              <a:t>It gives you the option of use the national average for energy and distances to landfills and recycling markets.  </a:t>
            </a:r>
          </a:p>
          <a:p>
            <a:endParaRPr lang="en-US" dirty="0"/>
          </a:p>
          <a:p>
            <a:r>
              <a:rPr lang="en-US" dirty="0"/>
              <a:t>Or, if you have the information, you can also enter actual information that you have for these characteristics.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8C5307-140F-447F-BCBA-BB92E3A290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86439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518204"/>
            <a:ext cx="7029450" cy="4625796"/>
          </a:xfrm>
        </p:spPr>
        <p:txBody>
          <a:bodyPr/>
          <a:lstStyle/>
          <a:p>
            <a:r>
              <a:rPr lang="en-US" dirty="0"/>
              <a:t>Avoided Emissions</a:t>
            </a:r>
            <a:r>
              <a:rPr lang="en-US" sz="1200" dirty="0"/>
              <a:t> is an area of focus for many ISRI members</a:t>
            </a:r>
            <a:r>
              <a:rPr lang="en-US" dirty="0"/>
              <a:t>.  </a:t>
            </a:r>
            <a:endParaRPr lang="en-US" sz="1200" dirty="0"/>
          </a:p>
          <a:p>
            <a:pPr>
              <a:spcBef>
                <a:spcPts val="300"/>
              </a:spcBef>
            </a:pPr>
            <a:r>
              <a:rPr lang="en-US" sz="1200" dirty="0"/>
              <a:t>Avoided emissions are exactly what the words say – emissions that didn’t get generated.  </a:t>
            </a:r>
          </a:p>
          <a:p>
            <a:pPr>
              <a:spcBef>
                <a:spcPts val="300"/>
              </a:spcBef>
            </a:pPr>
            <a:r>
              <a:rPr lang="en-US" sz="1200" dirty="0"/>
              <a:t>Globally</a:t>
            </a:r>
            <a:r>
              <a:rPr lang="en-US" dirty="0"/>
              <a:t>, the</a:t>
            </a:r>
            <a:r>
              <a:rPr lang="en-US" sz="1200" dirty="0"/>
              <a:t> GHG protocol is used to reports emissions.  This protocol reports emissions.…. Not emissions that are avoided.  </a:t>
            </a:r>
          </a:p>
          <a:p>
            <a:pPr>
              <a:spcBef>
                <a:spcPts val="300"/>
              </a:spcBef>
            </a:pPr>
            <a:r>
              <a:rPr lang="en-US" dirty="0"/>
              <a:t>Their goal is to capture all emissions without double counting them.</a:t>
            </a:r>
            <a:endParaRPr lang="en-US" sz="1200" dirty="0"/>
          </a:p>
          <a:p>
            <a:pPr>
              <a:spcBef>
                <a:spcPts val="300"/>
              </a:spcBef>
            </a:pPr>
            <a:r>
              <a:rPr lang="en-US" sz="1200" dirty="0"/>
              <a:t>To avoid double counting of emissions, companies are expected to ONLY report their company’s Scope 1 operating emission -  such as fuel use, Scope 2 emissions from electricity </a:t>
            </a:r>
            <a:r>
              <a:rPr lang="en-US" dirty="0"/>
              <a:t>purchased, and (increasingly) their Scope 3 supply chain emissions. </a:t>
            </a:r>
          </a:p>
          <a:p>
            <a:pPr>
              <a:spcBef>
                <a:spcPts val="300"/>
              </a:spcBef>
            </a:pPr>
            <a:endParaRPr lang="en-US" sz="1200" dirty="0"/>
          </a:p>
          <a:p>
            <a:pPr>
              <a:spcBef>
                <a:spcPts val="300"/>
              </a:spcBef>
            </a:pPr>
            <a:r>
              <a:rPr lang="en-US" sz="1200" dirty="0"/>
              <a:t>Claims of </a:t>
            </a:r>
            <a:r>
              <a:rPr lang="en-US" sz="1200" u="sng" dirty="0"/>
              <a:t>avoided emissions </a:t>
            </a:r>
            <a:r>
              <a:rPr lang="en-US" sz="1200" dirty="0"/>
              <a:t>associated with recycling are reported separately from scopes 1, 2, and scope 3 emissions.  </a:t>
            </a:r>
          </a:p>
          <a:p>
            <a:pPr>
              <a:spcBef>
                <a:spcPts val="600"/>
              </a:spcBef>
            </a:pPr>
            <a:r>
              <a:rPr lang="en-US" sz="1200" dirty="0"/>
              <a:t>You can see on this slide that Scope 4 emissions are outside of the rest of this company’s emissions. </a:t>
            </a:r>
          </a:p>
          <a:p>
            <a:pPr>
              <a:spcBef>
                <a:spcPts val="600"/>
              </a:spcBef>
            </a:pPr>
            <a:r>
              <a:rPr lang="en-US" sz="1200" b="1" dirty="0"/>
              <a:t>In our industry, recyclers often use EPA’s WARM tool to calculate the benefits of the tons they manage for recycling</a:t>
            </a:r>
            <a:r>
              <a:rPr lang="en-US" sz="1200" dirty="0"/>
              <a:t>.  </a:t>
            </a:r>
          </a:p>
          <a:p>
            <a:pPr marL="171450" indent="-171450">
              <a:spcBef>
                <a:spcPts val="600"/>
              </a:spcBef>
              <a:buFont typeface="Arial" panose="020B0604020202020204" pitchFamily="34" charset="0"/>
              <a:buChar char="•"/>
            </a:pPr>
            <a:r>
              <a:rPr lang="en-US" sz="1200" dirty="0"/>
              <a:t>Although they don’t get the actual emissions credit for it, their company plays an invaluable role in facilitating the environmental benefits of recycling. </a:t>
            </a:r>
            <a:endParaRPr lang="en-US" sz="1200" b="1" dirty="0"/>
          </a:p>
          <a:p>
            <a:pPr marL="171450" indent="-171450">
              <a:spcBef>
                <a:spcPts val="600"/>
              </a:spcBef>
              <a:buFont typeface="Arial" panose="020B0604020202020204" pitchFamily="34" charset="0"/>
              <a:buChar char="•"/>
            </a:pPr>
            <a:r>
              <a:rPr lang="en-US" sz="1200" dirty="0"/>
              <a:t>They may use statements like “our company’s recycling saved the equivalent of planting 100 trees each year.   It is absolutely fine to do this! </a:t>
            </a:r>
            <a:r>
              <a:rPr lang="en-US" dirty="0"/>
              <a:t>C</a:t>
            </a:r>
            <a:r>
              <a:rPr lang="en-US" sz="1200" dirty="0"/>
              <a:t>ompanies do this kind of storytelling to bring attention to the value of the services that they provide.  </a:t>
            </a:r>
          </a:p>
          <a:p>
            <a:pPr>
              <a:spcBef>
                <a:spcPts val="600"/>
              </a:spcBef>
            </a:pPr>
            <a:r>
              <a:rPr lang="en-US" sz="1200" u="sng" dirty="0"/>
              <a:t>Again, this is all great information – AND it is also separate from your companies GHG emissions inventory.   </a:t>
            </a:r>
            <a:r>
              <a:rPr lang="en-US" sz="1200" dirty="0"/>
              <a:t> </a:t>
            </a:r>
          </a:p>
          <a:p>
            <a:pPr>
              <a:spcBef>
                <a:spcPts val="600"/>
              </a:spcBef>
            </a:pPr>
            <a:r>
              <a:rPr lang="en-US" sz="1200" b="1" dirty="0"/>
              <a:t>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8C5307-140F-447F-BCBA-BB92E3A290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893504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644" y="4429394"/>
            <a:ext cx="7100831" cy="4959081"/>
          </a:xfrm>
        </p:spPr>
        <p:txBody>
          <a:bodyPr/>
          <a:lstStyle/>
          <a:p>
            <a:r>
              <a:rPr lang="en-US" dirty="0"/>
              <a:t>Then hit the “Next” button, then the “Calculate” button</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8C5307-140F-447F-BCBA-BB92E3A290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894468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did it.  The tool provides the emissions avoided by recycling versus landfilling (or whatever your baseline is from the alternative…. Combustion to recycling, or composting etc.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8C5307-140F-447F-BCBA-BB92E3A290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1251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644" y="4429394"/>
            <a:ext cx="7100831" cy="4959081"/>
          </a:xfrm>
        </p:spPr>
        <p:txBody>
          <a:bodyPr/>
          <a:lstStyle/>
          <a:p>
            <a:r>
              <a:rPr lang="en-US" dirty="0"/>
              <a:t>At the bottom of this sheet, the tool also includes several tabs for additional information: </a:t>
            </a:r>
          </a:p>
          <a:p>
            <a:endParaRPr lang="en-US" dirty="0"/>
          </a:p>
          <a:p>
            <a:r>
              <a:rPr lang="en-US" dirty="0"/>
              <a:t>Analysis</a:t>
            </a:r>
          </a:p>
          <a:p>
            <a:r>
              <a:rPr lang="en-US" dirty="0"/>
              <a:t>Production information, and</a:t>
            </a:r>
          </a:p>
          <a:p>
            <a:r>
              <a:rPr lang="en-US" dirty="0"/>
              <a:t>Charts</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8C5307-140F-447F-BCBA-BB92E3A290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19827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644" y="4429394"/>
            <a:ext cx="7100831" cy="4959081"/>
          </a:xfrm>
        </p:spPr>
        <p:txBody>
          <a:bodyPr/>
          <a:lstStyle/>
          <a:p>
            <a:endParaRPr lang="en-US" dirty="0"/>
          </a:p>
          <a:p>
            <a:r>
              <a:rPr lang="en-US" dirty="0"/>
              <a:t>Here is an example of  chart that shows the  emissions associated with various management practices for different materials:  </a:t>
            </a:r>
          </a:p>
          <a:p>
            <a:endParaRPr lang="en-US" dirty="0"/>
          </a:p>
          <a:p>
            <a:r>
              <a:rPr lang="en-US" dirty="0"/>
              <a:t>Gray is the emission associated with production of each material</a:t>
            </a:r>
          </a:p>
          <a:p>
            <a:r>
              <a:rPr lang="en-US" dirty="0"/>
              <a:t>Red – is recycling.  Note that it is a negative number – below zero for each of these materials.  </a:t>
            </a:r>
          </a:p>
          <a:p>
            <a:endParaRPr lang="en-US" dirty="0"/>
          </a:p>
          <a:p>
            <a:r>
              <a:rPr lang="en-US" dirty="0"/>
              <a:t>Since we just ran the tool for recycling, it doesn't show anything for composting or anaerobic digestion, but each can be displayed graphically with this tool.</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8C5307-140F-447F-BCBA-BB92E3A290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53303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71849" y="4518204"/>
            <a:ext cx="6538489" cy="3696712"/>
          </a:xfrm>
        </p:spPr>
        <p:txBody>
          <a:bodyPr/>
          <a:lstStyle/>
          <a:p>
            <a:r>
              <a:rPr lang="en-US" dirty="0"/>
              <a:t>Next – Re-use….</a:t>
            </a:r>
          </a:p>
          <a:p>
            <a:endParaRPr lang="en-US" dirty="0"/>
          </a:p>
          <a:p>
            <a:r>
              <a:rPr lang="en-US" dirty="0"/>
              <a:t>This is a bit more complicated since you have to run the tool for “source reduction”, then take an extra step to get your information.  </a:t>
            </a:r>
          </a:p>
          <a:p>
            <a:endParaRPr lang="en-US" dirty="0"/>
          </a:p>
          <a:p>
            <a:pPr lvl="1">
              <a:spcBef>
                <a:spcPts val="300"/>
              </a:spcBef>
            </a:pPr>
            <a:r>
              <a:rPr lang="en-US" sz="1200" dirty="0"/>
              <a:t>1. Run WARM using a baseline if a material is not reused (e.g., landfill, recycle);</a:t>
            </a:r>
          </a:p>
          <a:p>
            <a:pPr lvl="1">
              <a:spcBef>
                <a:spcPts val="300"/>
              </a:spcBef>
            </a:pPr>
            <a:r>
              <a:rPr lang="en-US" sz="1200" dirty="0"/>
              <a:t>2. Run it again using the Source Reduction Alternative</a:t>
            </a:r>
          </a:p>
          <a:p>
            <a:pPr lvl="1">
              <a:spcBef>
                <a:spcPts val="300"/>
              </a:spcBef>
            </a:pPr>
            <a:r>
              <a:rPr lang="en-US" sz="1200" b="1" dirty="0"/>
              <a:t>3. Multiply the GHG reduction results by the number of times the material is reused, then apply the following formula</a:t>
            </a:r>
            <a:r>
              <a:rPr lang="en-US" sz="1200" dirty="0"/>
              <a:t>:  </a:t>
            </a:r>
          </a:p>
          <a:p>
            <a:pPr lvl="1">
              <a:spcBef>
                <a:spcPts val="300"/>
              </a:spcBef>
            </a:pPr>
            <a:r>
              <a:rPr lang="en-US" sz="1200" dirty="0"/>
              <a:t>4. Input the total tons used minus one, which accounts for the emissions of manufacturing it.  Then, multiply that number by the emission benefits that the calculator produces for reducing that item one time.  </a:t>
            </a:r>
            <a:r>
              <a:rPr lang="en-US" dirty="0"/>
              <a:t>This gives you a number that reflect the benefits of each time its’ been reused, while also considering the impact of manufacturing it in the first place.  </a:t>
            </a:r>
          </a:p>
          <a:p>
            <a:pPr lvl="1">
              <a:spcBef>
                <a:spcPts val="300"/>
              </a:spcBef>
            </a:pPr>
            <a:endParaRPr lang="en-US" sz="1200" dirty="0"/>
          </a:p>
          <a:p>
            <a:pPr lvl="1">
              <a:spcBef>
                <a:spcPts val="300"/>
              </a:spcBef>
            </a:pPr>
            <a:r>
              <a:rPr lang="en-US" dirty="0"/>
              <a:t>EPA points out that this is not a perfect calculation; however, it gives you a general idea of the benefits of reuse. </a:t>
            </a:r>
            <a:endParaRPr lang="en-US" sz="1200" dirty="0"/>
          </a:p>
          <a:p>
            <a:pPr lvl="1">
              <a:spcBef>
                <a:spcPts val="300"/>
              </a:spcBef>
            </a:pPr>
            <a:endParaRPr lang="en-US" sz="1200" dirty="0"/>
          </a:p>
          <a:p>
            <a:pPr lvl="1">
              <a:spcBef>
                <a:spcPts val="300"/>
              </a:spcBef>
            </a:pPr>
            <a:r>
              <a:rPr lang="en-US" dirty="0"/>
              <a:t> </a:t>
            </a:r>
            <a:endParaRPr lang="en-US" sz="1200"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8C5307-140F-447F-BCBA-BB92E3A290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41784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 example of reusing 10 tons of electronics 3 times.  </a:t>
            </a:r>
          </a:p>
          <a:p>
            <a:endParaRPr lang="en-US" dirty="0"/>
          </a:p>
          <a:p>
            <a:r>
              <a:rPr lang="en-US" b="1" dirty="0"/>
              <a:t>GHG benefits of Reuse of 10 tons of electronics reused 3 times: [# of times reused -1] X </a:t>
            </a:r>
            <a:r>
              <a:rPr lang="en-US" b="1" u="sng" dirty="0"/>
              <a:t>208.6 MTCO2e (one time benefit) </a:t>
            </a:r>
            <a:r>
              <a:rPr lang="en-US" b="1" dirty="0"/>
              <a:t>=  </a:t>
            </a:r>
            <a:r>
              <a:rPr lang="en-US" b="1" u="sng" dirty="0"/>
              <a:t>417.8 MTCO2e </a:t>
            </a:r>
          </a:p>
          <a:p>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8C5307-140F-447F-BCBA-BB92E3A290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62843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17745" y="4518204"/>
            <a:ext cx="6429044" cy="3696712"/>
          </a:xfrm>
        </p:spPr>
        <p:txBody>
          <a:bodyPr/>
          <a:lstStyle/>
          <a:p>
            <a:r>
              <a:rPr lang="en-US" dirty="0"/>
              <a:t>Finally, EPA’s tool calculates recycling equivalencies, which is using examples of other activities and their equivalent emissions compared to recycling.  </a:t>
            </a:r>
          </a:p>
          <a:p>
            <a:endParaRPr lang="en-US" dirty="0"/>
          </a:p>
          <a:p>
            <a:r>
              <a:rPr lang="en-US" dirty="0"/>
              <a:t>We’ve talked about this as a great way to communicate the benefits of avoided emissions to your customers.  Sticking with our original cardboard example, you can see some of the equivalencies used here:  Removing passenger vehicles, conserving gallons of gasoline and conserving cylinders of propose used for home BBQs. </a:t>
            </a:r>
          </a:p>
          <a:p>
            <a:endParaRPr lang="en-US" dirty="0"/>
          </a:p>
          <a:p>
            <a:r>
              <a:rPr lang="en-US" dirty="0"/>
              <a:t>They also have a widget that you can provide to your customers or put on your website to do this quickly and easily.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8C5307-140F-447F-BCBA-BB92E3A290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00362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97712" y="4429394"/>
            <a:ext cx="6539023" cy="4959081"/>
          </a:xfrm>
        </p:spPr>
        <p:txBody>
          <a:bodyPr/>
          <a:lstStyle/>
          <a:p>
            <a:r>
              <a:rPr lang="en-US" dirty="0"/>
              <a:t>Here are some examples from ISRI members as well as the suggestion for using EPA’s WARM tool to provide customers with specific information about their company’s avoided emissions from recycling.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8C5307-140F-447F-BCBA-BB92E3A290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453099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fact, SIMS metals does this and even took it to a new level by developing a calculator that lets customers track their own avoided emissions from recycling and reuse.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8C5307-140F-447F-BCBA-BB92E3A290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571145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644" y="4429394"/>
            <a:ext cx="7100831" cy="4959081"/>
          </a:xfrm>
        </p:spPr>
        <p:txBody>
          <a:bodyPr/>
          <a:lstStyle/>
          <a:p>
            <a:r>
              <a:rPr lang="en-US" b="1" dirty="0"/>
              <a:t>Finally –  We’ve  heard some questions about the difference between GHG accounting, and Lifecycle Analysis and wanted to end with a simple explanation of the difference between them. </a:t>
            </a:r>
          </a:p>
          <a:p>
            <a:endParaRPr lang="en-US" b="1" dirty="0"/>
          </a:p>
          <a:p>
            <a:r>
              <a:rPr lang="en-US" dirty="0"/>
              <a:t>Calculators can be used for either, but it is important to understand the different inputs.  </a:t>
            </a:r>
            <a:endParaRPr lang="en-US" b="1" dirty="0"/>
          </a:p>
          <a:p>
            <a:endParaRPr lang="en-US" b="1" dirty="0"/>
          </a:p>
          <a:p>
            <a:r>
              <a:rPr lang="en-US" b="1" dirty="0"/>
              <a:t>The difference between GHG Accounting and LCA</a:t>
            </a:r>
          </a:p>
          <a:p>
            <a:endParaRPr lang="en-US" b="1" dirty="0"/>
          </a:p>
          <a:p>
            <a:pPr marL="171450" indent="-171450">
              <a:buFont typeface="Arial" panose="020B0604020202020204" pitchFamily="34" charset="0"/>
              <a:buChar char="•"/>
            </a:pPr>
            <a:r>
              <a:rPr lang="en-US" b="1" dirty="0"/>
              <a:t>GHG accounting </a:t>
            </a:r>
            <a:r>
              <a:rPr lang="en-US" dirty="0"/>
              <a:t>helps </a:t>
            </a:r>
            <a:r>
              <a:rPr lang="en-US" u="sng" dirty="0"/>
              <a:t>organizations</a:t>
            </a:r>
            <a:r>
              <a:rPr lang="en-US" dirty="0"/>
              <a:t> (companies, cities, states, countries, </a:t>
            </a:r>
            <a:r>
              <a:rPr lang="en-US" dirty="0" err="1"/>
              <a:t>etc</a:t>
            </a:r>
            <a:r>
              <a:rPr lang="en-US" dirty="0"/>
              <a:t>) understanding their entire ANNUAL emissions impact  = Scopes 1, 2 and 3.   It quantifies this on an annual basis.</a:t>
            </a:r>
          </a:p>
          <a:p>
            <a:pPr marL="171450" indent="-171450">
              <a:spcBef>
                <a:spcPts val="600"/>
              </a:spcBef>
              <a:buFont typeface="Arial" panose="020B0604020202020204" pitchFamily="34" charset="0"/>
              <a:buChar char="•"/>
            </a:pPr>
            <a:r>
              <a:rPr lang="en-US" b="1" dirty="0"/>
              <a:t>A Lifecycle Assessment (LCA) </a:t>
            </a:r>
            <a:r>
              <a:rPr lang="en-US" dirty="0"/>
              <a:t>calculates emissions for a specific material or product only.  It  requires information about that material to understand the full life-cycle impact associated with raw material extraction, manufacturing, transportation, use and end of life management of a good or service.  </a:t>
            </a:r>
          </a:p>
          <a:p>
            <a:endParaRPr lang="en-US" dirty="0"/>
          </a:p>
          <a:p>
            <a:r>
              <a:rPr lang="en-US" dirty="0"/>
              <a:t>This information and guide is available to review if you’d like  - as is the EPA’s website.  </a:t>
            </a:r>
          </a:p>
          <a:p>
            <a:r>
              <a:rPr lang="en-US"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8C5307-140F-447F-BCBA-BB92E3A290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09060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416705"/>
            <a:ext cx="7100831" cy="4959081"/>
          </a:xfrm>
        </p:spPr>
        <p:txBody>
          <a:bodyPr/>
          <a:lstStyle/>
          <a:p>
            <a:r>
              <a:rPr lang="en-US" b="1" dirty="0"/>
              <a:t>Here is an example of a GHG Inventory.  </a:t>
            </a:r>
          </a:p>
          <a:p>
            <a:endParaRPr lang="en-US" dirty="0"/>
          </a:p>
          <a:p>
            <a:r>
              <a:rPr lang="en-US" dirty="0"/>
              <a:t>This is the GHG inventory for a  hypothetical recycling company with environmental benefits associated with the avoided emissions from the tons they handle for recycling.</a:t>
            </a:r>
          </a:p>
          <a:p>
            <a:pPr marL="171450" indent="-171450">
              <a:spcBef>
                <a:spcPts val="600"/>
              </a:spcBef>
              <a:buFont typeface="Arial" panose="020B0604020202020204" pitchFamily="34" charset="0"/>
              <a:buChar char="•"/>
            </a:pPr>
            <a:r>
              <a:rPr lang="en-US" dirty="0"/>
              <a:t>This recycling company generates </a:t>
            </a:r>
            <a:r>
              <a:rPr lang="en-US" u="sng" dirty="0"/>
              <a:t>Scope 1 emissions </a:t>
            </a:r>
            <a:r>
              <a:rPr lang="en-US" dirty="0"/>
              <a:t>from their collection trucks and the energy used in their on-site equipment</a:t>
            </a:r>
          </a:p>
          <a:p>
            <a:pPr marL="171450" indent="-171450">
              <a:spcBef>
                <a:spcPts val="600"/>
              </a:spcBef>
              <a:buFont typeface="Arial" panose="020B0604020202020204" pitchFamily="34" charset="0"/>
              <a:buChar char="•"/>
            </a:pPr>
            <a:r>
              <a:rPr lang="en-US" dirty="0"/>
              <a:t>The electricity they use for lights and processing equipment is their </a:t>
            </a:r>
            <a:r>
              <a:rPr lang="en-US" u="sng" dirty="0"/>
              <a:t>Scope 2  </a:t>
            </a:r>
            <a:r>
              <a:rPr lang="en-US" dirty="0"/>
              <a:t>emissions</a:t>
            </a:r>
          </a:p>
          <a:p>
            <a:pPr marL="171450" indent="-171450">
              <a:spcBef>
                <a:spcPts val="600"/>
              </a:spcBef>
              <a:buFont typeface="Arial" panose="020B0604020202020204" pitchFamily="34" charset="0"/>
              <a:buChar char="•"/>
            </a:pPr>
            <a:r>
              <a:rPr lang="en-US" dirty="0"/>
              <a:t>Their Scope 3 emissions are their office supplies, employee commuting, travel and waste disposal, as well as for their 3</a:t>
            </a:r>
            <a:r>
              <a:rPr lang="en-US" baseline="30000" dirty="0"/>
              <a:t>rd</a:t>
            </a:r>
            <a:r>
              <a:rPr lang="en-US" dirty="0"/>
              <a:t> party vendors used to transport their product to end markets.  </a:t>
            </a:r>
          </a:p>
          <a:p>
            <a:pPr>
              <a:spcBef>
                <a:spcPts val="300"/>
              </a:spcBef>
            </a:pPr>
            <a:endParaRPr lang="en-US" b="1" dirty="0"/>
          </a:p>
          <a:p>
            <a:pPr>
              <a:spcBef>
                <a:spcPts val="300"/>
              </a:spcBef>
            </a:pPr>
            <a:r>
              <a:rPr lang="en-US" b="1" dirty="0"/>
              <a:t>The avoided emissions that this company facilitates are counted outside of their GHG inventory. </a:t>
            </a:r>
          </a:p>
          <a:p>
            <a:pPr>
              <a:spcBef>
                <a:spcPts val="300"/>
              </a:spcBef>
            </a:pPr>
            <a:endParaRPr lang="en-US" b="1" dirty="0"/>
          </a:p>
          <a:p>
            <a:pPr>
              <a:spcBef>
                <a:spcPts val="300"/>
              </a:spcBef>
            </a:pPr>
            <a:r>
              <a:rPr lang="en-US" b="1" dirty="0"/>
              <a:t>This is the recycling company’s GHG inventory.  </a:t>
            </a:r>
          </a:p>
          <a:p>
            <a:endParaRPr lang="en-US" sz="800"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8C5307-140F-447F-BCBA-BB92E3A290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9830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518204"/>
            <a:ext cx="7100831" cy="4317452"/>
          </a:xfrm>
        </p:spPr>
        <p:txBody>
          <a:bodyPr/>
          <a:lstStyle/>
          <a:p>
            <a:r>
              <a:rPr lang="en-US" b="1" u="sng" dirty="0"/>
              <a:t>Now – let’s look at the emission reporting for the other industries that play a role in our supply chain </a:t>
            </a:r>
          </a:p>
          <a:p>
            <a:endParaRPr lang="en-US" b="1" dirty="0"/>
          </a:p>
          <a:p>
            <a:r>
              <a:rPr lang="en-US" b="1" dirty="0"/>
              <a:t>The most significant area of impact is at the source</a:t>
            </a:r>
            <a:r>
              <a:rPr lang="en-US" dirty="0"/>
              <a:t>. Mining companies report their emissions which make up the largest portion of a products emissions.  Recycling results in less demand for r</a:t>
            </a:r>
            <a:r>
              <a:rPr lang="en-US" b="1" dirty="0"/>
              <a:t>aw materials </a:t>
            </a:r>
            <a:r>
              <a:rPr lang="en-US" dirty="0"/>
              <a:t>will have less emissions  and will report less scope 1 emissions</a:t>
            </a:r>
          </a:p>
          <a:p>
            <a:pPr marL="171450" indent="-171450">
              <a:spcBef>
                <a:spcPts val="600"/>
              </a:spcBef>
              <a:buFont typeface="Arial" panose="020B0604020202020204" pitchFamily="34" charset="0"/>
              <a:buChar char="•"/>
            </a:pPr>
            <a:r>
              <a:rPr lang="en-US" dirty="0"/>
              <a:t> </a:t>
            </a:r>
            <a:r>
              <a:rPr lang="en-US" b="1" dirty="0"/>
              <a:t>The manufactures and mills using post consumer content </a:t>
            </a:r>
            <a:r>
              <a:rPr lang="en-US" dirty="0"/>
              <a:t>may use less electricity processing material with post consumer content, reducing their Scope 2 emissions.</a:t>
            </a:r>
          </a:p>
          <a:p>
            <a:pPr marL="171450" indent="-171450">
              <a:spcBef>
                <a:spcPts val="600"/>
              </a:spcBef>
              <a:buFont typeface="Arial" panose="020B0604020202020204" pitchFamily="34" charset="0"/>
              <a:buChar char="•"/>
            </a:pPr>
            <a:r>
              <a:rPr lang="en-US" dirty="0"/>
              <a:t>There will be less waste goes to landfill creating less emissions there – reducing Scope 1 emissions for the landfill, and Scope 3 emissions for the waste generator.</a:t>
            </a:r>
          </a:p>
          <a:p>
            <a:pPr>
              <a:spcBef>
                <a:spcPts val="300"/>
              </a:spcBef>
            </a:pPr>
            <a:endParaRPr lang="en-US" b="1" dirty="0"/>
          </a:p>
          <a:p>
            <a:pPr>
              <a:spcBef>
                <a:spcPts val="300"/>
              </a:spcBef>
            </a:pPr>
            <a:r>
              <a:rPr lang="en-US" b="1" dirty="0"/>
              <a:t>Although Recyclers</a:t>
            </a:r>
            <a:r>
              <a:rPr lang="en-US" dirty="0"/>
              <a:t> a</a:t>
            </a:r>
            <a:r>
              <a:rPr lang="en-US" u="sng" dirty="0"/>
              <a:t>dd </a:t>
            </a:r>
            <a:r>
              <a:rPr lang="en-US" dirty="0"/>
              <a:t>emissions to the equation from our trucks picking up material and our equipment using energy, the recyclables that we collect and process avoid many more emissions than the other players in the value chain create – resulting an overall reduction in emissions from recycling.</a:t>
            </a:r>
          </a:p>
          <a:p>
            <a:pPr>
              <a:spcBef>
                <a:spcPts val="300"/>
              </a:spcBef>
            </a:pPr>
            <a:endParaRPr lang="en-US" b="1" dirty="0"/>
          </a:p>
          <a:p>
            <a:pPr>
              <a:spcBef>
                <a:spcPts val="300"/>
              </a:spcBef>
            </a:pPr>
            <a:r>
              <a:rPr lang="en-US" b="1" dirty="0"/>
              <a:t>Recyclers play a key role in enabling this activity, but we don’t get to take credit for those emissions or we would be double counting the benefits that mining companies and manufacturing companies report as part of their scope 1 and 2 emissions. </a:t>
            </a:r>
          </a:p>
          <a:p>
            <a:pPr>
              <a:spcBef>
                <a:spcPts val="300"/>
              </a:spcBef>
            </a:pPr>
            <a:r>
              <a:rPr lang="en-US" dirty="0"/>
              <a:t> </a:t>
            </a:r>
            <a:endParaRPr lang="en-US" b="1" dirty="0"/>
          </a:p>
          <a:p>
            <a:r>
              <a:rPr lang="en-US" dirty="0"/>
              <a:t>It is important to tell our story in a way that communicates the benefits to our customers and the environment from the services we provide.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8C5307-140F-447F-BCBA-BB92E3A290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5030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8496" y="4518204"/>
            <a:ext cx="6754368" cy="3696712"/>
          </a:xfrm>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effectLst/>
              </a:rPr>
              <a:t>This is not unique to the recycling industry.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dirty="0">
                <a:effectLst/>
              </a:rPr>
              <a:t>The manufacturers of </a:t>
            </a:r>
            <a:r>
              <a:rPr lang="en-US" dirty="0"/>
              <a:t>many </a:t>
            </a:r>
            <a:r>
              <a:rPr lang="en-US" sz="1200" b="0" i="0" dirty="0">
                <a:effectLst/>
              </a:rPr>
              <a:t>products assess the reduction of GHG emissions for other parts of the supply chain.  A great example is the renewable energy industry.  Their customers benefit from using their renewable energy technologies compared to generating electricity by combusting fossil fuels.</a:t>
            </a:r>
          </a:p>
          <a:p>
            <a:endParaRPr lang="en-US" dirty="0"/>
          </a:p>
          <a:p>
            <a:r>
              <a:rPr lang="en-US" dirty="0"/>
              <a:t>Benefits of knowing the avoided emissions are a sales opportunity for these companies and for many  producers and or brand who can highlight the value of their products.</a:t>
            </a:r>
          </a:p>
          <a:p>
            <a:endParaRPr lang="en-US" dirty="0"/>
          </a:p>
          <a:p>
            <a:pPr marL="171450" indent="-171450">
              <a:buFont typeface="Arial" panose="020B0604020202020204" pitchFamily="34" charset="0"/>
              <a:buChar char="•"/>
            </a:pPr>
            <a:r>
              <a:rPr lang="en-US" dirty="0"/>
              <a:t>Energy cost reduction benefits</a:t>
            </a:r>
          </a:p>
          <a:p>
            <a:pPr marL="171450" indent="-171450">
              <a:buFont typeface="Arial" panose="020B0604020202020204" pitchFamily="34" charset="0"/>
              <a:buChar char="•"/>
            </a:pPr>
            <a:r>
              <a:rPr lang="en-US" dirty="0"/>
              <a:t>GHG reductions</a:t>
            </a:r>
          </a:p>
          <a:p>
            <a:pPr marL="171450" indent="-171450">
              <a:buFont typeface="Arial" panose="020B0604020202020204" pitchFamily="34" charset="0"/>
              <a:buChar char="•"/>
            </a:pPr>
            <a:r>
              <a:rPr lang="en-US" dirty="0"/>
              <a:t>The Brand value to their customers</a:t>
            </a:r>
          </a:p>
          <a:p>
            <a:pPr marL="171450" indent="-171450">
              <a:buFont typeface="Arial" panose="020B0604020202020204" pitchFamily="34" charset="0"/>
              <a:buChar char="•"/>
            </a:pPr>
            <a:r>
              <a:rPr lang="en-US" dirty="0"/>
              <a:t>Regulatory compliance </a:t>
            </a:r>
          </a:p>
          <a:p>
            <a:pPr marL="171450" indent="-171450">
              <a:buFont typeface="Arial" panose="020B0604020202020204" pitchFamily="34" charset="0"/>
              <a:buChar char="•"/>
            </a:pPr>
            <a:r>
              <a:rPr lang="en-US" dirty="0"/>
              <a:t>And Increased sales.</a:t>
            </a:r>
          </a:p>
          <a:p>
            <a:pPr marL="171450" indent="-171450">
              <a:buFont typeface="Arial" panose="020B0604020202020204" pitchFamily="34" charset="0"/>
              <a:buChar char="•"/>
            </a:pPr>
            <a:endParaRPr lang="en-US" dirty="0"/>
          </a:p>
          <a:p>
            <a:r>
              <a:rPr lang="en-US" dirty="0"/>
              <a:t>It </a:t>
            </a:r>
            <a:r>
              <a:rPr lang="en-US" dirty="0" err="1"/>
              <a:t>it</a:t>
            </a:r>
            <a:r>
              <a:rPr lang="en-US" dirty="0"/>
              <a:t> really no different for recyclers.  We are facilitating emissions reductions through our services.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8C5307-140F-447F-BCBA-BB92E3A290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07703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1135063"/>
            <a:ext cx="5632450" cy="3168650"/>
          </a:xfrm>
        </p:spPr>
      </p:sp>
      <p:sp>
        <p:nvSpPr>
          <p:cNvPr id="3" name="Notes Placeholder 2"/>
          <p:cNvSpPr>
            <a:spLocks noGrp="1"/>
          </p:cNvSpPr>
          <p:nvPr>
            <p:ph type="body" idx="1"/>
          </p:nvPr>
        </p:nvSpPr>
        <p:spPr>
          <a:xfrm>
            <a:off x="85725" y="4518599"/>
            <a:ext cx="6953194" cy="4869875"/>
          </a:xfrm>
        </p:spPr>
        <p:txBody>
          <a:bodyPr/>
          <a:lstStyle/>
          <a:p>
            <a:pPr algn="l"/>
            <a:r>
              <a:rPr lang="en-US" b="1" i="0" dirty="0">
                <a:solidFill>
                  <a:srgbClr val="1B1F23"/>
                </a:solidFill>
                <a:effectLst/>
              </a:rPr>
              <a:t>This article provided another “aha” moment for me.  It highlighted how important it is to use carefully crafted and transparent language when talking about Scope 4, or avoided emissions.  </a:t>
            </a:r>
          </a:p>
          <a:p>
            <a:pPr algn="l"/>
            <a:endParaRPr lang="en-US" b="1" dirty="0">
              <a:solidFill>
                <a:srgbClr val="1B1F23"/>
              </a:solidFill>
            </a:endParaRPr>
          </a:p>
          <a:p>
            <a:pPr algn="l"/>
            <a:r>
              <a:rPr lang="en-US" b="1" i="0" dirty="0">
                <a:solidFill>
                  <a:srgbClr val="1B1F23"/>
                </a:solidFill>
                <a:effectLst/>
              </a:rPr>
              <a:t>The article points out that many companies cherry pick the positive avoided emissions stories without acknowledging that there may be negative impacts, as well.  A credible tracking system would ensure that both are reported, and that all assumptions used are transparent. </a:t>
            </a:r>
          </a:p>
          <a:p>
            <a:pPr algn="l"/>
            <a:endParaRPr lang="en-US" b="1" dirty="0">
              <a:solidFill>
                <a:srgbClr val="1B1F23"/>
              </a:solidFill>
            </a:endParaRPr>
          </a:p>
          <a:p>
            <a:pPr algn="l"/>
            <a:r>
              <a:rPr lang="en-US" b="1" i="0" dirty="0">
                <a:solidFill>
                  <a:srgbClr val="1B1F23"/>
                </a:solidFill>
                <a:effectLst/>
              </a:rPr>
              <a:t>The other thing I had not considered, is that there are no standards for reporting Avoided Emissions, thus, it is hard to compare them or know how credible the information is.</a:t>
            </a:r>
          </a:p>
          <a:p>
            <a:pPr algn="l"/>
            <a:endParaRPr lang="en-US" b="1" i="0" dirty="0">
              <a:solidFill>
                <a:srgbClr val="1B1F23"/>
              </a:solidFill>
              <a:effectLst/>
            </a:endParaRPr>
          </a:p>
          <a:p>
            <a:r>
              <a:rPr lang="en-US" b="1" i="0" dirty="0">
                <a:solidFill>
                  <a:srgbClr val="1B1F23"/>
                </a:solidFill>
                <a:effectLst/>
              </a:rPr>
              <a:t>Companies expose themselves to accusations of greenwash when they use problematic methods to account for their avoided emissions.  </a:t>
            </a:r>
            <a:r>
              <a:rPr lang="en-US" b="1" dirty="0">
                <a:solidFill>
                  <a:srgbClr val="1B1F23"/>
                </a:solidFill>
              </a:rPr>
              <a:t>Including </a:t>
            </a:r>
            <a:r>
              <a:rPr lang="en-US" b="1" i="0" dirty="0">
                <a:solidFill>
                  <a:srgbClr val="1B1F23"/>
                </a:solidFill>
                <a:effectLst/>
              </a:rPr>
              <a:t>transparent and complete information is important when talking about Avoided Emissions. </a:t>
            </a:r>
          </a:p>
          <a:p>
            <a:pPr algn="l"/>
            <a:r>
              <a:rPr lang="en-US" sz="1100" b="1" dirty="0">
                <a:solidFill>
                  <a:srgbClr val="1B1F23"/>
                </a:solidFill>
              </a:rPr>
              <a:t>_______________________________</a:t>
            </a:r>
          </a:p>
          <a:p>
            <a:pPr algn="l"/>
            <a:r>
              <a:rPr lang="en-US" sz="1100" b="1" i="0" dirty="0">
                <a:solidFill>
                  <a:srgbClr val="0070C0"/>
                </a:solidFill>
                <a:effectLst/>
              </a:rPr>
              <a:t>Additional notes</a:t>
            </a:r>
            <a:r>
              <a:rPr lang="en-US" sz="1100" b="1" i="0" dirty="0">
                <a:solidFill>
                  <a:srgbClr val="1B1F23"/>
                </a:solidFill>
                <a:effectLst/>
              </a:rPr>
              <a:t>: </a:t>
            </a:r>
          </a:p>
          <a:p>
            <a:pPr algn="l"/>
            <a:r>
              <a:rPr lang="en-US" sz="1100" b="1" i="0" dirty="0">
                <a:solidFill>
                  <a:srgbClr val="1B1F23"/>
                </a:solidFill>
                <a:effectLst/>
              </a:rPr>
              <a:t>1   Do not cherry pick</a:t>
            </a:r>
          </a:p>
          <a:p>
            <a:pPr algn="l"/>
            <a:r>
              <a:rPr lang="en-US" sz="1100" b="0" i="0" dirty="0">
                <a:solidFill>
                  <a:srgbClr val="1B1F23"/>
                </a:solidFill>
                <a:effectLst/>
              </a:rPr>
              <a:t>Credibly tracking progress of whether a company has done its part in emissions reduction would require the company to consider both the negative and positive impacts of all the products in its portfolio.  </a:t>
            </a:r>
            <a:r>
              <a:rPr lang="en-US" sz="1100" b="0" i="0" dirty="0">
                <a:solidFill>
                  <a:srgbClr val="6A737D"/>
                </a:solidFill>
                <a:effectLst/>
              </a:rPr>
              <a:t>Some avoided emissions claims aggregate comparisons of multiple products, such as a company’s entire line of low-carbon products. Image: </a:t>
            </a:r>
            <a:r>
              <a:rPr lang="en-US" sz="1100" b="0" i="0" u="none" strike="noStrike" dirty="0">
                <a:solidFill>
                  <a:srgbClr val="0366D6"/>
                </a:solidFill>
                <a:effectLst/>
                <a:hlinkClick r:id="rId3"/>
              </a:rPr>
              <a:t>World Resources Institute</a:t>
            </a:r>
            <a:r>
              <a:rPr lang="en-US" sz="1100" b="0" i="0" u="none" strike="noStrike" dirty="0">
                <a:solidFill>
                  <a:srgbClr val="0366D6"/>
                </a:solidFill>
                <a:effectLst/>
              </a:rPr>
              <a:t>. </a:t>
            </a:r>
            <a:r>
              <a:rPr lang="en-US" sz="1100" b="0" i="0" dirty="0">
                <a:solidFill>
                  <a:srgbClr val="1B1F23"/>
                </a:solidFill>
                <a:effectLst/>
              </a:rPr>
              <a:t>When choosing products to assess, companies should not limit their analyses to low-carbon products that are known to or expected to reduce emissions. For example, a TV manufacturer might compare the life cycle emissions of its latest model to an older model built with outdated technology. This ultimately makes Scope 4 reporting a meaningless exercise.  Ee suggested that companies should select an industrial average value or a value calculated based on the best available techniques, for comparison. “It will not be wise to select the emissions value of a product with high emissions as the baseline, just to have a higher avoided emissions value,” said Ee. “To ensure transparency, it is good practice to justify the reason for the choice of baseline too.” </a:t>
            </a:r>
          </a:p>
          <a:p>
            <a:pPr algn="l"/>
            <a:r>
              <a:rPr lang="en-US" sz="1100" b="1" i="0" dirty="0">
                <a:solidFill>
                  <a:srgbClr val="1B1F23"/>
                </a:solidFill>
                <a:effectLst/>
              </a:rPr>
              <a:t>2   Be transparent about assumptions</a:t>
            </a:r>
          </a:p>
          <a:p>
            <a:pPr algn="l"/>
            <a:r>
              <a:rPr lang="en-US" sz="1100" b="0" i="0" dirty="0">
                <a:solidFill>
                  <a:srgbClr val="1B1F23"/>
                </a:solidFill>
                <a:effectLst/>
              </a:rPr>
              <a:t>Assumptions used in the evaluation of Scope 4 are key influencing factors, particularly for products with long life spans or products with multiple purposes. It is important to state these assumptions upfront.  For example, in the case of a reusable bag, the number of times it is used in its “lifespan” will eventually determine how much avoided emissions can be claimed by producers of these bags, while comparing them to single-use plastic bags. </a:t>
            </a:r>
          </a:p>
          <a:p>
            <a:pPr algn="l"/>
            <a:r>
              <a:rPr lang="en-US" sz="1100" b="1" i="0" dirty="0">
                <a:solidFill>
                  <a:srgbClr val="1B1F23"/>
                </a:solidFill>
                <a:effectLst/>
              </a:rPr>
              <a:t>3   Consider spillover impact or change in consumer behavior</a:t>
            </a:r>
          </a:p>
          <a:p>
            <a:pPr algn="l"/>
            <a:r>
              <a:rPr lang="en-US" sz="1100" b="0" i="0" dirty="0">
                <a:solidFill>
                  <a:srgbClr val="1B1F23"/>
                </a:solidFill>
                <a:effectLst/>
              </a:rPr>
              <a:t>To provide a more holistic view and inform consumers or stakeholders on the trade-off when using a specific product, it is important for companies to account for the potential spillover impact of a product. The use of a product may create ripple effects that then increase or reduce emissions outside of the product’s life cycle. For example, a product that regularly needs maintenance and cleaning might result in higher water usage, hence cancelling out the emission reduction claims the company made while producing it.  Before embarking on Scope 4 reporting, companies should ensure they report a complete corporate value chain inventory, including Scope 1, 2 and 3 emissions. “The golden rule is to provide clear and complete information and ensure transparency and accountability,”</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8C5307-140F-447F-BCBA-BB92E3A290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90335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 y="4518204"/>
            <a:ext cx="7100831" cy="3696712"/>
          </a:xfrm>
        </p:spPr>
        <p:txBody>
          <a:bodyPr/>
          <a:lstStyle/>
          <a:p>
            <a:r>
              <a:rPr lang="en-US" dirty="0"/>
              <a:t>We now know more about Avoided Emissions.</a:t>
            </a:r>
          </a:p>
          <a:p>
            <a:endParaRPr lang="en-US" dirty="0"/>
          </a:p>
          <a:p>
            <a:r>
              <a:rPr lang="en-US" dirty="0"/>
              <a:t>Next up:  How do we calculate them?  And how SHOULD we use or report them?  </a:t>
            </a:r>
            <a:br>
              <a:rPr lang="en-US" dirty="0"/>
            </a:br>
            <a:endParaRPr lang="en-US" dirty="0"/>
          </a:p>
          <a:p>
            <a:r>
              <a:rPr lang="en-US" b="1" i="0" dirty="0">
                <a:solidFill>
                  <a:srgbClr val="1B1B1B"/>
                </a:solidFill>
                <a:effectLst/>
              </a:rPr>
              <a:t>Fortunately, in our industry, similar to the GHG calculator that we learned about in August, we also have U.S. EPA’s Waste Reduction Model (WARM) tool to support consistent calculations of Avoided emissions from recycling.  </a:t>
            </a:r>
          </a:p>
          <a:p>
            <a:endParaRPr lang="en-US" dirty="0"/>
          </a:p>
          <a:p>
            <a:r>
              <a:rPr lang="en-US" dirty="0"/>
              <a:t>EPA’s WARM tool reports emissions outside of Scopes 1-3 emissions.  </a:t>
            </a:r>
          </a:p>
          <a:p>
            <a:endParaRPr lang="en-US" dirty="0"/>
          </a:p>
          <a:p>
            <a:r>
              <a:rPr lang="en-US" dirty="0"/>
              <a:t>It is a widely accepted calculator and has been continually updated and improved over the years.    </a:t>
            </a:r>
          </a:p>
          <a:p>
            <a:endParaRPr lang="en-US" dirty="0"/>
          </a:p>
          <a:p>
            <a:r>
              <a:rPr lang="en-US" dirty="0"/>
              <a:t>It’s a great tool for our industry to use to communicate the benefits of recycling to our stakeholders.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8C5307-140F-447F-BCBA-BB92E3A290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9318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416705"/>
            <a:ext cx="7100831" cy="495908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solidFill>
                <a:srgbClr val="1B1B1B"/>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B1B1B"/>
                </a:solidFill>
                <a:effectLst/>
              </a:rPr>
              <a:t>This Calculator was originally designed to be a simplified tool to help </a:t>
            </a:r>
            <a:r>
              <a:rPr lang="en-US" b="1" i="0" u="sng" dirty="0">
                <a:solidFill>
                  <a:srgbClr val="1B1B1B"/>
                </a:solidFill>
                <a:effectLst/>
              </a:rPr>
              <a:t>small business and low emitter organizations </a:t>
            </a:r>
            <a:r>
              <a:rPr lang="en-US" b="0" i="0" dirty="0">
                <a:solidFill>
                  <a:srgbClr val="1B1B1B"/>
                </a:solidFill>
                <a:effectLst/>
              </a:rPr>
              <a:t>estimate and inventory their annual greenhouse gas (GHG) emissions.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1B1B1B"/>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B1B1B"/>
                </a:solidFill>
                <a:effectLst/>
              </a:rPr>
              <a:t>You can see in the equation at the bottom of the slide that it includes the emissions impact from mining and manufacturing materials – the orange.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1B1B1B"/>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B1B1B"/>
                </a:solidFill>
                <a:effectLst/>
              </a:rPr>
              <a:t>Then, it includes the emission impact from our recycling operations – the blue.  This is our Scope 1 emissions associate with fuel used during collection and energy used at our facilities.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1B1B1B"/>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B1B1B"/>
                </a:solidFill>
                <a:effectLst/>
              </a:rPr>
              <a:t>The next is an emissions benefit associated with recycling  - in the green.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1B1B1B"/>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1B1B1B"/>
                </a:solidFill>
                <a:effectLst/>
              </a:rPr>
              <a:t>NOTE the green is expressed </a:t>
            </a:r>
            <a:r>
              <a:rPr lang="en-US" dirty="0">
                <a:solidFill>
                  <a:srgbClr val="1B1B1B"/>
                </a:solidFill>
              </a:rPr>
              <a:t>as a negative number because it is a REDUCTION of emissions.  These are emission that were avoided, or never created, from recycling. </a:t>
            </a:r>
            <a:endParaRPr lang="en-US" b="0" i="0" dirty="0">
              <a:solidFill>
                <a:srgbClr val="1B1B1B"/>
              </a:solidFill>
              <a:effectLst/>
            </a:endParaRP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8C5307-140F-447F-BCBA-BB92E3A290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91970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8C5307-140F-447F-BCBA-BB92E3A2906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Notes Placeholder 2">
            <a:extLst>
              <a:ext uri="{FF2B5EF4-FFF2-40B4-BE49-F238E27FC236}">
                <a16:creationId xmlns:a16="http://schemas.microsoft.com/office/drawing/2014/main" id="{5DAD7618-4001-82A0-7BFF-35EBCE235E7A}"/>
              </a:ext>
            </a:extLst>
          </p:cNvPr>
          <p:cNvSpPr txBox="1">
            <a:spLocks/>
          </p:cNvSpPr>
          <p:nvPr/>
        </p:nvSpPr>
        <p:spPr>
          <a:xfrm>
            <a:off x="58419" y="4511674"/>
            <a:ext cx="6985637" cy="4876801"/>
          </a:xfrm>
          <a:prstGeom prst="rect">
            <a:avLst/>
          </a:prstGeom>
        </p:spPr>
        <p:txBody>
          <a:bodyPr vert="horz" lIns="94229" tIns="47114" rIns="94229" bIns="47114"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a:t>
            </a:r>
          </a:p>
        </p:txBody>
      </p:sp>
      <p:sp>
        <p:nvSpPr>
          <p:cNvPr id="8" name="Notes Placeholder 7">
            <a:extLst>
              <a:ext uri="{FF2B5EF4-FFF2-40B4-BE49-F238E27FC236}">
                <a16:creationId xmlns:a16="http://schemas.microsoft.com/office/drawing/2014/main" id="{8984EBE6-F87C-D1C8-7FC4-99DF8F719195}"/>
              </a:ext>
            </a:extLst>
          </p:cNvPr>
          <p:cNvSpPr>
            <a:spLocks noGrp="1"/>
          </p:cNvSpPr>
          <p:nvPr>
            <p:ph type="body" sz="quarter" idx="3"/>
          </p:nvPr>
        </p:nvSpPr>
        <p:spPr>
          <a:xfrm>
            <a:off x="60960" y="4511674"/>
            <a:ext cx="6985637" cy="4562001"/>
          </a:xfrm>
        </p:spPr>
        <p:txBody>
          <a:bodyPr/>
          <a:lstStyle/>
          <a:p>
            <a:pPr>
              <a:spcBef>
                <a:spcPts val="600"/>
              </a:spcBef>
            </a:pPr>
            <a:r>
              <a:rPr lang="en-US" dirty="0"/>
              <a:t>The WARM tool is available in the public domain, is updated frequently, and is not subject to specific sector or company interpretations.  And it is free to use.</a:t>
            </a:r>
          </a:p>
          <a:p>
            <a:pPr>
              <a:spcBef>
                <a:spcPts val="600"/>
              </a:spcBef>
            </a:pPr>
            <a:endParaRPr lang="en-US" dirty="0"/>
          </a:p>
          <a:p>
            <a:pPr>
              <a:spcBef>
                <a:spcPts val="600"/>
              </a:spcBef>
            </a:pPr>
            <a:r>
              <a:rPr lang="en-US" dirty="0"/>
              <a:t>It was last updated in June of this year.  </a:t>
            </a:r>
            <a:r>
              <a:rPr lang="en-US" b="1" dirty="0"/>
              <a:t>It has expanded and now includes data on 60 different materials and it very easy to us</a:t>
            </a:r>
            <a:r>
              <a:rPr lang="en-US" dirty="0"/>
              <a:t>e.  At the most basic level, all you need are tons of waste handled for any particular materials.  You can use national averages  for energy and transportation distances, or plug in your own numbers for more accurate data.  </a:t>
            </a:r>
          </a:p>
          <a:p>
            <a:endParaRPr lang="en-US" dirty="0"/>
          </a:p>
          <a:p>
            <a:r>
              <a:rPr lang="en-US" dirty="0"/>
              <a:t>I’m going to walk through a really simple example of using the calculator.  </a:t>
            </a:r>
          </a:p>
          <a:p>
            <a:endParaRPr lang="en-US" dirty="0"/>
          </a:p>
          <a:p>
            <a:endParaRPr lang="en-US" dirty="0"/>
          </a:p>
        </p:txBody>
      </p:sp>
    </p:spTree>
    <p:extLst>
      <p:ext uri="{BB962C8B-B14F-4D97-AF65-F5344CB8AC3E}">
        <p14:creationId xmlns:p14="http://schemas.microsoft.com/office/powerpoint/2010/main" val="20267517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4FD2957-8595-499F-896A-E9A0888D058B}"/>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9" name="Rectangle 8">
            <a:extLst>
              <a:ext uri="{FF2B5EF4-FFF2-40B4-BE49-F238E27FC236}">
                <a16:creationId xmlns:a16="http://schemas.microsoft.com/office/drawing/2014/main" id="{1C44A184-010C-483F-8B5A-3D1E7E6EF981}"/>
              </a:ext>
              <a:ext uri="{C183D7F6-B498-43B3-948B-1728B52AA6E4}">
                <adec:decorative xmlns:adec="http://schemas.microsoft.com/office/drawing/2017/decorative" val="1"/>
              </a:ext>
            </a:extLst>
          </p:cNvPr>
          <p:cNvSpPr/>
          <p:nvPr userDrawn="1"/>
        </p:nvSpPr>
        <p:spPr>
          <a:xfrm>
            <a:off x="1" y="0"/>
            <a:ext cx="811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AB4C3"/>
              </a:solidFill>
              <a:effectLst/>
              <a:uLnTx/>
              <a:uFillTx/>
              <a:latin typeface="Avenir Next LT Pro"/>
              <a:ea typeface="+mn-ea"/>
              <a:cs typeface="+mn-cs"/>
            </a:endParaRPr>
          </a:p>
        </p:txBody>
      </p:sp>
      <p:sp>
        <p:nvSpPr>
          <p:cNvPr id="10" name="Title 1">
            <a:extLst>
              <a:ext uri="{FF2B5EF4-FFF2-40B4-BE49-F238E27FC236}">
                <a16:creationId xmlns:a16="http://schemas.microsoft.com/office/drawing/2014/main" id="{9582A2E2-E6DD-4321-B03A-F6C071C1BB7B}"/>
              </a:ext>
            </a:extLst>
          </p:cNvPr>
          <p:cNvSpPr>
            <a:spLocks noGrp="1"/>
          </p:cNvSpPr>
          <p:nvPr>
            <p:ph type="ctrTitle"/>
          </p:nvPr>
        </p:nvSpPr>
        <p:spPr>
          <a:xfrm>
            <a:off x="649044" y="753034"/>
            <a:ext cx="6815446" cy="3887390"/>
          </a:xfrm>
        </p:spPr>
        <p:txBody>
          <a:bodyPr anchor="t">
            <a:normAutofit/>
          </a:bodyPr>
          <a:lstStyle>
            <a:lvl1pPr>
              <a:defRPr sz="8500" spc="-20" baseline="0">
                <a:solidFill>
                  <a:schemeClr val="bg1"/>
                </a:solidFill>
              </a:defRPr>
            </a:lvl1pPr>
          </a:lstStyle>
          <a:p>
            <a:r>
              <a:rPr lang="en-US"/>
              <a:t>Click to edit Master title style</a:t>
            </a:r>
          </a:p>
        </p:txBody>
      </p:sp>
      <p:sp>
        <p:nvSpPr>
          <p:cNvPr id="11" name="Subtitle 2">
            <a:extLst>
              <a:ext uri="{FF2B5EF4-FFF2-40B4-BE49-F238E27FC236}">
                <a16:creationId xmlns:a16="http://schemas.microsoft.com/office/drawing/2014/main" id="{D21B6D9B-E3FB-48D2-A477-5B73E2216682}"/>
              </a:ext>
            </a:extLst>
          </p:cNvPr>
          <p:cNvSpPr>
            <a:spLocks noGrp="1"/>
          </p:cNvSpPr>
          <p:nvPr>
            <p:ph type="subTitle" idx="1"/>
          </p:nvPr>
        </p:nvSpPr>
        <p:spPr>
          <a:xfrm>
            <a:off x="649045" y="4640424"/>
            <a:ext cx="6437555" cy="1303176"/>
          </a:xfrm>
        </p:spPr>
        <p:txBody>
          <a:bodyPr anchor="b">
            <a:normAutofit/>
          </a:bodyPr>
          <a:lstStyle>
            <a:lvl1pPr marL="0" indent="0">
              <a:buNone/>
              <a:defRPr sz="2800" b="1">
                <a:solidFill>
                  <a:schemeClr val="bg1"/>
                </a:solidFill>
              </a:defRPr>
            </a:lvl1pPr>
          </a:lstStyle>
          <a:p>
            <a:r>
              <a:rPr lang="en-US"/>
              <a:t>Click to edit Master subtitle style</a:t>
            </a:r>
          </a:p>
        </p:txBody>
      </p:sp>
      <p:sp>
        <p:nvSpPr>
          <p:cNvPr id="18" name="Picture Placeholder 16">
            <a:extLst>
              <a:ext uri="{FF2B5EF4-FFF2-40B4-BE49-F238E27FC236}">
                <a16:creationId xmlns:a16="http://schemas.microsoft.com/office/drawing/2014/main" id="{38823550-6B12-4BFD-9C91-668B623E3536}"/>
              </a:ext>
            </a:extLst>
          </p:cNvPr>
          <p:cNvSpPr>
            <a:spLocks noGrp="1"/>
          </p:cNvSpPr>
          <p:nvPr>
            <p:ph type="pic" sz="quarter" idx="13" hasCustomPrompt="1"/>
          </p:nvPr>
        </p:nvSpPr>
        <p:spPr>
          <a:xfrm>
            <a:off x="8113533" y="0"/>
            <a:ext cx="4082983" cy="6858000"/>
          </a:xfrm>
        </p:spPr>
        <p:txBody>
          <a:bodyPr/>
          <a:lstStyle>
            <a:lvl1pPr marL="0" indent="0" algn="ctr">
              <a:buNone/>
              <a:defRPr/>
            </a:lvl1pPr>
          </a:lstStyle>
          <a:p>
            <a:r>
              <a:rPr lang="en-US"/>
              <a:t>Click to add photo</a:t>
            </a:r>
          </a:p>
        </p:txBody>
      </p:sp>
    </p:spTree>
    <p:extLst>
      <p:ext uri="{BB962C8B-B14F-4D97-AF65-F5344CB8AC3E}">
        <p14:creationId xmlns:p14="http://schemas.microsoft.com/office/powerpoint/2010/main" val="2917328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2 Columns">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5F516FD-E4AF-4BA2-902A-DA4674655726}"/>
              </a:ext>
              <a:ext uri="{C183D7F6-B498-43B3-948B-1728B52AA6E4}">
                <adec:decorative xmlns:adec="http://schemas.microsoft.com/office/drawing/2017/decorative"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2" name="Title 1">
            <a:extLst>
              <a:ext uri="{FF2B5EF4-FFF2-40B4-BE49-F238E27FC236}">
                <a16:creationId xmlns:a16="http://schemas.microsoft.com/office/drawing/2014/main" id="{07F0F480-E13D-4322-ADF4-56769DC5AFF3}"/>
              </a:ext>
            </a:extLst>
          </p:cNvPr>
          <p:cNvSpPr>
            <a:spLocks noGrp="1"/>
          </p:cNvSpPr>
          <p:nvPr>
            <p:ph type="title" hasCustomPrompt="1"/>
          </p:nvPr>
        </p:nvSpPr>
        <p:spPr>
          <a:xfrm>
            <a:off x="1249680" y="190500"/>
            <a:ext cx="10036292" cy="773776"/>
          </a:xfrm>
        </p:spPr>
        <p:txBody>
          <a:bodyPr anchor="ctr"/>
          <a:lstStyle>
            <a:lvl1pPr algn="r">
              <a:lnSpc>
                <a:spcPct val="100000"/>
              </a:lnSpc>
              <a:defRPr spc="-20" baseline="0">
                <a:solidFill>
                  <a:schemeClr val="bg1"/>
                </a:solidFill>
              </a:defRPr>
            </a:lvl1pPr>
          </a:lstStyle>
          <a:p>
            <a:r>
              <a:rPr lang="en-US"/>
              <a:t>Click to add title</a:t>
            </a:r>
          </a:p>
        </p:txBody>
      </p:sp>
      <p:sp>
        <p:nvSpPr>
          <p:cNvPr id="12" name="Text Placeholder 30">
            <a:extLst>
              <a:ext uri="{FF2B5EF4-FFF2-40B4-BE49-F238E27FC236}">
                <a16:creationId xmlns:a16="http://schemas.microsoft.com/office/drawing/2014/main" id="{7F0BA818-CA3B-46FD-9A79-7BDC1D9CA710}"/>
              </a:ext>
            </a:extLst>
          </p:cNvPr>
          <p:cNvSpPr>
            <a:spLocks noGrp="1"/>
          </p:cNvSpPr>
          <p:nvPr>
            <p:ph type="body" sz="quarter" idx="14" hasCustomPrompt="1"/>
          </p:nvPr>
        </p:nvSpPr>
        <p:spPr>
          <a:xfrm>
            <a:off x="1209243" y="1764139"/>
            <a:ext cx="4756714" cy="597604"/>
          </a:xfrm>
          <a:prstGeom prst="rect">
            <a:avLst/>
          </a:prstGeom>
        </p:spPr>
        <p:txBody>
          <a:bodyPr/>
          <a:lstStyle>
            <a:lvl1pPr marL="0" indent="0">
              <a:buNone/>
              <a:defRPr sz="2400" b="1">
                <a:solidFill>
                  <a:schemeClr val="accent2"/>
                </a:solidFill>
              </a:defRPr>
            </a:lvl1pPr>
          </a:lstStyle>
          <a:p>
            <a:pPr lvl="0"/>
            <a:r>
              <a:rPr lang="en-US"/>
              <a:t>Click to add subtitle</a:t>
            </a:r>
          </a:p>
        </p:txBody>
      </p:sp>
      <p:sp>
        <p:nvSpPr>
          <p:cNvPr id="17" name="Text Placeholder 15">
            <a:extLst>
              <a:ext uri="{FF2B5EF4-FFF2-40B4-BE49-F238E27FC236}">
                <a16:creationId xmlns:a16="http://schemas.microsoft.com/office/drawing/2014/main" id="{4EAD007E-B9BB-4C9F-BDC8-127A77F0F96D}"/>
              </a:ext>
            </a:extLst>
          </p:cNvPr>
          <p:cNvSpPr>
            <a:spLocks noGrp="1"/>
          </p:cNvSpPr>
          <p:nvPr>
            <p:ph type="body" sz="quarter" idx="17" hasCustomPrompt="1"/>
          </p:nvPr>
        </p:nvSpPr>
        <p:spPr>
          <a:xfrm>
            <a:off x="1209243" y="2374900"/>
            <a:ext cx="4756714" cy="3365500"/>
          </a:xfrm>
        </p:spPr>
        <p:txBody>
          <a:bodyPr>
            <a:normAutofit/>
          </a:bodyPr>
          <a:lstStyle>
            <a:lvl1pPr>
              <a:defRPr sz="2000"/>
            </a:lvl1pPr>
          </a:lstStyle>
          <a:p>
            <a:pPr lvl="0"/>
            <a:r>
              <a:rPr lang="en-US"/>
              <a:t>Click to add text</a:t>
            </a:r>
          </a:p>
        </p:txBody>
      </p:sp>
      <p:sp>
        <p:nvSpPr>
          <p:cNvPr id="14" name="Text Placeholder 30">
            <a:extLst>
              <a:ext uri="{FF2B5EF4-FFF2-40B4-BE49-F238E27FC236}">
                <a16:creationId xmlns:a16="http://schemas.microsoft.com/office/drawing/2014/main" id="{9ECBA1DE-781A-4AA7-86CA-0EBE52A9B417}"/>
              </a:ext>
            </a:extLst>
          </p:cNvPr>
          <p:cNvSpPr>
            <a:spLocks noGrp="1"/>
          </p:cNvSpPr>
          <p:nvPr>
            <p:ph type="body" sz="quarter" idx="16" hasCustomPrompt="1"/>
          </p:nvPr>
        </p:nvSpPr>
        <p:spPr>
          <a:xfrm>
            <a:off x="6257467" y="1764031"/>
            <a:ext cx="4756714" cy="597604"/>
          </a:xfrm>
          <a:prstGeom prst="rect">
            <a:avLst/>
          </a:prstGeom>
        </p:spPr>
        <p:txBody>
          <a:bodyPr/>
          <a:lstStyle>
            <a:lvl1pPr marL="0" indent="0">
              <a:buNone/>
              <a:defRPr sz="2400" b="1">
                <a:solidFill>
                  <a:schemeClr val="accent2"/>
                </a:solidFill>
              </a:defRPr>
            </a:lvl1pPr>
          </a:lstStyle>
          <a:p>
            <a:pPr lvl="0"/>
            <a:r>
              <a:rPr lang="en-US"/>
              <a:t>Click to add subtitle</a:t>
            </a:r>
          </a:p>
        </p:txBody>
      </p:sp>
      <p:sp>
        <p:nvSpPr>
          <p:cNvPr id="18" name="Text Placeholder 15">
            <a:extLst>
              <a:ext uri="{FF2B5EF4-FFF2-40B4-BE49-F238E27FC236}">
                <a16:creationId xmlns:a16="http://schemas.microsoft.com/office/drawing/2014/main" id="{53A9CA10-3BBC-41E7-A34E-C6CCFEC8205E}"/>
              </a:ext>
            </a:extLst>
          </p:cNvPr>
          <p:cNvSpPr>
            <a:spLocks noGrp="1"/>
          </p:cNvSpPr>
          <p:nvPr>
            <p:ph type="body" sz="quarter" idx="18" hasCustomPrompt="1"/>
          </p:nvPr>
        </p:nvSpPr>
        <p:spPr>
          <a:xfrm>
            <a:off x="6257467" y="2374900"/>
            <a:ext cx="4756714" cy="3365500"/>
          </a:xfrm>
        </p:spPr>
        <p:txBody>
          <a:bodyPr>
            <a:normAutofit/>
          </a:bodyPr>
          <a:lstStyle>
            <a:lvl1pPr>
              <a:defRPr sz="2000"/>
            </a:lvl1pPr>
          </a:lstStyle>
          <a:p>
            <a:pPr lvl="0"/>
            <a:r>
              <a:rPr lang="en-US"/>
              <a:t>Click to add text</a:t>
            </a:r>
          </a:p>
        </p:txBody>
      </p:sp>
      <p:sp>
        <p:nvSpPr>
          <p:cNvPr id="6" name="Footer Placeholder 4">
            <a:extLst>
              <a:ext uri="{FF2B5EF4-FFF2-40B4-BE49-F238E27FC236}">
                <a16:creationId xmlns:a16="http://schemas.microsoft.com/office/drawing/2014/main" id="{27F3D4E9-1171-434D-AA71-EA27F72E0D99}"/>
              </a:ext>
            </a:extLst>
          </p:cNvPr>
          <p:cNvSpPr>
            <a:spLocks noGrp="1"/>
          </p:cNvSpPr>
          <p:nvPr>
            <p:ph type="ftr" sz="quarter" idx="11"/>
          </p:nvPr>
        </p:nvSpPr>
        <p:spPr>
          <a:xfrm>
            <a:off x="201168" y="6356350"/>
            <a:ext cx="4837176"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Avenir Next LT Pro"/>
                <a:ea typeface="+mn-ea"/>
                <a:cs typeface="+mn-cs"/>
              </a:rPr>
              <a:t>Presentation title</a:t>
            </a:r>
          </a:p>
        </p:txBody>
      </p:sp>
      <p:sp>
        <p:nvSpPr>
          <p:cNvPr id="7" name="Date Placeholder 3">
            <a:extLst>
              <a:ext uri="{FF2B5EF4-FFF2-40B4-BE49-F238E27FC236}">
                <a16:creationId xmlns:a16="http://schemas.microsoft.com/office/drawing/2014/main" id="{57A29A0D-15CB-4460-9435-7E7D645346A5}"/>
              </a:ext>
            </a:extLst>
          </p:cNvPr>
          <p:cNvSpPr>
            <a:spLocks noGrp="1"/>
          </p:cNvSpPr>
          <p:nvPr>
            <p:ph type="dt" sz="half" idx="10"/>
          </p:nvPr>
        </p:nvSpPr>
        <p:spPr>
          <a:xfrm>
            <a:off x="7013448" y="6355080"/>
            <a:ext cx="4352544" cy="365125"/>
          </a:xfrm>
        </p:spPr>
        <p:txBody>
          <a:bodyPr/>
          <a:lstStyle>
            <a:lvl1pPr>
              <a:defRPr/>
            </a:lvl1pPr>
          </a:lstStyle>
          <a:p>
            <a:pPr>
              <a:defRPr/>
            </a:pPr>
            <a:r>
              <a:rPr lang="en-US">
                <a:solidFill>
                  <a:prstClr val="black"/>
                </a:solidFill>
              </a:rPr>
              <a:t>20XX</a:t>
            </a:r>
          </a:p>
        </p:txBody>
      </p:sp>
      <p:sp>
        <p:nvSpPr>
          <p:cNvPr id="8" name="Slide Number Placeholder 5">
            <a:extLst>
              <a:ext uri="{FF2B5EF4-FFF2-40B4-BE49-F238E27FC236}">
                <a16:creationId xmlns:a16="http://schemas.microsoft.com/office/drawing/2014/main" id="{8B6F95C2-7834-44D3-B93B-79D944E1283C}"/>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1437874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3 Column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E97352E-C52D-43BE-BCE2-2D71FE0353EF}"/>
              </a:ext>
              <a:ext uri="{C183D7F6-B498-43B3-948B-1728B52AA6E4}">
                <adec:decorative xmlns:adec="http://schemas.microsoft.com/office/drawing/2017/decorative"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7" name="Title 6">
            <a:extLst>
              <a:ext uri="{FF2B5EF4-FFF2-40B4-BE49-F238E27FC236}">
                <a16:creationId xmlns:a16="http://schemas.microsoft.com/office/drawing/2014/main" id="{92051A8D-592F-40C1-A65D-E1F17B07C94A}"/>
              </a:ext>
            </a:extLst>
          </p:cNvPr>
          <p:cNvSpPr>
            <a:spLocks noGrp="1"/>
          </p:cNvSpPr>
          <p:nvPr>
            <p:ph type="title" hasCustomPrompt="1"/>
          </p:nvPr>
        </p:nvSpPr>
        <p:spPr>
          <a:xfrm>
            <a:off x="1879600" y="183988"/>
            <a:ext cx="9406372" cy="803380"/>
          </a:xfrm>
        </p:spPr>
        <p:txBody>
          <a:bodyPr anchor="ctr"/>
          <a:lstStyle>
            <a:lvl1pPr algn="r">
              <a:lnSpc>
                <a:spcPct val="100000"/>
              </a:lnSpc>
              <a:defRPr spc="-20" baseline="0">
                <a:solidFill>
                  <a:schemeClr val="bg1"/>
                </a:solidFill>
              </a:defRPr>
            </a:lvl1pPr>
          </a:lstStyle>
          <a:p>
            <a:r>
              <a:rPr lang="en-US"/>
              <a:t>Click to add title</a:t>
            </a:r>
          </a:p>
        </p:txBody>
      </p:sp>
      <p:sp>
        <p:nvSpPr>
          <p:cNvPr id="8" name="Text Placeholder 30">
            <a:extLst>
              <a:ext uri="{FF2B5EF4-FFF2-40B4-BE49-F238E27FC236}">
                <a16:creationId xmlns:a16="http://schemas.microsoft.com/office/drawing/2014/main" id="{CF4C4703-C9D4-483C-8E41-17BB7193D010}"/>
              </a:ext>
            </a:extLst>
          </p:cNvPr>
          <p:cNvSpPr>
            <a:spLocks noGrp="1"/>
          </p:cNvSpPr>
          <p:nvPr>
            <p:ph type="body" sz="quarter" idx="14" hasCustomPrompt="1"/>
          </p:nvPr>
        </p:nvSpPr>
        <p:spPr>
          <a:xfrm>
            <a:off x="851300" y="1764193"/>
            <a:ext cx="3327366" cy="597604"/>
          </a:xfrm>
          <a:prstGeom prst="rect">
            <a:avLst/>
          </a:prstGeom>
        </p:spPr>
        <p:txBody>
          <a:bodyPr/>
          <a:lstStyle>
            <a:lvl1pPr marL="0" indent="0">
              <a:buNone/>
              <a:defRPr sz="2400" b="1">
                <a:solidFill>
                  <a:schemeClr val="accent2"/>
                </a:solidFill>
              </a:defRPr>
            </a:lvl1pPr>
          </a:lstStyle>
          <a:p>
            <a:pPr lvl="0"/>
            <a:r>
              <a:rPr lang="en-US"/>
              <a:t>Click to add subtitle</a:t>
            </a:r>
          </a:p>
        </p:txBody>
      </p:sp>
      <p:sp>
        <p:nvSpPr>
          <p:cNvPr id="14" name="Text Placeholder 15">
            <a:extLst>
              <a:ext uri="{FF2B5EF4-FFF2-40B4-BE49-F238E27FC236}">
                <a16:creationId xmlns:a16="http://schemas.microsoft.com/office/drawing/2014/main" id="{7393281D-B77A-4BB8-A3E2-49E0F1259DA9}"/>
              </a:ext>
            </a:extLst>
          </p:cNvPr>
          <p:cNvSpPr>
            <a:spLocks noGrp="1"/>
          </p:cNvSpPr>
          <p:nvPr>
            <p:ph type="body" sz="quarter" idx="19" hasCustomPrompt="1"/>
          </p:nvPr>
        </p:nvSpPr>
        <p:spPr>
          <a:xfrm>
            <a:off x="851193" y="2374899"/>
            <a:ext cx="3327366" cy="3485573"/>
          </a:xfrm>
        </p:spPr>
        <p:txBody>
          <a:bodyPr>
            <a:normAutofit/>
          </a:bodyPr>
          <a:lstStyle>
            <a:lvl1pPr>
              <a:defRPr sz="2000"/>
            </a:lvl1pPr>
          </a:lstStyle>
          <a:p>
            <a:pPr lvl="0"/>
            <a:r>
              <a:rPr lang="en-US"/>
              <a:t>Click to add text</a:t>
            </a:r>
          </a:p>
        </p:txBody>
      </p:sp>
      <p:sp>
        <p:nvSpPr>
          <p:cNvPr id="12" name="Text Placeholder 30">
            <a:extLst>
              <a:ext uri="{FF2B5EF4-FFF2-40B4-BE49-F238E27FC236}">
                <a16:creationId xmlns:a16="http://schemas.microsoft.com/office/drawing/2014/main" id="{6B205DED-723B-48E3-AE9F-556696225CAA}"/>
              </a:ext>
            </a:extLst>
          </p:cNvPr>
          <p:cNvSpPr>
            <a:spLocks noGrp="1"/>
          </p:cNvSpPr>
          <p:nvPr>
            <p:ph type="body" sz="quarter" idx="18" hasCustomPrompt="1"/>
          </p:nvPr>
        </p:nvSpPr>
        <p:spPr>
          <a:xfrm>
            <a:off x="4432317" y="1764193"/>
            <a:ext cx="3327366" cy="597604"/>
          </a:xfrm>
          <a:prstGeom prst="rect">
            <a:avLst/>
          </a:prstGeom>
        </p:spPr>
        <p:txBody>
          <a:bodyPr/>
          <a:lstStyle>
            <a:lvl1pPr marL="0" indent="0">
              <a:buNone/>
              <a:defRPr sz="2400" b="1">
                <a:solidFill>
                  <a:schemeClr val="accent2"/>
                </a:solidFill>
              </a:defRPr>
            </a:lvl1pPr>
          </a:lstStyle>
          <a:p>
            <a:pPr lvl="0"/>
            <a:r>
              <a:rPr lang="en-US"/>
              <a:t>Click to add subtitle</a:t>
            </a:r>
          </a:p>
        </p:txBody>
      </p:sp>
      <p:sp>
        <p:nvSpPr>
          <p:cNvPr id="15" name="Text Placeholder 15">
            <a:extLst>
              <a:ext uri="{FF2B5EF4-FFF2-40B4-BE49-F238E27FC236}">
                <a16:creationId xmlns:a16="http://schemas.microsoft.com/office/drawing/2014/main" id="{77D63D24-8466-44F3-898F-5CBC42C7681F}"/>
              </a:ext>
            </a:extLst>
          </p:cNvPr>
          <p:cNvSpPr>
            <a:spLocks noGrp="1"/>
          </p:cNvSpPr>
          <p:nvPr>
            <p:ph type="body" sz="quarter" idx="20" hasCustomPrompt="1"/>
          </p:nvPr>
        </p:nvSpPr>
        <p:spPr>
          <a:xfrm>
            <a:off x="4432317" y="2374899"/>
            <a:ext cx="3327366" cy="3485573"/>
          </a:xfrm>
        </p:spPr>
        <p:txBody>
          <a:bodyPr>
            <a:normAutofit/>
          </a:bodyPr>
          <a:lstStyle>
            <a:lvl1pPr>
              <a:defRPr sz="2000"/>
            </a:lvl1pPr>
          </a:lstStyle>
          <a:p>
            <a:pPr lvl="0"/>
            <a:r>
              <a:rPr lang="en-US"/>
              <a:t>Click to add text</a:t>
            </a:r>
          </a:p>
        </p:txBody>
      </p:sp>
      <p:sp>
        <p:nvSpPr>
          <p:cNvPr id="10" name="Text Placeholder 30">
            <a:extLst>
              <a:ext uri="{FF2B5EF4-FFF2-40B4-BE49-F238E27FC236}">
                <a16:creationId xmlns:a16="http://schemas.microsoft.com/office/drawing/2014/main" id="{F600D1D1-B6A8-4A4E-BC6A-897FE089CBEC}"/>
              </a:ext>
            </a:extLst>
          </p:cNvPr>
          <p:cNvSpPr>
            <a:spLocks noGrp="1"/>
          </p:cNvSpPr>
          <p:nvPr>
            <p:ph type="body" sz="quarter" idx="16" hasCustomPrompt="1"/>
          </p:nvPr>
        </p:nvSpPr>
        <p:spPr>
          <a:xfrm>
            <a:off x="8025393" y="1764193"/>
            <a:ext cx="3327366" cy="597604"/>
          </a:xfrm>
          <a:prstGeom prst="rect">
            <a:avLst/>
          </a:prstGeom>
        </p:spPr>
        <p:txBody>
          <a:bodyPr/>
          <a:lstStyle>
            <a:lvl1pPr marL="0" indent="0">
              <a:buNone/>
              <a:defRPr sz="2400" b="1">
                <a:solidFill>
                  <a:schemeClr val="accent2"/>
                </a:solidFill>
              </a:defRPr>
            </a:lvl1pPr>
          </a:lstStyle>
          <a:p>
            <a:pPr lvl="0"/>
            <a:r>
              <a:rPr lang="en-US"/>
              <a:t>Click to add subtitle</a:t>
            </a:r>
          </a:p>
        </p:txBody>
      </p:sp>
      <p:sp>
        <p:nvSpPr>
          <p:cNvPr id="16" name="Text Placeholder 15">
            <a:extLst>
              <a:ext uri="{FF2B5EF4-FFF2-40B4-BE49-F238E27FC236}">
                <a16:creationId xmlns:a16="http://schemas.microsoft.com/office/drawing/2014/main" id="{A205F643-67E9-4E41-A65F-163C816090B9}"/>
              </a:ext>
            </a:extLst>
          </p:cNvPr>
          <p:cNvSpPr>
            <a:spLocks noGrp="1"/>
          </p:cNvSpPr>
          <p:nvPr>
            <p:ph type="body" sz="quarter" idx="21" hasCustomPrompt="1"/>
          </p:nvPr>
        </p:nvSpPr>
        <p:spPr>
          <a:xfrm>
            <a:off x="8025393" y="2374899"/>
            <a:ext cx="3327366" cy="3485573"/>
          </a:xfrm>
        </p:spPr>
        <p:txBody>
          <a:bodyPr>
            <a:normAutofit/>
          </a:bodyPr>
          <a:lstStyle>
            <a:lvl1pPr>
              <a:defRPr sz="2000"/>
            </a:lvl1pPr>
          </a:lstStyle>
          <a:p>
            <a:pPr lvl="0"/>
            <a:r>
              <a:rPr lang="en-US"/>
              <a:t>Click to add text</a:t>
            </a:r>
          </a:p>
        </p:txBody>
      </p:sp>
      <p:sp>
        <p:nvSpPr>
          <p:cNvPr id="2" name="Footer Placeholder 4">
            <a:extLst>
              <a:ext uri="{FF2B5EF4-FFF2-40B4-BE49-F238E27FC236}">
                <a16:creationId xmlns:a16="http://schemas.microsoft.com/office/drawing/2014/main" id="{B0EF04CC-F1B1-495C-BA2F-F28A5D9715A2}"/>
              </a:ext>
            </a:extLst>
          </p:cNvPr>
          <p:cNvSpPr>
            <a:spLocks noGrp="1"/>
          </p:cNvSpPr>
          <p:nvPr>
            <p:ph type="ftr" sz="quarter" idx="11"/>
          </p:nvPr>
        </p:nvSpPr>
        <p:spPr>
          <a:xfrm>
            <a:off x="201168" y="6356350"/>
            <a:ext cx="4837176"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Avenir Next LT Pro"/>
                <a:ea typeface="+mn-ea"/>
                <a:cs typeface="+mn-cs"/>
              </a:rPr>
              <a:t>Presentation title</a:t>
            </a:r>
          </a:p>
        </p:txBody>
      </p:sp>
      <p:sp>
        <p:nvSpPr>
          <p:cNvPr id="3" name="Date Placeholder 3">
            <a:extLst>
              <a:ext uri="{FF2B5EF4-FFF2-40B4-BE49-F238E27FC236}">
                <a16:creationId xmlns:a16="http://schemas.microsoft.com/office/drawing/2014/main" id="{657B66A6-EBC5-4A75-B938-7148B7A12627}"/>
              </a:ext>
            </a:extLst>
          </p:cNvPr>
          <p:cNvSpPr>
            <a:spLocks noGrp="1"/>
          </p:cNvSpPr>
          <p:nvPr>
            <p:ph type="dt" sz="half" idx="10"/>
          </p:nvPr>
        </p:nvSpPr>
        <p:spPr>
          <a:xfrm>
            <a:off x="7013448" y="6355080"/>
            <a:ext cx="4352544" cy="365125"/>
          </a:xfrm>
        </p:spPr>
        <p:txBody>
          <a:bodyPr/>
          <a:lstStyle>
            <a:lvl1pPr>
              <a:defRPr/>
            </a:lvl1pPr>
          </a:lstStyle>
          <a:p>
            <a:pPr>
              <a:defRPr/>
            </a:pPr>
            <a:r>
              <a:rPr lang="en-US">
                <a:solidFill>
                  <a:prstClr val="black"/>
                </a:solidFill>
              </a:rPr>
              <a:t>20XX</a:t>
            </a:r>
          </a:p>
        </p:txBody>
      </p:sp>
      <p:sp>
        <p:nvSpPr>
          <p:cNvPr id="4" name="Slide Number Placeholder 5">
            <a:extLst>
              <a:ext uri="{FF2B5EF4-FFF2-40B4-BE49-F238E27FC236}">
                <a16:creationId xmlns:a16="http://schemas.microsoft.com/office/drawing/2014/main" id="{D83DD707-C769-4868-9B2F-1BF7ABBCD207}"/>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3601985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152F41C-45C5-4E09-A91A-8F4AE80B065E}"/>
              </a:ext>
              <a:ext uri="{C183D7F6-B498-43B3-948B-1728B52AA6E4}">
                <adec:decorative xmlns:adec="http://schemas.microsoft.com/office/drawing/2017/decorative" val="1"/>
              </a:ext>
            </a:extLst>
          </p:cNvPr>
          <p:cNvSpPr/>
          <p:nvPr userDrawn="1"/>
        </p:nvSpPr>
        <p:spPr>
          <a:xfrm>
            <a:off x="0" y="4533900"/>
            <a:ext cx="9144000" cy="2324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AB4C3"/>
              </a:solidFill>
              <a:effectLst/>
              <a:uLnTx/>
              <a:uFillTx/>
              <a:latin typeface="Avenir Next LT Pro"/>
              <a:ea typeface="+mn-ea"/>
              <a:cs typeface="+mn-cs"/>
            </a:endParaRPr>
          </a:p>
        </p:txBody>
      </p:sp>
      <p:sp>
        <p:nvSpPr>
          <p:cNvPr id="10" name="Title 6">
            <a:extLst>
              <a:ext uri="{FF2B5EF4-FFF2-40B4-BE49-F238E27FC236}">
                <a16:creationId xmlns:a16="http://schemas.microsoft.com/office/drawing/2014/main" id="{DA9EBEF3-E8A8-4C5C-B6D9-B322242DC93A}"/>
              </a:ext>
            </a:extLst>
          </p:cNvPr>
          <p:cNvSpPr>
            <a:spLocks noGrp="1"/>
          </p:cNvSpPr>
          <p:nvPr>
            <p:ph type="ctrTitle"/>
          </p:nvPr>
        </p:nvSpPr>
        <p:spPr>
          <a:xfrm>
            <a:off x="877001" y="4947313"/>
            <a:ext cx="7700617" cy="1409037"/>
          </a:xfrm>
        </p:spPr>
        <p:txBody>
          <a:bodyPr anchor="ctr">
            <a:normAutofit/>
          </a:bodyPr>
          <a:lstStyle>
            <a:lvl1pPr>
              <a:defRPr>
                <a:solidFill>
                  <a:schemeClr val="bg1"/>
                </a:solidFill>
              </a:defRPr>
            </a:lvl1pPr>
          </a:lstStyle>
          <a:p>
            <a:r>
              <a:rPr lang="en-US" sz="5400"/>
              <a:t>Click to edit Master title style</a:t>
            </a:r>
          </a:p>
        </p:txBody>
      </p:sp>
      <p:sp>
        <p:nvSpPr>
          <p:cNvPr id="11" name="Subtitle 7">
            <a:extLst>
              <a:ext uri="{FF2B5EF4-FFF2-40B4-BE49-F238E27FC236}">
                <a16:creationId xmlns:a16="http://schemas.microsoft.com/office/drawing/2014/main" id="{6A90C83B-4674-4CF1-9CD4-78C3B7CDCCA8}"/>
              </a:ext>
            </a:extLst>
          </p:cNvPr>
          <p:cNvSpPr>
            <a:spLocks noGrp="1"/>
          </p:cNvSpPr>
          <p:nvPr>
            <p:ph type="subTitle" idx="1"/>
          </p:nvPr>
        </p:nvSpPr>
        <p:spPr>
          <a:xfrm>
            <a:off x="9446252" y="386989"/>
            <a:ext cx="2443495" cy="3758334"/>
          </a:xfrm>
        </p:spPr>
        <p:txBody>
          <a:bodyPr anchor="t">
            <a:normAutofit/>
          </a:bodyPr>
          <a:lstStyle>
            <a:lvl1pPr marL="0" indent="0">
              <a:lnSpc>
                <a:spcPct val="100000"/>
              </a:lnSpc>
              <a:spcBef>
                <a:spcPts val="0"/>
              </a:spcBef>
              <a:buNone/>
              <a:defRPr sz="2800" b="1">
                <a:solidFill>
                  <a:schemeClr val="accent1"/>
                </a:solidFill>
              </a:defRPr>
            </a:lvl1pPr>
          </a:lstStyle>
          <a:p>
            <a:r>
              <a:rPr lang="en-US">
                <a:solidFill>
                  <a:schemeClr val="accent1"/>
                </a:solidFill>
              </a:rPr>
              <a:t>Click to edit Master subtitle style</a:t>
            </a:r>
          </a:p>
        </p:txBody>
      </p:sp>
      <p:sp>
        <p:nvSpPr>
          <p:cNvPr id="19" name="Picture Placeholder 17">
            <a:extLst>
              <a:ext uri="{FF2B5EF4-FFF2-40B4-BE49-F238E27FC236}">
                <a16:creationId xmlns:a16="http://schemas.microsoft.com/office/drawing/2014/main" id="{1894E094-44B9-4024-A43A-438DEB225DB2}"/>
              </a:ext>
            </a:extLst>
          </p:cNvPr>
          <p:cNvSpPr>
            <a:spLocks noGrp="1"/>
          </p:cNvSpPr>
          <p:nvPr>
            <p:ph type="pic" sz="quarter" idx="13" hasCustomPrompt="1"/>
          </p:nvPr>
        </p:nvSpPr>
        <p:spPr>
          <a:xfrm>
            <a:off x="0" y="0"/>
            <a:ext cx="9144000" cy="4532313"/>
          </a:xfrm>
        </p:spPr>
        <p:txBody>
          <a:bodyPr/>
          <a:lstStyle>
            <a:lvl1pPr marL="0" indent="0" algn="ctr">
              <a:buNone/>
              <a:defRPr/>
            </a:lvl1pPr>
          </a:lstStyle>
          <a:p>
            <a:r>
              <a:rPr lang="en-US"/>
              <a:t>Click to add photo</a:t>
            </a:r>
          </a:p>
        </p:txBody>
      </p:sp>
      <p:sp>
        <p:nvSpPr>
          <p:cNvPr id="13" name="Footer Placeholder 4">
            <a:extLst>
              <a:ext uri="{FF2B5EF4-FFF2-40B4-BE49-F238E27FC236}">
                <a16:creationId xmlns:a16="http://schemas.microsoft.com/office/drawing/2014/main" id="{9BCFB5F5-AD25-4F9C-8AE7-E0E891F1AFF9}"/>
              </a:ext>
            </a:extLst>
          </p:cNvPr>
          <p:cNvSpPr>
            <a:spLocks noGrp="1"/>
          </p:cNvSpPr>
          <p:nvPr>
            <p:ph type="ftr" sz="quarter" idx="11"/>
          </p:nvPr>
        </p:nvSpPr>
        <p:spPr>
          <a:xfrm>
            <a:off x="201168" y="6356350"/>
            <a:ext cx="4837176" cy="365125"/>
          </a:xfrm>
        </p:spPr>
        <p:txBody>
          <a:bodyPr/>
          <a:lstStyle>
            <a:lvl1pPr>
              <a:defRPr>
                <a:solidFill>
                  <a:schemeClr val="bg1"/>
                </a:solidFill>
              </a:defRPr>
            </a:lvl1pPr>
          </a:lstStyle>
          <a:p>
            <a:r>
              <a:rPr lang="en-US"/>
              <a:t>Presentation title</a:t>
            </a:r>
          </a:p>
        </p:txBody>
      </p:sp>
      <p:sp>
        <p:nvSpPr>
          <p:cNvPr id="23" name="Picture Placeholder 20">
            <a:extLst>
              <a:ext uri="{FF2B5EF4-FFF2-40B4-BE49-F238E27FC236}">
                <a16:creationId xmlns:a16="http://schemas.microsoft.com/office/drawing/2014/main" id="{919568B3-FE67-4E6E-BA92-FEF29CBFE1B4}"/>
              </a:ext>
            </a:extLst>
          </p:cNvPr>
          <p:cNvSpPr>
            <a:spLocks noGrp="1"/>
          </p:cNvSpPr>
          <p:nvPr>
            <p:ph type="pic" sz="quarter" idx="14" hasCustomPrompt="1"/>
          </p:nvPr>
        </p:nvSpPr>
        <p:spPr>
          <a:xfrm>
            <a:off x="9144000" y="4532313"/>
            <a:ext cx="3048000" cy="2325687"/>
          </a:xfrm>
        </p:spPr>
        <p:txBody>
          <a:bodyPr/>
          <a:lstStyle>
            <a:lvl1pPr marL="0" indent="0" algn="ctr">
              <a:buNone/>
              <a:defRPr/>
            </a:lvl1pPr>
          </a:lstStyle>
          <a:p>
            <a:r>
              <a:rPr lang="en-US"/>
              <a:t>Click to add photo</a:t>
            </a:r>
          </a:p>
        </p:txBody>
      </p:sp>
      <p:sp>
        <p:nvSpPr>
          <p:cNvPr id="15" name="Date Placeholder 3">
            <a:extLst>
              <a:ext uri="{FF2B5EF4-FFF2-40B4-BE49-F238E27FC236}">
                <a16:creationId xmlns:a16="http://schemas.microsoft.com/office/drawing/2014/main" id="{D87D4A75-1737-4D5B-A386-9FE32DFB5E51}"/>
              </a:ext>
            </a:extLst>
          </p:cNvPr>
          <p:cNvSpPr>
            <a:spLocks noGrp="1"/>
          </p:cNvSpPr>
          <p:nvPr>
            <p:ph type="dt" sz="half" idx="10"/>
          </p:nvPr>
        </p:nvSpPr>
        <p:spPr>
          <a:xfrm>
            <a:off x="7013448" y="6355080"/>
            <a:ext cx="4352544" cy="365125"/>
          </a:xfrm>
        </p:spPr>
        <p:txBody>
          <a:bodyPr/>
          <a:lstStyle>
            <a:lvl1pPr>
              <a:defRPr>
                <a:solidFill>
                  <a:schemeClr val="bg1"/>
                </a:solidFill>
                <a:effectLst>
                  <a:outerShdw blurRad="38100" dist="38100" dir="2700000" algn="tl">
                    <a:srgbClr val="000000">
                      <a:alpha val="43137"/>
                    </a:srgbClr>
                  </a:outerShdw>
                </a:effectLst>
              </a:defRPr>
            </a:lvl1pPr>
          </a:lstStyle>
          <a:p>
            <a:r>
              <a:rPr lang="en-US"/>
              <a:t>20XX</a:t>
            </a:r>
          </a:p>
        </p:txBody>
      </p:sp>
      <p:sp>
        <p:nvSpPr>
          <p:cNvPr id="16" name="Slide Number Placeholder 5">
            <a:extLst>
              <a:ext uri="{FF2B5EF4-FFF2-40B4-BE49-F238E27FC236}">
                <a16:creationId xmlns:a16="http://schemas.microsoft.com/office/drawing/2014/main" id="{EB52AA41-FD0C-42C6-BD04-9E5B55A48989}"/>
              </a:ext>
            </a:extLst>
          </p:cNvPr>
          <p:cNvSpPr>
            <a:spLocks noGrp="1"/>
          </p:cNvSpPr>
          <p:nvPr>
            <p:ph type="sldNum" sz="quarter" idx="12"/>
          </p:nvPr>
        </p:nvSpPr>
        <p:spPr>
          <a:xfrm>
            <a:off x="11365992" y="6356350"/>
            <a:ext cx="630936" cy="365125"/>
          </a:xfrm>
        </p:spPr>
        <p:txBody>
          <a:bodyPr/>
          <a:lstStyle>
            <a:lvl1pPr>
              <a:defRPr>
                <a:solidFill>
                  <a:schemeClr val="bg1"/>
                </a:solidFill>
                <a:effectLst>
                  <a:outerShdw blurRad="38100" dist="38100" dir="2700000" algn="tl">
                    <a:srgbClr val="000000">
                      <a:alpha val="43137"/>
                    </a:srgbClr>
                  </a:outerShdw>
                </a:effectLst>
              </a:defRPr>
            </a:lvl1pPr>
          </a:lstStyle>
          <a:p>
            <a:fld id="{244D815C-8BF3-4ECF-A945-A2A7C2983AF9}" type="slidenum">
              <a:rPr lang="en-US" smtClean="0"/>
              <a:pPr/>
              <a:t>‹#›</a:t>
            </a:fld>
            <a:endParaRPr lang="en-US"/>
          </a:p>
        </p:txBody>
      </p:sp>
    </p:spTree>
    <p:extLst>
      <p:ext uri="{BB962C8B-B14F-4D97-AF65-F5344CB8AC3E}">
        <p14:creationId xmlns:p14="http://schemas.microsoft.com/office/powerpoint/2010/main" val="2693127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74716EF3-1422-48C0-BC49-14FAC3550FCD}"/>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8" name="Rectangle 7">
            <a:extLst>
              <a:ext uri="{FF2B5EF4-FFF2-40B4-BE49-F238E27FC236}">
                <a16:creationId xmlns:a16="http://schemas.microsoft.com/office/drawing/2014/main" id="{7F2AAFDE-CB45-46CA-8961-8133FCA5F385}"/>
              </a:ext>
              <a:ext uri="{C183D7F6-B498-43B3-948B-1728B52AA6E4}">
                <adec:decorative xmlns:adec="http://schemas.microsoft.com/office/drawing/2017/decorative" val="1"/>
              </a:ext>
            </a:extLst>
          </p:cNvPr>
          <p:cNvSpPr/>
          <p:nvPr userDrawn="1"/>
        </p:nvSpPr>
        <p:spPr>
          <a:xfrm>
            <a:off x="0" y="0"/>
            <a:ext cx="40767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9" name="Title 1">
            <a:extLst>
              <a:ext uri="{FF2B5EF4-FFF2-40B4-BE49-F238E27FC236}">
                <a16:creationId xmlns:a16="http://schemas.microsoft.com/office/drawing/2014/main" id="{B209C30D-AB58-482B-B553-F71367094EB9}"/>
              </a:ext>
            </a:extLst>
          </p:cNvPr>
          <p:cNvSpPr>
            <a:spLocks noGrp="1"/>
          </p:cNvSpPr>
          <p:nvPr>
            <p:ph type="title"/>
          </p:nvPr>
        </p:nvSpPr>
        <p:spPr>
          <a:xfrm>
            <a:off x="532264" y="776941"/>
            <a:ext cx="3209008" cy="5166659"/>
          </a:xfrm>
        </p:spPr>
        <p:txBody>
          <a:bodyPr anchor="b"/>
          <a:lstStyle>
            <a:lvl1pPr>
              <a:defRPr spc="-20" baseline="0">
                <a:solidFill>
                  <a:schemeClr val="bg1"/>
                </a:solidFill>
              </a:defRPr>
            </a:lvl1pPr>
          </a:lstStyle>
          <a:p>
            <a:r>
              <a:rPr lang="en-US">
                <a:solidFill>
                  <a:srgbClr val="FFFFFF"/>
                </a:solidFill>
              </a:rPr>
              <a:t>Click to edit Master title style</a:t>
            </a:r>
          </a:p>
        </p:txBody>
      </p:sp>
      <p:sp>
        <p:nvSpPr>
          <p:cNvPr id="13" name="Footer Placeholder 4">
            <a:extLst>
              <a:ext uri="{FF2B5EF4-FFF2-40B4-BE49-F238E27FC236}">
                <a16:creationId xmlns:a16="http://schemas.microsoft.com/office/drawing/2014/main" id="{D946F5EF-2C45-4A87-A1DD-BD2A6FB91BC5}"/>
              </a:ext>
            </a:extLst>
          </p:cNvPr>
          <p:cNvSpPr>
            <a:spLocks noGrp="1"/>
          </p:cNvSpPr>
          <p:nvPr>
            <p:ph type="ftr" sz="quarter" idx="11"/>
          </p:nvPr>
        </p:nvSpPr>
        <p:spPr>
          <a:xfrm>
            <a:off x="199277" y="6356350"/>
            <a:ext cx="3749040" cy="365125"/>
          </a:xfrm>
        </p:spPr>
        <p:txBody>
          <a:bodyPr/>
          <a:lstStyle>
            <a:lvl1pPr>
              <a:defRPr>
                <a:solidFill>
                  <a:schemeClr val="bg1"/>
                </a:solidFill>
              </a:defRPr>
            </a:lvl1pPr>
          </a:lstStyle>
          <a:p>
            <a:r>
              <a:rPr lang="en-US"/>
              <a:t>Presentation title</a:t>
            </a:r>
          </a:p>
        </p:txBody>
      </p:sp>
      <p:sp>
        <p:nvSpPr>
          <p:cNvPr id="19" name="Picture Placeholder 16">
            <a:extLst>
              <a:ext uri="{FF2B5EF4-FFF2-40B4-BE49-F238E27FC236}">
                <a16:creationId xmlns:a16="http://schemas.microsoft.com/office/drawing/2014/main" id="{B1A8891C-A2D4-4238-ABCE-62AB3A9121A5}"/>
              </a:ext>
            </a:extLst>
          </p:cNvPr>
          <p:cNvSpPr>
            <a:spLocks noGrp="1"/>
          </p:cNvSpPr>
          <p:nvPr>
            <p:ph type="pic" sz="quarter" idx="13" hasCustomPrompt="1"/>
          </p:nvPr>
        </p:nvSpPr>
        <p:spPr>
          <a:xfrm>
            <a:off x="4076700" y="0"/>
            <a:ext cx="4038600" cy="3429000"/>
          </a:xfrm>
        </p:spPr>
        <p:txBody>
          <a:bodyPr/>
          <a:lstStyle>
            <a:lvl1pPr marL="0" indent="0" algn="ctr">
              <a:buNone/>
              <a:defRPr/>
            </a:lvl1pPr>
          </a:lstStyle>
          <a:p>
            <a:r>
              <a:rPr lang="en-US"/>
              <a:t>Click to add photo</a:t>
            </a:r>
          </a:p>
        </p:txBody>
      </p:sp>
      <p:sp>
        <p:nvSpPr>
          <p:cNvPr id="20" name="Picture Placeholder 16">
            <a:extLst>
              <a:ext uri="{FF2B5EF4-FFF2-40B4-BE49-F238E27FC236}">
                <a16:creationId xmlns:a16="http://schemas.microsoft.com/office/drawing/2014/main" id="{7B51DFB6-C977-4551-BE38-57688D7FF0B7}"/>
              </a:ext>
            </a:extLst>
          </p:cNvPr>
          <p:cNvSpPr>
            <a:spLocks noGrp="1"/>
          </p:cNvSpPr>
          <p:nvPr>
            <p:ph type="pic" sz="quarter" idx="14" hasCustomPrompt="1"/>
          </p:nvPr>
        </p:nvSpPr>
        <p:spPr>
          <a:xfrm>
            <a:off x="8115300" y="0"/>
            <a:ext cx="4076701" cy="3429000"/>
          </a:xfrm>
        </p:spPr>
        <p:txBody>
          <a:bodyPr/>
          <a:lstStyle>
            <a:lvl1pPr marL="0" indent="0" algn="ctr">
              <a:buNone/>
              <a:defRPr/>
            </a:lvl1pPr>
          </a:lstStyle>
          <a:p>
            <a:r>
              <a:rPr lang="en-US"/>
              <a:t>Click to add photo</a:t>
            </a:r>
          </a:p>
        </p:txBody>
      </p:sp>
      <p:sp>
        <p:nvSpPr>
          <p:cNvPr id="24" name="Text Placeholder 21">
            <a:extLst>
              <a:ext uri="{FF2B5EF4-FFF2-40B4-BE49-F238E27FC236}">
                <a16:creationId xmlns:a16="http://schemas.microsoft.com/office/drawing/2014/main" id="{DFCFAED4-0A56-424D-BF74-4051B0BDA9A6}"/>
              </a:ext>
            </a:extLst>
          </p:cNvPr>
          <p:cNvSpPr>
            <a:spLocks noGrp="1"/>
          </p:cNvSpPr>
          <p:nvPr>
            <p:ph type="body" sz="quarter" idx="15" hasCustomPrompt="1"/>
          </p:nvPr>
        </p:nvSpPr>
        <p:spPr>
          <a:xfrm>
            <a:off x="4864100" y="3841750"/>
            <a:ext cx="6599238" cy="2296083"/>
          </a:xfrm>
        </p:spPr>
        <p:txBody>
          <a:bodyPr>
            <a:normAutofit/>
          </a:bodyPr>
          <a:lstStyle>
            <a:lvl1pPr marL="342900" indent="-342900">
              <a:buFont typeface="Arial" panose="020B0604020202020204" pitchFamily="34" charset="0"/>
              <a:buChar char="•"/>
              <a:defRPr sz="2000"/>
            </a:lvl1pPr>
          </a:lstStyle>
          <a:p>
            <a:pPr lvl="0"/>
            <a:r>
              <a:rPr lang="en-US"/>
              <a:t>Click to add text</a:t>
            </a:r>
          </a:p>
        </p:txBody>
      </p:sp>
      <p:sp>
        <p:nvSpPr>
          <p:cNvPr id="14" name="Date Placeholder 3">
            <a:extLst>
              <a:ext uri="{FF2B5EF4-FFF2-40B4-BE49-F238E27FC236}">
                <a16:creationId xmlns:a16="http://schemas.microsoft.com/office/drawing/2014/main" id="{9188F17E-DD3B-4CCC-957F-5A6914488466}"/>
              </a:ext>
            </a:extLst>
          </p:cNvPr>
          <p:cNvSpPr>
            <a:spLocks noGrp="1"/>
          </p:cNvSpPr>
          <p:nvPr>
            <p:ph type="dt" sz="half" idx="10"/>
          </p:nvPr>
        </p:nvSpPr>
        <p:spPr>
          <a:xfrm>
            <a:off x="7013448" y="6355080"/>
            <a:ext cx="4352544" cy="365125"/>
          </a:xfrm>
        </p:spPr>
        <p:txBody>
          <a:bodyPr/>
          <a:lstStyle>
            <a:lvl1pPr>
              <a:defRPr/>
            </a:lvl1pPr>
          </a:lstStyle>
          <a:p>
            <a:pPr>
              <a:defRPr/>
            </a:pPr>
            <a:r>
              <a:rPr lang="en-US">
                <a:solidFill>
                  <a:prstClr val="black"/>
                </a:solidFill>
              </a:rPr>
              <a:t>20XX</a:t>
            </a:r>
          </a:p>
        </p:txBody>
      </p:sp>
      <p:sp>
        <p:nvSpPr>
          <p:cNvPr id="15" name="Slide Number Placeholder 5">
            <a:extLst>
              <a:ext uri="{FF2B5EF4-FFF2-40B4-BE49-F238E27FC236}">
                <a16:creationId xmlns:a16="http://schemas.microsoft.com/office/drawing/2014/main" id="{2A0235C7-971D-4E52-B991-EFA44A9AFC33}"/>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4D815C-8BF3-4ECF-A945-A2A7C2983AF9}"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1159782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83698AF-A86A-4D69-8272-76C9C1914A3B}"/>
              </a:ext>
              <a:ext uri="{C183D7F6-B498-43B3-948B-1728B52AA6E4}">
                <adec:decorative xmlns:adec="http://schemas.microsoft.com/office/drawing/2017/decorative" val="1"/>
              </a:ext>
            </a:extLst>
          </p:cNvPr>
          <p:cNvSpPr/>
          <p:nvPr userDrawn="1"/>
        </p:nvSpPr>
        <p:spPr>
          <a:xfrm>
            <a:off x="0" y="0"/>
            <a:ext cx="12192000" cy="228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4" name="Title 1">
            <a:extLst>
              <a:ext uri="{FF2B5EF4-FFF2-40B4-BE49-F238E27FC236}">
                <a16:creationId xmlns:a16="http://schemas.microsoft.com/office/drawing/2014/main" id="{F9E2DC86-4009-449C-8F4E-779A8C762B26}"/>
              </a:ext>
            </a:extLst>
          </p:cNvPr>
          <p:cNvSpPr>
            <a:spLocks noGrp="1"/>
          </p:cNvSpPr>
          <p:nvPr>
            <p:ph type="title"/>
          </p:nvPr>
        </p:nvSpPr>
        <p:spPr>
          <a:xfrm>
            <a:off x="649045" y="365124"/>
            <a:ext cx="9523655" cy="1501327"/>
          </a:xfrm>
        </p:spPr>
        <p:txBody>
          <a:bodyPr/>
          <a:lstStyle>
            <a:lvl1pPr>
              <a:defRPr spc="-20" baseline="0">
                <a:solidFill>
                  <a:schemeClr val="bg1"/>
                </a:solidFill>
              </a:defRPr>
            </a:lvl1pPr>
          </a:lstStyle>
          <a:p>
            <a:r>
              <a:rPr lang="en-US">
                <a:solidFill>
                  <a:srgbClr val="FFFFFF"/>
                </a:solidFill>
              </a:rPr>
              <a:t>Click to edit Master title style</a:t>
            </a:r>
          </a:p>
        </p:txBody>
      </p:sp>
      <p:sp>
        <p:nvSpPr>
          <p:cNvPr id="12" name="Picture Placeholder 10">
            <a:extLst>
              <a:ext uri="{FF2B5EF4-FFF2-40B4-BE49-F238E27FC236}">
                <a16:creationId xmlns:a16="http://schemas.microsoft.com/office/drawing/2014/main" id="{671630E1-6506-4E93-BB6A-0604E0D04932}"/>
              </a:ext>
            </a:extLst>
          </p:cNvPr>
          <p:cNvSpPr>
            <a:spLocks noGrp="1"/>
          </p:cNvSpPr>
          <p:nvPr>
            <p:ph type="pic" sz="quarter" idx="13" hasCustomPrompt="1"/>
          </p:nvPr>
        </p:nvSpPr>
        <p:spPr>
          <a:xfrm>
            <a:off x="0" y="2286000"/>
            <a:ext cx="5067300" cy="4572000"/>
          </a:xfrm>
        </p:spPr>
        <p:txBody>
          <a:bodyPr/>
          <a:lstStyle>
            <a:lvl1pPr marL="0" indent="0" algn="ctr">
              <a:buNone/>
              <a:defRPr/>
            </a:lvl1pPr>
          </a:lstStyle>
          <a:p>
            <a:r>
              <a:rPr lang="en-US"/>
              <a:t>Click to add photo</a:t>
            </a:r>
          </a:p>
        </p:txBody>
      </p:sp>
      <p:sp>
        <p:nvSpPr>
          <p:cNvPr id="7" name="Footer Placeholder 4">
            <a:extLst>
              <a:ext uri="{FF2B5EF4-FFF2-40B4-BE49-F238E27FC236}">
                <a16:creationId xmlns:a16="http://schemas.microsoft.com/office/drawing/2014/main" id="{51BAB65B-02AF-4992-85D0-8E98AB1BD965}"/>
              </a:ext>
            </a:extLst>
          </p:cNvPr>
          <p:cNvSpPr>
            <a:spLocks noGrp="1"/>
          </p:cNvSpPr>
          <p:nvPr>
            <p:ph type="ftr" sz="quarter" idx="11"/>
          </p:nvPr>
        </p:nvSpPr>
        <p:spPr>
          <a:xfrm>
            <a:off x="201168" y="6356350"/>
            <a:ext cx="4837176" cy="365125"/>
          </a:xfrm>
        </p:spPr>
        <p:txBody>
          <a:bodyPr/>
          <a:lstStyle>
            <a:lvl1pPr>
              <a:defRPr>
                <a:solidFill>
                  <a:schemeClr val="bg1"/>
                </a:solidFill>
              </a:defRPr>
            </a:lvl1pPr>
          </a:lstStyle>
          <a:p>
            <a:r>
              <a:rPr lang="en-US">
                <a:effectLst>
                  <a:outerShdw blurRad="38100" dist="38100" dir="2700000" algn="tl">
                    <a:srgbClr val="000000">
                      <a:alpha val="43137"/>
                    </a:srgbClr>
                  </a:outerShdw>
                </a:effectLst>
              </a:rPr>
              <a:t>Presentation title</a:t>
            </a:r>
          </a:p>
        </p:txBody>
      </p:sp>
      <p:sp>
        <p:nvSpPr>
          <p:cNvPr id="6" name="Content Placeholder 2">
            <a:extLst>
              <a:ext uri="{FF2B5EF4-FFF2-40B4-BE49-F238E27FC236}">
                <a16:creationId xmlns:a16="http://schemas.microsoft.com/office/drawing/2014/main" id="{CFE115BC-4A4C-4385-82D5-106D1FAC359A}"/>
              </a:ext>
            </a:extLst>
          </p:cNvPr>
          <p:cNvSpPr>
            <a:spLocks noGrp="1"/>
          </p:cNvSpPr>
          <p:nvPr>
            <p:ph idx="1"/>
          </p:nvPr>
        </p:nvSpPr>
        <p:spPr>
          <a:xfrm>
            <a:off x="5819887" y="2899186"/>
            <a:ext cx="5610113" cy="3284359"/>
          </a:xfrm>
        </p:spPr>
        <p:txBody>
          <a:bodyPr>
            <a:normAutofit/>
          </a:bodyPr>
          <a:lstStyle>
            <a:lvl1pPr marL="0" indent="0">
              <a:buNone/>
              <a:defRPr/>
            </a:lvl1pPr>
          </a:lstStyle>
          <a:p>
            <a:pPr lvl="0"/>
            <a:r>
              <a:rPr lang="en-US"/>
              <a:t>Click to edit Master text styles</a:t>
            </a:r>
          </a:p>
        </p:txBody>
      </p:sp>
      <p:sp>
        <p:nvSpPr>
          <p:cNvPr id="8" name="Date Placeholder 3">
            <a:extLst>
              <a:ext uri="{FF2B5EF4-FFF2-40B4-BE49-F238E27FC236}">
                <a16:creationId xmlns:a16="http://schemas.microsoft.com/office/drawing/2014/main" id="{5CD3EB2B-80EF-4DC6-B2B6-F4B568443970}"/>
              </a:ext>
            </a:extLst>
          </p:cNvPr>
          <p:cNvSpPr>
            <a:spLocks noGrp="1"/>
          </p:cNvSpPr>
          <p:nvPr>
            <p:ph type="dt" sz="half" idx="10"/>
          </p:nvPr>
        </p:nvSpPr>
        <p:spPr>
          <a:xfrm>
            <a:off x="7013448" y="6355080"/>
            <a:ext cx="4352544" cy="365125"/>
          </a:xfrm>
        </p:spPr>
        <p:txBody>
          <a:bodyPr/>
          <a:lstStyle>
            <a:lvl1pPr>
              <a:defRPr/>
            </a:lvl1pPr>
          </a:lstStyle>
          <a:p>
            <a:pPr>
              <a:defRPr/>
            </a:pPr>
            <a:r>
              <a:rPr lang="en-US">
                <a:solidFill>
                  <a:prstClr val="black"/>
                </a:solidFill>
              </a:rPr>
              <a:t>20XX</a:t>
            </a:r>
          </a:p>
        </p:txBody>
      </p:sp>
      <p:sp>
        <p:nvSpPr>
          <p:cNvPr id="9" name="Slide Number Placeholder 5">
            <a:extLst>
              <a:ext uri="{FF2B5EF4-FFF2-40B4-BE49-F238E27FC236}">
                <a16:creationId xmlns:a16="http://schemas.microsoft.com/office/drawing/2014/main" id="{3DC3E33A-8A0A-4767-A4D9-CD8956379305}"/>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6D940D-6D44-4DF9-9322-B4B11F7EDCD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36883315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46EB31F-C5DF-49FF-8DEA-86AC0C1860A0}"/>
              </a:ext>
              <a:ext uri="{C183D7F6-B498-43B3-948B-1728B52AA6E4}">
                <adec:decorative xmlns:adec="http://schemas.microsoft.com/office/drawing/2017/decorative" val="1"/>
              </a:ext>
            </a:extLst>
          </p:cNvPr>
          <p:cNvSpPr/>
          <p:nvPr userDrawn="1"/>
        </p:nvSpPr>
        <p:spPr>
          <a:xfrm>
            <a:off x="1" y="0"/>
            <a:ext cx="7086599" cy="45339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CAB4C3"/>
              </a:solidFill>
              <a:effectLst/>
              <a:uLnTx/>
              <a:uFillTx/>
              <a:latin typeface="Avenir Next LT Pro"/>
              <a:ea typeface="+mn-ea"/>
              <a:cs typeface="+mn-cs"/>
            </a:endParaRPr>
          </a:p>
        </p:txBody>
      </p:sp>
      <p:sp>
        <p:nvSpPr>
          <p:cNvPr id="4" name="Title 1">
            <a:extLst>
              <a:ext uri="{FF2B5EF4-FFF2-40B4-BE49-F238E27FC236}">
                <a16:creationId xmlns:a16="http://schemas.microsoft.com/office/drawing/2014/main" id="{ACFE912F-46EC-49B0-9C9A-DE9CBDF9FBBF}"/>
              </a:ext>
            </a:extLst>
          </p:cNvPr>
          <p:cNvSpPr>
            <a:spLocks noGrp="1"/>
          </p:cNvSpPr>
          <p:nvPr>
            <p:ph type="ctrTitle"/>
          </p:nvPr>
        </p:nvSpPr>
        <p:spPr>
          <a:xfrm>
            <a:off x="649045" y="753035"/>
            <a:ext cx="5945393" cy="2366683"/>
          </a:xfrm>
        </p:spPr>
        <p:txBody>
          <a:bodyPr>
            <a:normAutofit/>
          </a:bodyPr>
          <a:lstStyle>
            <a:lvl1pPr>
              <a:defRPr spc="-20" baseline="0">
                <a:solidFill>
                  <a:schemeClr val="bg1"/>
                </a:solidFill>
              </a:defRPr>
            </a:lvl1pPr>
          </a:lstStyle>
          <a:p>
            <a:r>
              <a:rPr lang="en-US" sz="6000"/>
              <a:t>Click to edit Master title style</a:t>
            </a:r>
          </a:p>
        </p:txBody>
      </p:sp>
      <p:sp>
        <p:nvSpPr>
          <p:cNvPr id="5" name="Subtitle 2">
            <a:extLst>
              <a:ext uri="{FF2B5EF4-FFF2-40B4-BE49-F238E27FC236}">
                <a16:creationId xmlns:a16="http://schemas.microsoft.com/office/drawing/2014/main" id="{9BF32D81-1E24-45B8-A09D-EEAD404D8F31}"/>
              </a:ext>
            </a:extLst>
          </p:cNvPr>
          <p:cNvSpPr>
            <a:spLocks noGrp="1"/>
          </p:cNvSpPr>
          <p:nvPr>
            <p:ph type="subTitle" idx="1"/>
          </p:nvPr>
        </p:nvSpPr>
        <p:spPr>
          <a:xfrm>
            <a:off x="649045" y="3075868"/>
            <a:ext cx="5945393" cy="1108335"/>
          </a:xfrm>
        </p:spPr>
        <p:txBody>
          <a:bodyPr>
            <a:normAutofit/>
          </a:bodyPr>
          <a:lstStyle>
            <a:lvl1pPr marL="0" indent="0">
              <a:buNone/>
              <a:defRPr sz="2400">
                <a:solidFill>
                  <a:schemeClr val="bg1"/>
                </a:solidFill>
              </a:defRPr>
            </a:lvl1pPr>
          </a:lstStyle>
          <a:p>
            <a:r>
              <a:rPr lang="en-US"/>
              <a:t>Click to edit Master subtitle style</a:t>
            </a:r>
          </a:p>
        </p:txBody>
      </p:sp>
      <p:sp>
        <p:nvSpPr>
          <p:cNvPr id="16" name="Picture Placeholder 15">
            <a:extLst>
              <a:ext uri="{FF2B5EF4-FFF2-40B4-BE49-F238E27FC236}">
                <a16:creationId xmlns:a16="http://schemas.microsoft.com/office/drawing/2014/main" id="{9F9C7900-0694-4FDF-B29C-24016C0B9C60}"/>
              </a:ext>
            </a:extLst>
          </p:cNvPr>
          <p:cNvSpPr>
            <a:spLocks noGrp="1"/>
          </p:cNvSpPr>
          <p:nvPr>
            <p:ph type="pic" sz="quarter" idx="14" hasCustomPrompt="1"/>
          </p:nvPr>
        </p:nvSpPr>
        <p:spPr>
          <a:xfrm>
            <a:off x="0" y="4533900"/>
            <a:ext cx="7086598" cy="2324100"/>
          </a:xfrm>
        </p:spPr>
        <p:txBody>
          <a:bodyPr/>
          <a:lstStyle>
            <a:lvl1pPr marL="0" indent="0" algn="l">
              <a:buNone/>
              <a:defRPr/>
            </a:lvl1pPr>
          </a:lstStyle>
          <a:p>
            <a:r>
              <a:rPr lang="en-US"/>
              <a:t>Click to add photo</a:t>
            </a:r>
          </a:p>
        </p:txBody>
      </p:sp>
      <p:sp>
        <p:nvSpPr>
          <p:cNvPr id="8" name="Footer Placeholder 4">
            <a:extLst>
              <a:ext uri="{FF2B5EF4-FFF2-40B4-BE49-F238E27FC236}">
                <a16:creationId xmlns:a16="http://schemas.microsoft.com/office/drawing/2014/main" id="{52F1BABA-5C8C-4693-BD5A-974A171125F5}"/>
              </a:ext>
            </a:extLst>
          </p:cNvPr>
          <p:cNvSpPr>
            <a:spLocks noGrp="1"/>
          </p:cNvSpPr>
          <p:nvPr>
            <p:ph type="ftr" sz="quarter" idx="11"/>
          </p:nvPr>
        </p:nvSpPr>
        <p:spPr>
          <a:xfrm>
            <a:off x="201168" y="6356350"/>
            <a:ext cx="4837176" cy="365125"/>
          </a:xfrm>
        </p:spPr>
        <p:txBody>
          <a:bodyPr/>
          <a:lstStyle>
            <a:lvl1pPr>
              <a:defRPr>
                <a:solidFill>
                  <a:schemeClr val="bg1"/>
                </a:solidFill>
              </a:defRPr>
            </a:lvl1pPr>
          </a:lstStyle>
          <a:p>
            <a:pPr>
              <a:defRPr/>
            </a:pPr>
            <a:r>
              <a:rPr lang="en-US">
                <a:effectLst>
                  <a:outerShdw blurRad="38100" dist="38100" dir="2700000" algn="tl">
                    <a:srgbClr val="000000">
                      <a:alpha val="43137"/>
                    </a:srgbClr>
                  </a:outerShdw>
                </a:effectLst>
              </a:rPr>
              <a:t>Presentation title</a:t>
            </a:r>
          </a:p>
        </p:txBody>
      </p:sp>
      <p:sp>
        <p:nvSpPr>
          <p:cNvPr id="14" name="Picture Placeholder 12">
            <a:extLst>
              <a:ext uri="{FF2B5EF4-FFF2-40B4-BE49-F238E27FC236}">
                <a16:creationId xmlns:a16="http://schemas.microsoft.com/office/drawing/2014/main" id="{D71BA6F2-2182-4910-8DA6-71E5AB274588}"/>
              </a:ext>
            </a:extLst>
          </p:cNvPr>
          <p:cNvSpPr>
            <a:spLocks noGrp="1"/>
          </p:cNvSpPr>
          <p:nvPr>
            <p:ph type="pic" sz="quarter" idx="13" hasCustomPrompt="1"/>
          </p:nvPr>
        </p:nvSpPr>
        <p:spPr>
          <a:xfrm>
            <a:off x="7086600" y="0"/>
            <a:ext cx="5105400" cy="4533900"/>
          </a:xfrm>
        </p:spPr>
        <p:txBody>
          <a:bodyPr/>
          <a:lstStyle>
            <a:lvl1pPr marL="0" indent="0" algn="ctr">
              <a:buNone/>
              <a:defRPr/>
            </a:lvl1pPr>
          </a:lstStyle>
          <a:p>
            <a:r>
              <a:rPr lang="en-US"/>
              <a:t>Click to add photo</a:t>
            </a:r>
          </a:p>
        </p:txBody>
      </p:sp>
      <p:sp>
        <p:nvSpPr>
          <p:cNvPr id="17" name="Picture Placeholder 15">
            <a:extLst>
              <a:ext uri="{FF2B5EF4-FFF2-40B4-BE49-F238E27FC236}">
                <a16:creationId xmlns:a16="http://schemas.microsoft.com/office/drawing/2014/main" id="{83DCD7D2-7B94-48E9-9DCA-E72E1BCE4375}"/>
              </a:ext>
            </a:extLst>
          </p:cNvPr>
          <p:cNvSpPr>
            <a:spLocks noGrp="1"/>
          </p:cNvSpPr>
          <p:nvPr>
            <p:ph type="pic" sz="quarter" idx="15" hasCustomPrompt="1"/>
          </p:nvPr>
        </p:nvSpPr>
        <p:spPr>
          <a:xfrm>
            <a:off x="7086598" y="4533900"/>
            <a:ext cx="5105402" cy="2324100"/>
          </a:xfrm>
        </p:spPr>
        <p:txBody>
          <a:bodyPr/>
          <a:lstStyle>
            <a:lvl1pPr marL="0" indent="0">
              <a:buNone/>
              <a:defRPr/>
            </a:lvl1pPr>
          </a:lstStyle>
          <a:p>
            <a:r>
              <a:rPr lang="en-US"/>
              <a:t>Click to add photo</a:t>
            </a:r>
          </a:p>
        </p:txBody>
      </p:sp>
      <p:sp>
        <p:nvSpPr>
          <p:cNvPr id="10" name="Date Placeholder 3">
            <a:extLst>
              <a:ext uri="{FF2B5EF4-FFF2-40B4-BE49-F238E27FC236}">
                <a16:creationId xmlns:a16="http://schemas.microsoft.com/office/drawing/2014/main" id="{94253B29-520A-4014-A821-4F52F57CBC62}"/>
              </a:ext>
            </a:extLst>
          </p:cNvPr>
          <p:cNvSpPr>
            <a:spLocks noGrp="1"/>
          </p:cNvSpPr>
          <p:nvPr>
            <p:ph type="dt" sz="half" idx="10"/>
          </p:nvPr>
        </p:nvSpPr>
        <p:spPr>
          <a:xfrm>
            <a:off x="7013448" y="6355080"/>
            <a:ext cx="4352544" cy="365125"/>
          </a:xfrm>
        </p:spPr>
        <p:txBody>
          <a:bodyPr/>
          <a:lstStyle>
            <a:lvl1pPr>
              <a:defRPr>
                <a:solidFill>
                  <a:schemeClr val="bg1"/>
                </a:solidFill>
              </a:defRPr>
            </a:lvl1pPr>
          </a:lstStyle>
          <a:p>
            <a:pPr>
              <a:defRPr/>
            </a:pPr>
            <a:r>
              <a:rPr lang="en-US">
                <a:effectLst>
                  <a:outerShdw blurRad="38100" dist="38100" dir="2700000" algn="tl">
                    <a:srgbClr val="000000">
                      <a:alpha val="43137"/>
                    </a:srgbClr>
                  </a:outerShdw>
                </a:effectLst>
              </a:rPr>
              <a:t>20XX</a:t>
            </a:r>
          </a:p>
        </p:txBody>
      </p:sp>
      <p:sp>
        <p:nvSpPr>
          <p:cNvPr id="11" name="Slide Number Placeholder 5">
            <a:extLst>
              <a:ext uri="{FF2B5EF4-FFF2-40B4-BE49-F238E27FC236}">
                <a16:creationId xmlns:a16="http://schemas.microsoft.com/office/drawing/2014/main" id="{46B60DEE-1456-46C0-A3E5-4CAF3E128D5B}"/>
              </a:ext>
            </a:extLst>
          </p:cNvPr>
          <p:cNvSpPr>
            <a:spLocks noGrp="1"/>
          </p:cNvSpPr>
          <p:nvPr>
            <p:ph type="sldNum" sz="quarter" idx="12"/>
          </p:nvPr>
        </p:nvSpPr>
        <p:spPr>
          <a:xfrm>
            <a:off x="11365992" y="6356350"/>
            <a:ext cx="630936" cy="365125"/>
          </a:xfrm>
        </p:spPr>
        <p:txBody>
          <a:bodyPr/>
          <a:lstStyle>
            <a:lvl1pPr>
              <a:defRPr>
                <a:solidFill>
                  <a:schemeClr val="bg1"/>
                </a:solidFill>
              </a:defRPr>
            </a:lvl1pPr>
          </a:lstStyle>
          <a:p>
            <a:pPr>
              <a:defRPr/>
            </a:pPr>
            <a:fld id="{2722F022-211C-4882-844C-086FEA6806AA}" type="slidenum">
              <a:rPr lang="en-US" smtClean="0">
                <a:effectLst>
                  <a:outerShdw blurRad="38100" dist="38100" dir="2700000" algn="tl">
                    <a:srgbClr val="000000">
                      <a:alpha val="43137"/>
                    </a:srgbClr>
                  </a:outerShdw>
                </a:effectLst>
              </a:rPr>
              <a:pPr>
                <a:defRPr/>
              </a:pPr>
              <a:t>‹#›</a:t>
            </a:fld>
            <a:endParaRPr lang="en-US">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67725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4F4DD58-525D-4728-A769-9F38711D57DA}"/>
              </a:ext>
              <a:ext uri="{C183D7F6-B498-43B3-948B-1728B52AA6E4}">
                <adec:decorative xmlns:adec="http://schemas.microsoft.com/office/drawing/2017/decorative" val="1"/>
              </a:ext>
            </a:extLst>
          </p:cNvPr>
          <p:cNvSpPr/>
          <p:nvPr userDrawn="1"/>
        </p:nvSpPr>
        <p:spPr>
          <a:xfrm>
            <a:off x="0" y="0"/>
            <a:ext cx="3048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4" name="Title 3">
            <a:extLst>
              <a:ext uri="{FF2B5EF4-FFF2-40B4-BE49-F238E27FC236}">
                <a16:creationId xmlns:a16="http://schemas.microsoft.com/office/drawing/2014/main" id="{C1F862FE-7A72-432B-9888-FB389D35BDF2}"/>
              </a:ext>
            </a:extLst>
          </p:cNvPr>
          <p:cNvSpPr>
            <a:spLocks noGrp="1"/>
          </p:cNvSpPr>
          <p:nvPr>
            <p:ph type="title" hasCustomPrompt="1"/>
          </p:nvPr>
        </p:nvSpPr>
        <p:spPr>
          <a:xfrm>
            <a:off x="331788" y="875030"/>
            <a:ext cx="2384425" cy="5068570"/>
          </a:xfrm>
        </p:spPr>
        <p:txBody>
          <a:bodyPr/>
          <a:lstStyle>
            <a:lvl1pPr>
              <a:lnSpc>
                <a:spcPct val="100000"/>
              </a:lnSpc>
              <a:defRPr spc="-20" baseline="0">
                <a:solidFill>
                  <a:schemeClr val="bg1"/>
                </a:solidFill>
              </a:defRPr>
            </a:lvl1pPr>
          </a:lstStyle>
          <a:p>
            <a:r>
              <a:rPr lang="en-US"/>
              <a:t>Click  to add text</a:t>
            </a:r>
          </a:p>
        </p:txBody>
      </p:sp>
      <p:sp>
        <p:nvSpPr>
          <p:cNvPr id="13" name="Footer Placeholder 4">
            <a:extLst>
              <a:ext uri="{FF2B5EF4-FFF2-40B4-BE49-F238E27FC236}">
                <a16:creationId xmlns:a16="http://schemas.microsoft.com/office/drawing/2014/main" id="{A256B58A-EC2F-48AB-BF2D-AB678AF0C027}"/>
              </a:ext>
            </a:extLst>
          </p:cNvPr>
          <p:cNvSpPr>
            <a:spLocks noGrp="1"/>
          </p:cNvSpPr>
          <p:nvPr>
            <p:ph type="ftr" sz="quarter" idx="11"/>
          </p:nvPr>
        </p:nvSpPr>
        <p:spPr>
          <a:xfrm>
            <a:off x="199277" y="6356350"/>
            <a:ext cx="2771138" cy="365125"/>
          </a:xfrm>
        </p:spPr>
        <p:txBody>
          <a:bodyPr/>
          <a:lstStyle>
            <a:lvl1pPr>
              <a:defRPr>
                <a:solidFill>
                  <a:schemeClr val="bg1"/>
                </a:solidFill>
              </a:defRPr>
            </a:lvl1pPr>
          </a:lstStyle>
          <a:p>
            <a:pPr>
              <a:defRPr/>
            </a:pPr>
            <a:r>
              <a:rPr lang="en-US"/>
              <a:t>Presentation title</a:t>
            </a:r>
          </a:p>
        </p:txBody>
      </p:sp>
      <p:sp>
        <p:nvSpPr>
          <p:cNvPr id="3" name="Content Placeholder 2">
            <a:extLst>
              <a:ext uri="{FF2B5EF4-FFF2-40B4-BE49-F238E27FC236}">
                <a16:creationId xmlns:a16="http://schemas.microsoft.com/office/drawing/2014/main" id="{99D33DA1-34CB-434E-99AF-EA31D28A1941}"/>
              </a:ext>
            </a:extLst>
          </p:cNvPr>
          <p:cNvSpPr>
            <a:spLocks noGrp="1"/>
          </p:cNvSpPr>
          <p:nvPr>
            <p:ph sz="quarter" idx="14" hasCustomPrompt="1"/>
          </p:nvPr>
        </p:nvSpPr>
        <p:spPr>
          <a:xfrm>
            <a:off x="3302000" y="876300"/>
            <a:ext cx="8607425" cy="4749800"/>
          </a:xfrm>
        </p:spPr>
        <p:txBody>
          <a:bodyPr/>
          <a:lstStyle>
            <a:lvl1pPr>
              <a:defRPr/>
            </a:lvl1pPr>
          </a:lstStyle>
          <a:p>
            <a:pPr lvl="0"/>
            <a:r>
              <a:rPr lang="en-US"/>
              <a:t>Click to add content</a:t>
            </a:r>
          </a:p>
        </p:txBody>
      </p:sp>
      <p:sp>
        <p:nvSpPr>
          <p:cNvPr id="14" name="Date Placeholder 3">
            <a:extLst>
              <a:ext uri="{FF2B5EF4-FFF2-40B4-BE49-F238E27FC236}">
                <a16:creationId xmlns:a16="http://schemas.microsoft.com/office/drawing/2014/main" id="{DB48D9BB-04DF-4542-8DF6-C4C78753805D}"/>
              </a:ext>
            </a:extLst>
          </p:cNvPr>
          <p:cNvSpPr>
            <a:spLocks noGrp="1"/>
          </p:cNvSpPr>
          <p:nvPr>
            <p:ph type="dt" sz="half" idx="10"/>
          </p:nvPr>
        </p:nvSpPr>
        <p:spPr>
          <a:xfrm>
            <a:off x="7013448" y="6355080"/>
            <a:ext cx="4352544" cy="365125"/>
          </a:xfrm>
        </p:spPr>
        <p:txBody>
          <a:bodyPr/>
          <a:lstStyle>
            <a:lvl1pPr>
              <a:defRPr/>
            </a:lvl1pPr>
          </a:lstStyle>
          <a:p>
            <a:pPr>
              <a:defRPr/>
            </a:pPr>
            <a:r>
              <a:rPr lang="en-US">
                <a:solidFill>
                  <a:prstClr val="black"/>
                </a:solidFill>
              </a:rPr>
              <a:t>20XX</a:t>
            </a:r>
          </a:p>
        </p:txBody>
      </p:sp>
      <p:sp>
        <p:nvSpPr>
          <p:cNvPr id="15" name="Slide Number Placeholder 5">
            <a:extLst>
              <a:ext uri="{FF2B5EF4-FFF2-40B4-BE49-F238E27FC236}">
                <a16:creationId xmlns:a16="http://schemas.microsoft.com/office/drawing/2014/main" id="{F22742E1-6009-4FFB-A391-37B987F53002}"/>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1372057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83FEABB-56CC-491D-830B-02C0466DABB6}"/>
              </a:ext>
              <a:ext uri="{C183D7F6-B498-43B3-948B-1728B52AA6E4}">
                <adec:decorative xmlns:adec="http://schemas.microsoft.com/office/drawing/2017/decorative" val="1"/>
              </a:ext>
            </a:extLst>
          </p:cNvPr>
          <p:cNvSpPr/>
          <p:nvPr userDrawn="1"/>
        </p:nvSpPr>
        <p:spPr>
          <a:xfrm>
            <a:off x="0" y="0"/>
            <a:ext cx="3048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4" name="Title 3">
            <a:extLst>
              <a:ext uri="{FF2B5EF4-FFF2-40B4-BE49-F238E27FC236}">
                <a16:creationId xmlns:a16="http://schemas.microsoft.com/office/drawing/2014/main" id="{34F3EF5A-453C-4D68-BA86-2FB1DE61C17C}"/>
              </a:ext>
            </a:extLst>
          </p:cNvPr>
          <p:cNvSpPr>
            <a:spLocks noGrp="1"/>
          </p:cNvSpPr>
          <p:nvPr>
            <p:ph type="title" hasCustomPrompt="1"/>
          </p:nvPr>
        </p:nvSpPr>
        <p:spPr>
          <a:xfrm>
            <a:off x="331787" y="996950"/>
            <a:ext cx="2384425" cy="4946650"/>
          </a:xfrm>
        </p:spPr>
        <p:txBody>
          <a:bodyPr/>
          <a:lstStyle>
            <a:lvl1pPr>
              <a:lnSpc>
                <a:spcPct val="100000"/>
              </a:lnSpc>
              <a:defRPr spc="-20" baseline="0">
                <a:solidFill>
                  <a:schemeClr val="bg1"/>
                </a:solidFill>
              </a:defRPr>
            </a:lvl1pPr>
          </a:lstStyle>
          <a:p>
            <a:r>
              <a:rPr lang="en-US"/>
              <a:t>Click  to add text</a:t>
            </a:r>
          </a:p>
        </p:txBody>
      </p:sp>
      <p:sp>
        <p:nvSpPr>
          <p:cNvPr id="9" name="Footer Placeholder 4">
            <a:extLst>
              <a:ext uri="{FF2B5EF4-FFF2-40B4-BE49-F238E27FC236}">
                <a16:creationId xmlns:a16="http://schemas.microsoft.com/office/drawing/2014/main" id="{59321BA0-41E1-404D-9063-DF281D1865F3}"/>
              </a:ext>
            </a:extLst>
          </p:cNvPr>
          <p:cNvSpPr>
            <a:spLocks noGrp="1"/>
          </p:cNvSpPr>
          <p:nvPr>
            <p:ph type="ftr" sz="quarter" idx="11"/>
          </p:nvPr>
        </p:nvSpPr>
        <p:spPr>
          <a:xfrm>
            <a:off x="199277" y="6356350"/>
            <a:ext cx="2771138" cy="365125"/>
          </a:xfrm>
        </p:spPr>
        <p:txBody>
          <a:bodyPr/>
          <a:lstStyle>
            <a:lvl1pPr>
              <a:defRPr>
                <a:solidFill>
                  <a:schemeClr val="bg1"/>
                </a:solidFill>
              </a:defRPr>
            </a:lvl1pPr>
          </a:lstStyle>
          <a:p>
            <a:pPr>
              <a:defRPr/>
            </a:pPr>
            <a:r>
              <a:rPr lang="en-US"/>
              <a:t>Presentation title</a:t>
            </a:r>
          </a:p>
        </p:txBody>
      </p:sp>
      <p:sp>
        <p:nvSpPr>
          <p:cNvPr id="3" name="Content Placeholder 2">
            <a:extLst>
              <a:ext uri="{FF2B5EF4-FFF2-40B4-BE49-F238E27FC236}">
                <a16:creationId xmlns:a16="http://schemas.microsoft.com/office/drawing/2014/main" id="{3671CEA4-8F84-4893-8A45-28DB0AE2068C}"/>
              </a:ext>
            </a:extLst>
          </p:cNvPr>
          <p:cNvSpPr>
            <a:spLocks noGrp="1"/>
          </p:cNvSpPr>
          <p:nvPr>
            <p:ph sz="quarter" idx="14" hasCustomPrompt="1"/>
          </p:nvPr>
        </p:nvSpPr>
        <p:spPr>
          <a:xfrm>
            <a:off x="3422650" y="996950"/>
            <a:ext cx="8367713" cy="4545013"/>
          </a:xfrm>
        </p:spPr>
        <p:txBody>
          <a:bodyPr/>
          <a:lstStyle>
            <a:lvl1pPr>
              <a:defRPr/>
            </a:lvl1pPr>
          </a:lstStyle>
          <a:p>
            <a:pPr lvl="0"/>
            <a:r>
              <a:rPr lang="en-US"/>
              <a:t>Click to add content</a:t>
            </a:r>
          </a:p>
        </p:txBody>
      </p:sp>
      <p:sp>
        <p:nvSpPr>
          <p:cNvPr id="10" name="Date Placeholder 3">
            <a:extLst>
              <a:ext uri="{FF2B5EF4-FFF2-40B4-BE49-F238E27FC236}">
                <a16:creationId xmlns:a16="http://schemas.microsoft.com/office/drawing/2014/main" id="{C99D2EA6-8453-4240-88D1-460E269D8884}"/>
              </a:ext>
            </a:extLst>
          </p:cNvPr>
          <p:cNvSpPr>
            <a:spLocks noGrp="1"/>
          </p:cNvSpPr>
          <p:nvPr>
            <p:ph type="dt" sz="half" idx="10"/>
          </p:nvPr>
        </p:nvSpPr>
        <p:spPr>
          <a:xfrm>
            <a:off x="7013448" y="6355080"/>
            <a:ext cx="4352544" cy="365125"/>
          </a:xfrm>
        </p:spPr>
        <p:txBody>
          <a:bodyPr/>
          <a:lstStyle>
            <a:lvl1pPr>
              <a:defRPr/>
            </a:lvl1pPr>
          </a:lstStyle>
          <a:p>
            <a:pPr>
              <a:defRPr/>
            </a:pPr>
            <a:r>
              <a:rPr lang="en-US">
                <a:solidFill>
                  <a:prstClr val="black"/>
                </a:solidFill>
              </a:rPr>
              <a:t>20XX</a:t>
            </a:r>
          </a:p>
        </p:txBody>
      </p:sp>
      <p:sp>
        <p:nvSpPr>
          <p:cNvPr id="11" name="Slide Number Placeholder 5">
            <a:extLst>
              <a:ext uri="{FF2B5EF4-FFF2-40B4-BE49-F238E27FC236}">
                <a16:creationId xmlns:a16="http://schemas.microsoft.com/office/drawing/2014/main" id="{02DD4984-9B40-488F-B903-2E0419551F49}"/>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3951913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6" name="Picture Placeholder 22">
            <a:extLst>
              <a:ext uri="{FF2B5EF4-FFF2-40B4-BE49-F238E27FC236}">
                <a16:creationId xmlns:a16="http://schemas.microsoft.com/office/drawing/2014/main" id="{AD3C5B21-C400-4C50-8684-59543CDC43F2}"/>
              </a:ext>
            </a:extLst>
          </p:cNvPr>
          <p:cNvSpPr>
            <a:spLocks noGrp="1"/>
          </p:cNvSpPr>
          <p:nvPr>
            <p:ph type="pic" sz="quarter" idx="13" hasCustomPrompt="1"/>
          </p:nvPr>
        </p:nvSpPr>
        <p:spPr>
          <a:xfrm>
            <a:off x="-2" y="0"/>
            <a:ext cx="12192000" cy="6858000"/>
          </a:xfrm>
          <a:noFill/>
        </p:spPr>
        <p:txBody>
          <a:bodyPr/>
          <a:lstStyle>
            <a:lvl1pPr marL="0" indent="0" algn="ctr">
              <a:buNone/>
              <a:defRPr/>
            </a:lvl1pPr>
          </a:lstStyle>
          <a:p>
            <a:r>
              <a:rPr lang="en-US"/>
              <a:t>Click to add photo</a:t>
            </a:r>
          </a:p>
        </p:txBody>
      </p:sp>
      <p:sp>
        <p:nvSpPr>
          <p:cNvPr id="17" name="Title 1">
            <a:extLst>
              <a:ext uri="{FF2B5EF4-FFF2-40B4-BE49-F238E27FC236}">
                <a16:creationId xmlns:a16="http://schemas.microsoft.com/office/drawing/2014/main" id="{F81B040C-8943-4433-BFE9-AFB1F7C9ED4F}"/>
              </a:ext>
            </a:extLst>
          </p:cNvPr>
          <p:cNvSpPr>
            <a:spLocks noGrp="1"/>
          </p:cNvSpPr>
          <p:nvPr>
            <p:ph type="ctrTitle"/>
          </p:nvPr>
        </p:nvSpPr>
        <p:spPr>
          <a:xfrm>
            <a:off x="1177636" y="-2"/>
            <a:ext cx="11014364" cy="4100947"/>
          </a:xfrm>
          <a:gradFill>
            <a:gsLst>
              <a:gs pos="77000">
                <a:srgbClr val="000000">
                  <a:alpha val="30000"/>
                </a:srgbClr>
              </a:gs>
              <a:gs pos="38000">
                <a:srgbClr val="000000">
                  <a:alpha val="20000"/>
                </a:srgbClr>
              </a:gs>
              <a:gs pos="0">
                <a:srgbClr val="000000">
                  <a:alpha val="0"/>
                </a:srgbClr>
              </a:gs>
              <a:gs pos="20000">
                <a:srgbClr val="000000">
                  <a:alpha val="0"/>
                </a:srgbClr>
              </a:gs>
              <a:gs pos="100000">
                <a:srgbClr val="000000">
                  <a:alpha val="30000"/>
                </a:srgbClr>
              </a:gs>
            </a:gsLst>
            <a:lin ang="21594000" scaled="0"/>
          </a:gradFill>
        </p:spPr>
        <p:txBody>
          <a:bodyPr rIns="731520">
            <a:normAutofit/>
          </a:bodyPr>
          <a:lstStyle>
            <a:lvl1pPr algn="r">
              <a:defRPr sz="6000">
                <a:solidFill>
                  <a:schemeClr val="bg1"/>
                </a:solidFill>
              </a:defRPr>
            </a:lvl1pPr>
          </a:lstStyle>
          <a:p>
            <a:pPr algn="r"/>
            <a:r>
              <a:rPr lang="en-US">
                <a:solidFill>
                  <a:srgbClr val="FFFFFF"/>
                </a:solidFill>
                <a:effectLst>
                  <a:outerShdw blurRad="38100" dist="38100" dir="2700000" algn="tl">
                    <a:srgbClr val="000000">
                      <a:alpha val="43137"/>
                    </a:srgbClr>
                  </a:outerShdw>
                </a:effectLst>
              </a:rPr>
              <a:t>Click to edit Master title style</a:t>
            </a:r>
          </a:p>
        </p:txBody>
      </p:sp>
      <p:sp>
        <p:nvSpPr>
          <p:cNvPr id="18" name="Subtitle 2">
            <a:extLst>
              <a:ext uri="{FF2B5EF4-FFF2-40B4-BE49-F238E27FC236}">
                <a16:creationId xmlns:a16="http://schemas.microsoft.com/office/drawing/2014/main" id="{741A6711-44B3-4723-90E5-802B2DBD8616}"/>
              </a:ext>
            </a:extLst>
          </p:cNvPr>
          <p:cNvSpPr>
            <a:spLocks noGrp="1"/>
          </p:cNvSpPr>
          <p:nvPr>
            <p:ph type="subTitle" idx="1"/>
          </p:nvPr>
        </p:nvSpPr>
        <p:spPr>
          <a:xfrm>
            <a:off x="3241963" y="4089656"/>
            <a:ext cx="8950035" cy="2796566"/>
          </a:xfrm>
          <a:gradFill>
            <a:gsLst>
              <a:gs pos="77000">
                <a:srgbClr val="000000">
                  <a:alpha val="30000"/>
                </a:srgbClr>
              </a:gs>
              <a:gs pos="33000">
                <a:srgbClr val="000000">
                  <a:alpha val="20000"/>
                </a:srgbClr>
              </a:gs>
              <a:gs pos="0">
                <a:srgbClr val="000000">
                  <a:alpha val="0"/>
                </a:srgbClr>
              </a:gs>
              <a:gs pos="100000">
                <a:srgbClr val="000000">
                  <a:alpha val="30000"/>
                </a:srgbClr>
              </a:gs>
            </a:gsLst>
            <a:lin ang="21594000" scaled="0"/>
          </a:gradFill>
        </p:spPr>
        <p:txBody>
          <a:bodyPr tIns="640080" rIns="731520" anchor="t">
            <a:normAutofit/>
          </a:bodyPr>
          <a:lstStyle>
            <a:lvl1pPr marL="0" indent="0" algn="r">
              <a:buNone/>
              <a:defRPr sz="2800" b="1" baseline="0">
                <a:solidFill>
                  <a:schemeClr val="bg1"/>
                </a:solidFill>
              </a:defRPr>
            </a:lvl1pPr>
          </a:lstStyle>
          <a:p>
            <a:pPr algn="r"/>
            <a:r>
              <a:rPr lang="en-US">
                <a:solidFill>
                  <a:srgbClr val="FFFFFF"/>
                </a:solidFill>
                <a:effectLst>
                  <a:outerShdw blurRad="38100" dist="38100" dir="2700000" algn="tl">
                    <a:srgbClr val="000000">
                      <a:alpha val="43137"/>
                    </a:srgbClr>
                  </a:outerShdw>
                </a:effectLst>
              </a:rPr>
              <a:t>Click to edit Master subtitle style</a:t>
            </a:r>
          </a:p>
        </p:txBody>
      </p:sp>
      <p:sp>
        <p:nvSpPr>
          <p:cNvPr id="19" name="Footer Placeholder 4">
            <a:extLst>
              <a:ext uri="{FF2B5EF4-FFF2-40B4-BE49-F238E27FC236}">
                <a16:creationId xmlns:a16="http://schemas.microsoft.com/office/drawing/2014/main" id="{B79A2161-66FE-4C11-AD83-5824307CBD6F}"/>
              </a:ext>
            </a:extLst>
          </p:cNvPr>
          <p:cNvSpPr>
            <a:spLocks noGrp="1"/>
          </p:cNvSpPr>
          <p:nvPr>
            <p:ph type="ftr" sz="quarter" idx="11"/>
          </p:nvPr>
        </p:nvSpPr>
        <p:spPr>
          <a:xfrm>
            <a:off x="201168" y="6356350"/>
            <a:ext cx="4837176" cy="365125"/>
          </a:xfrm>
        </p:spPr>
        <p:txBody>
          <a:bodyPr/>
          <a:lstStyle>
            <a:lvl1pPr>
              <a:defRPr>
                <a:solidFill>
                  <a:schemeClr val="bg1"/>
                </a:solidFill>
              </a:defRPr>
            </a:lvl1pPr>
          </a:lstStyle>
          <a:p>
            <a:pPr>
              <a:defRPr/>
            </a:pPr>
            <a:r>
              <a:rPr lang="en-US">
                <a:effectLst>
                  <a:outerShdw blurRad="38100" dist="38100" dir="2700000" algn="tl">
                    <a:srgbClr val="000000">
                      <a:alpha val="43137"/>
                    </a:srgbClr>
                  </a:outerShdw>
                </a:effectLst>
              </a:rPr>
              <a:t>Presentation title</a:t>
            </a:r>
          </a:p>
        </p:txBody>
      </p:sp>
      <p:sp>
        <p:nvSpPr>
          <p:cNvPr id="20" name="Date Placeholder 3">
            <a:extLst>
              <a:ext uri="{FF2B5EF4-FFF2-40B4-BE49-F238E27FC236}">
                <a16:creationId xmlns:a16="http://schemas.microsoft.com/office/drawing/2014/main" id="{91399727-F37D-4748-90E8-B5B6F5312FF1}"/>
              </a:ext>
            </a:extLst>
          </p:cNvPr>
          <p:cNvSpPr>
            <a:spLocks noGrp="1"/>
          </p:cNvSpPr>
          <p:nvPr>
            <p:ph type="dt" sz="half" idx="10"/>
          </p:nvPr>
        </p:nvSpPr>
        <p:spPr>
          <a:xfrm>
            <a:off x="7013448" y="6355080"/>
            <a:ext cx="4352544" cy="365125"/>
          </a:xfrm>
        </p:spPr>
        <p:txBody>
          <a:bodyPr/>
          <a:lstStyle>
            <a:lvl1pPr>
              <a:defRPr>
                <a:solidFill>
                  <a:schemeClr val="bg1"/>
                </a:solidFill>
              </a:defRPr>
            </a:lvl1pPr>
          </a:lstStyle>
          <a:p>
            <a:pPr>
              <a:defRPr/>
            </a:pPr>
            <a:r>
              <a:rPr lang="en-US">
                <a:effectLst>
                  <a:outerShdw blurRad="38100" dist="38100" dir="2700000" algn="tl">
                    <a:srgbClr val="000000">
                      <a:alpha val="43137"/>
                    </a:srgbClr>
                  </a:outerShdw>
                </a:effectLst>
              </a:rPr>
              <a:t>20XX</a:t>
            </a:r>
          </a:p>
        </p:txBody>
      </p:sp>
      <p:sp>
        <p:nvSpPr>
          <p:cNvPr id="21" name="Slide Number Placeholder 5">
            <a:extLst>
              <a:ext uri="{FF2B5EF4-FFF2-40B4-BE49-F238E27FC236}">
                <a16:creationId xmlns:a16="http://schemas.microsoft.com/office/drawing/2014/main" id="{B9DE4FD1-0950-4A6A-8167-F0E9C622D106}"/>
              </a:ext>
            </a:extLst>
          </p:cNvPr>
          <p:cNvSpPr>
            <a:spLocks noGrp="1"/>
          </p:cNvSpPr>
          <p:nvPr>
            <p:ph type="sldNum" sz="quarter" idx="12"/>
          </p:nvPr>
        </p:nvSpPr>
        <p:spPr>
          <a:xfrm>
            <a:off x="11365992" y="6356350"/>
            <a:ext cx="630936" cy="365125"/>
          </a:xfrm>
        </p:spPr>
        <p:txBody>
          <a:bodyPr/>
          <a:lstStyle>
            <a:lvl1pPr>
              <a:defRPr>
                <a:solidFill>
                  <a:schemeClr val="bg1"/>
                </a:solidFill>
              </a:defRPr>
            </a:lvl1pPr>
          </a:lstStyle>
          <a:p>
            <a:pPr>
              <a:defRPr/>
            </a:pPr>
            <a:fld id="{CD6D940D-6D44-4DF9-9322-B4B11F7EDCD0}" type="slidenum">
              <a:rPr lang="en-US" smtClean="0">
                <a:effectLst>
                  <a:outerShdw blurRad="38100" dist="38100" dir="2700000" algn="tl">
                    <a:srgbClr val="000000">
                      <a:alpha val="43137"/>
                    </a:srgbClr>
                  </a:outerShdw>
                </a:effectLst>
              </a:rPr>
              <a:pPr>
                <a:defRPr/>
              </a:pPr>
              <a:t>‹#›</a:t>
            </a:fld>
            <a:endParaRPr lang="en-US">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99453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4A42DEE-636F-4A79-B56A-5AF989E1FDC5}"/>
              </a:ext>
              <a:ext uri="{C183D7F6-B498-43B3-948B-1728B52AA6E4}">
                <adec:decorative xmlns:adec="http://schemas.microsoft.com/office/drawing/2017/decorative"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10" name="Title 9">
            <a:extLst>
              <a:ext uri="{FF2B5EF4-FFF2-40B4-BE49-F238E27FC236}">
                <a16:creationId xmlns:a16="http://schemas.microsoft.com/office/drawing/2014/main" id="{B75C9195-04C9-4D9A-B613-44A5F5900DBD}"/>
              </a:ext>
            </a:extLst>
          </p:cNvPr>
          <p:cNvSpPr>
            <a:spLocks noGrp="1"/>
          </p:cNvSpPr>
          <p:nvPr>
            <p:ph type="title" hasCustomPrompt="1"/>
          </p:nvPr>
        </p:nvSpPr>
        <p:spPr>
          <a:xfrm>
            <a:off x="1002983" y="194783"/>
            <a:ext cx="9421177" cy="769493"/>
          </a:xfrm>
        </p:spPr>
        <p:txBody>
          <a:bodyPr anchor="ctr"/>
          <a:lstStyle>
            <a:lvl1pPr>
              <a:lnSpc>
                <a:spcPct val="100000"/>
              </a:lnSpc>
              <a:defRPr spc="-20" baseline="0">
                <a:solidFill>
                  <a:schemeClr val="bg1"/>
                </a:solidFill>
              </a:defRPr>
            </a:lvl1pPr>
          </a:lstStyle>
          <a:p>
            <a:r>
              <a:rPr lang="en-US"/>
              <a:t>Click to add title</a:t>
            </a:r>
          </a:p>
        </p:txBody>
      </p:sp>
      <p:sp>
        <p:nvSpPr>
          <p:cNvPr id="8" name="Content Placeholder 7">
            <a:extLst>
              <a:ext uri="{FF2B5EF4-FFF2-40B4-BE49-F238E27FC236}">
                <a16:creationId xmlns:a16="http://schemas.microsoft.com/office/drawing/2014/main" id="{4C5A662A-E279-494E-8389-ADC6E870E38D}"/>
              </a:ext>
            </a:extLst>
          </p:cNvPr>
          <p:cNvSpPr>
            <a:spLocks noGrp="1"/>
          </p:cNvSpPr>
          <p:nvPr>
            <p:ph sz="quarter" idx="14" hasCustomPrompt="1"/>
          </p:nvPr>
        </p:nvSpPr>
        <p:spPr>
          <a:xfrm>
            <a:off x="931863" y="1695450"/>
            <a:ext cx="10328275" cy="4314825"/>
          </a:xfrm>
        </p:spPr>
        <p:txBody>
          <a:bodyPr/>
          <a:lstStyle>
            <a:lvl1pPr>
              <a:defRPr/>
            </a:lvl1pPr>
          </a:lstStyle>
          <a:p>
            <a:pPr lvl="0"/>
            <a:r>
              <a:rPr lang="en-US"/>
              <a:t>Click to add content</a:t>
            </a:r>
          </a:p>
        </p:txBody>
      </p:sp>
      <p:sp>
        <p:nvSpPr>
          <p:cNvPr id="4" name="Footer Placeholder 4">
            <a:extLst>
              <a:ext uri="{FF2B5EF4-FFF2-40B4-BE49-F238E27FC236}">
                <a16:creationId xmlns:a16="http://schemas.microsoft.com/office/drawing/2014/main" id="{1420B3F9-9DEF-4500-91D7-25F0B5E91FBF}"/>
              </a:ext>
            </a:extLst>
          </p:cNvPr>
          <p:cNvSpPr>
            <a:spLocks noGrp="1"/>
          </p:cNvSpPr>
          <p:nvPr>
            <p:ph type="ftr" sz="quarter" idx="11"/>
          </p:nvPr>
        </p:nvSpPr>
        <p:spPr>
          <a:xfrm>
            <a:off x="201168" y="6356350"/>
            <a:ext cx="4837176" cy="365125"/>
          </a:xfrm>
        </p:spPr>
        <p:txBody>
          <a:bodyPr/>
          <a:lstStyle>
            <a:lvl1pPr>
              <a:defRPr/>
            </a:lvl1pPr>
          </a:lstStyle>
          <a:p>
            <a:r>
              <a:rPr lang="en-US">
                <a:solidFill>
                  <a:prstClr val="black"/>
                </a:solidFill>
              </a:rPr>
              <a:t>Presentation title</a:t>
            </a:r>
          </a:p>
        </p:txBody>
      </p:sp>
      <p:sp>
        <p:nvSpPr>
          <p:cNvPr id="5" name="Date Placeholder 3">
            <a:extLst>
              <a:ext uri="{FF2B5EF4-FFF2-40B4-BE49-F238E27FC236}">
                <a16:creationId xmlns:a16="http://schemas.microsoft.com/office/drawing/2014/main" id="{05E504E9-EAD2-4BE5-9736-CED43FF24552}"/>
              </a:ext>
            </a:extLst>
          </p:cNvPr>
          <p:cNvSpPr>
            <a:spLocks noGrp="1"/>
          </p:cNvSpPr>
          <p:nvPr>
            <p:ph type="dt" sz="half" idx="10"/>
          </p:nvPr>
        </p:nvSpPr>
        <p:spPr>
          <a:xfrm>
            <a:off x="7013448" y="6355080"/>
            <a:ext cx="4352544" cy="365125"/>
          </a:xfrm>
        </p:spPr>
        <p:txBody>
          <a:bodyPr/>
          <a:lstStyle>
            <a:lvl1pPr>
              <a:defRPr/>
            </a:lvl1pPr>
          </a:lstStyle>
          <a:p>
            <a:pPr>
              <a:defRPr/>
            </a:pPr>
            <a:r>
              <a:rPr lang="en-US">
                <a:solidFill>
                  <a:prstClr val="black"/>
                </a:solidFill>
              </a:rPr>
              <a:t>20XX</a:t>
            </a:r>
          </a:p>
        </p:txBody>
      </p:sp>
      <p:sp>
        <p:nvSpPr>
          <p:cNvPr id="6" name="Slide Number Placeholder 5">
            <a:extLst>
              <a:ext uri="{FF2B5EF4-FFF2-40B4-BE49-F238E27FC236}">
                <a16:creationId xmlns:a16="http://schemas.microsoft.com/office/drawing/2014/main" id="{8C3EB613-AF5E-423F-A78B-94F856BF646A}"/>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2500861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6F922A0-5527-4314-A2EA-E5CF34EF9434}"/>
              </a:ext>
              <a:ext uri="{C183D7F6-B498-43B3-948B-1728B52AA6E4}">
                <adec:decorative xmlns:adec="http://schemas.microsoft.com/office/drawing/2017/decorative" val="1"/>
              </a:ext>
            </a:extLst>
          </p:cNvPr>
          <p:cNvSpPr/>
          <p:nvPr userDrawn="1"/>
        </p:nvSpPr>
        <p:spPr>
          <a:xfrm>
            <a:off x="0" y="0"/>
            <a:ext cx="12192000" cy="1150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10" name="Title 9">
            <a:extLst>
              <a:ext uri="{FF2B5EF4-FFF2-40B4-BE49-F238E27FC236}">
                <a16:creationId xmlns:a16="http://schemas.microsoft.com/office/drawing/2014/main" id="{96EC4CB6-956E-48EB-86AC-B40D89D74215}"/>
              </a:ext>
            </a:extLst>
          </p:cNvPr>
          <p:cNvSpPr>
            <a:spLocks noGrp="1"/>
          </p:cNvSpPr>
          <p:nvPr>
            <p:ph type="title" hasCustomPrompt="1"/>
          </p:nvPr>
        </p:nvSpPr>
        <p:spPr>
          <a:xfrm>
            <a:off x="1000759" y="194783"/>
            <a:ext cx="10022841" cy="760892"/>
          </a:xfrm>
        </p:spPr>
        <p:txBody>
          <a:bodyPr anchor="ctr"/>
          <a:lstStyle>
            <a:lvl1pPr>
              <a:lnSpc>
                <a:spcPct val="100000"/>
              </a:lnSpc>
              <a:defRPr spc="-20" baseline="0">
                <a:solidFill>
                  <a:schemeClr val="bg1"/>
                </a:solidFill>
              </a:defRPr>
            </a:lvl1pPr>
          </a:lstStyle>
          <a:p>
            <a:r>
              <a:rPr lang="en-US"/>
              <a:t>Click to add title</a:t>
            </a:r>
          </a:p>
        </p:txBody>
      </p:sp>
      <p:sp>
        <p:nvSpPr>
          <p:cNvPr id="9" name="Content Placeholder 8">
            <a:extLst>
              <a:ext uri="{FF2B5EF4-FFF2-40B4-BE49-F238E27FC236}">
                <a16:creationId xmlns:a16="http://schemas.microsoft.com/office/drawing/2014/main" id="{13FA4250-BD33-40AE-934A-A473029C5CA5}"/>
              </a:ext>
            </a:extLst>
          </p:cNvPr>
          <p:cNvSpPr>
            <a:spLocks noGrp="1"/>
          </p:cNvSpPr>
          <p:nvPr>
            <p:ph sz="quarter" idx="14" hasCustomPrompt="1"/>
          </p:nvPr>
        </p:nvSpPr>
        <p:spPr>
          <a:xfrm>
            <a:off x="646112" y="1560513"/>
            <a:ext cx="10899776" cy="4341812"/>
          </a:xfrm>
        </p:spPr>
        <p:txBody>
          <a:bodyPr/>
          <a:lstStyle>
            <a:lvl1pPr>
              <a:defRPr/>
            </a:lvl1pPr>
          </a:lstStyle>
          <a:p>
            <a:pPr lvl="0"/>
            <a:r>
              <a:rPr lang="en-US"/>
              <a:t>Click to add content</a:t>
            </a:r>
          </a:p>
        </p:txBody>
      </p:sp>
      <p:sp>
        <p:nvSpPr>
          <p:cNvPr id="4" name="Footer Placeholder 4">
            <a:extLst>
              <a:ext uri="{FF2B5EF4-FFF2-40B4-BE49-F238E27FC236}">
                <a16:creationId xmlns:a16="http://schemas.microsoft.com/office/drawing/2014/main" id="{771E7CA1-3FAA-4961-8BAC-93AB2EF6526B}"/>
              </a:ext>
            </a:extLst>
          </p:cNvPr>
          <p:cNvSpPr>
            <a:spLocks noGrp="1"/>
          </p:cNvSpPr>
          <p:nvPr>
            <p:ph type="ftr" sz="quarter" idx="11"/>
          </p:nvPr>
        </p:nvSpPr>
        <p:spPr>
          <a:xfrm>
            <a:off x="201168" y="6356350"/>
            <a:ext cx="4837176" cy="365125"/>
          </a:xfrm>
        </p:spPr>
        <p:txBody>
          <a:bodyPr/>
          <a:lstStyle>
            <a:lvl1pPr>
              <a:defRPr/>
            </a:lvl1pPr>
          </a:lstStyle>
          <a:p>
            <a:r>
              <a:rPr lang="en-US">
                <a:solidFill>
                  <a:prstClr val="black"/>
                </a:solidFill>
              </a:rPr>
              <a:t>Presentation title</a:t>
            </a:r>
          </a:p>
        </p:txBody>
      </p:sp>
      <p:sp>
        <p:nvSpPr>
          <p:cNvPr id="5" name="Date Placeholder 3">
            <a:extLst>
              <a:ext uri="{FF2B5EF4-FFF2-40B4-BE49-F238E27FC236}">
                <a16:creationId xmlns:a16="http://schemas.microsoft.com/office/drawing/2014/main" id="{520CC547-8B7E-4C4B-9B2A-04BD498A71C2}"/>
              </a:ext>
            </a:extLst>
          </p:cNvPr>
          <p:cNvSpPr>
            <a:spLocks noGrp="1"/>
          </p:cNvSpPr>
          <p:nvPr>
            <p:ph type="dt" sz="half" idx="10"/>
          </p:nvPr>
        </p:nvSpPr>
        <p:spPr>
          <a:xfrm>
            <a:off x="7013448" y="6355080"/>
            <a:ext cx="4352544" cy="365125"/>
          </a:xfrm>
        </p:spPr>
        <p:txBody>
          <a:bodyPr/>
          <a:lstStyle>
            <a:lvl1pPr>
              <a:defRPr/>
            </a:lvl1pPr>
          </a:lstStyle>
          <a:p>
            <a:pPr>
              <a:defRPr/>
            </a:pPr>
            <a:r>
              <a:rPr lang="en-US">
                <a:solidFill>
                  <a:prstClr val="black"/>
                </a:solidFill>
              </a:rPr>
              <a:t>20XX</a:t>
            </a:r>
          </a:p>
        </p:txBody>
      </p:sp>
      <p:sp>
        <p:nvSpPr>
          <p:cNvPr id="6" name="Slide Number Placeholder 5">
            <a:extLst>
              <a:ext uri="{FF2B5EF4-FFF2-40B4-BE49-F238E27FC236}">
                <a16:creationId xmlns:a16="http://schemas.microsoft.com/office/drawing/2014/main" id="{AD34245B-9DC4-457D-AB68-8E3BBB852943}"/>
              </a:ext>
            </a:extLst>
          </p:cNvPr>
          <p:cNvSpPr>
            <a:spLocks noGrp="1"/>
          </p:cNvSpPr>
          <p:nvPr>
            <p:ph type="sldNum" sz="quarter" idx="12"/>
          </p:nvPr>
        </p:nvSpPr>
        <p:spPr>
          <a:xfrm>
            <a:off x="11365992" y="6356350"/>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902394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33E30A8-0D9C-47BB-8249-8A2EEEFC72DD}"/>
              </a:ext>
            </a:extLst>
          </p:cNvPr>
          <p:cNvSpPr>
            <a:spLocks noGrp="1"/>
          </p:cNvSpPr>
          <p:nvPr>
            <p:ph type="title"/>
          </p:nvPr>
        </p:nvSpPr>
        <p:spPr>
          <a:xfrm>
            <a:off x="649224" y="365124"/>
            <a:ext cx="10552176" cy="1499616"/>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2FE93687-61FE-460F-A66F-4DF17994F394}"/>
              </a:ext>
            </a:extLst>
          </p:cNvPr>
          <p:cNvSpPr>
            <a:spLocks noGrp="1"/>
          </p:cNvSpPr>
          <p:nvPr>
            <p:ph type="body" idx="1"/>
          </p:nvPr>
        </p:nvSpPr>
        <p:spPr>
          <a:xfrm>
            <a:off x="649224" y="1984248"/>
            <a:ext cx="10552176" cy="419709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EE1FFB-7673-4E75-9B5C-5572E2B0683B}"/>
              </a:ext>
            </a:extLst>
          </p:cNvPr>
          <p:cNvSpPr>
            <a:spLocks noGrp="1"/>
          </p:cNvSpPr>
          <p:nvPr>
            <p:ph type="dt" sz="half" idx="2"/>
          </p:nvPr>
        </p:nvSpPr>
        <p:spPr>
          <a:xfrm>
            <a:off x="7013448" y="6355080"/>
            <a:ext cx="4352544" cy="365125"/>
          </a:xfrm>
          <a:prstGeom prst="rect">
            <a:avLst/>
          </a:prstGeom>
        </p:spPr>
        <p:txBody>
          <a:bodyPr vert="horz" lIns="91440" tIns="45720" rIns="91440" bIns="45720" rtlCol="0" anchor="ctr"/>
          <a:lstStyle>
            <a:lvl1pPr algn="r">
              <a:defRPr sz="1050">
                <a:solidFill>
                  <a:schemeClr val="tx1"/>
                </a:solidFill>
              </a:defRPr>
            </a:lvl1pPr>
          </a:lstStyle>
          <a:p>
            <a:r>
              <a:rPr lang="en-US"/>
              <a:t>20XX</a:t>
            </a:r>
          </a:p>
        </p:txBody>
      </p:sp>
      <p:sp>
        <p:nvSpPr>
          <p:cNvPr id="5" name="Footer Placeholder 4">
            <a:extLst>
              <a:ext uri="{FF2B5EF4-FFF2-40B4-BE49-F238E27FC236}">
                <a16:creationId xmlns:a16="http://schemas.microsoft.com/office/drawing/2014/main" id="{66C4B9AF-F93C-43E8-8E68-3B700825CE91}"/>
              </a:ext>
            </a:extLst>
          </p:cNvPr>
          <p:cNvSpPr>
            <a:spLocks noGrp="1"/>
          </p:cNvSpPr>
          <p:nvPr>
            <p:ph type="ftr" sz="quarter" idx="3"/>
          </p:nvPr>
        </p:nvSpPr>
        <p:spPr>
          <a:xfrm>
            <a:off x="201168" y="6356350"/>
            <a:ext cx="4837176" cy="365125"/>
          </a:xfrm>
          <a:prstGeom prst="rect">
            <a:avLst/>
          </a:prstGeom>
        </p:spPr>
        <p:txBody>
          <a:bodyPr vert="horz" lIns="91440" tIns="45720" rIns="91440" bIns="45720" rtlCol="0" anchor="ctr"/>
          <a:lstStyle>
            <a:lvl1pPr algn="l">
              <a:defRPr sz="1050">
                <a:solidFill>
                  <a:schemeClr val="tx1"/>
                </a:solidFill>
              </a:defRPr>
            </a:lvl1pPr>
          </a:lstStyle>
          <a:p>
            <a:r>
              <a:rPr lang="en-US" sz="1050"/>
              <a:t>Presentation title</a:t>
            </a:r>
          </a:p>
        </p:txBody>
      </p:sp>
      <p:sp>
        <p:nvSpPr>
          <p:cNvPr id="6" name="Slide Number Placeholder 5">
            <a:extLst>
              <a:ext uri="{FF2B5EF4-FFF2-40B4-BE49-F238E27FC236}">
                <a16:creationId xmlns:a16="http://schemas.microsoft.com/office/drawing/2014/main" id="{9CD739F7-0AE5-4677-8957-9961D67C18E5}"/>
              </a:ext>
            </a:extLst>
          </p:cNvPr>
          <p:cNvSpPr>
            <a:spLocks noGrp="1"/>
          </p:cNvSpPr>
          <p:nvPr>
            <p:ph type="sldNum" sz="quarter" idx="4"/>
          </p:nvPr>
        </p:nvSpPr>
        <p:spPr>
          <a:xfrm>
            <a:off x="11365992" y="6356350"/>
            <a:ext cx="630936" cy="365125"/>
          </a:xfrm>
          <a:prstGeom prst="rect">
            <a:avLst/>
          </a:prstGeom>
        </p:spPr>
        <p:txBody>
          <a:bodyPr vert="horz" lIns="91440" tIns="45720" rIns="91440" bIns="45720" rtlCol="0" anchor="ctr"/>
          <a:lstStyle>
            <a:lvl1pPr algn="r">
              <a:defRPr sz="1050">
                <a:solidFill>
                  <a:schemeClr val="tx1"/>
                </a:solidFill>
              </a:defRPr>
            </a:lvl1pPr>
          </a:lstStyle>
          <a:p>
            <a:fld id="{0D4885A8-DDA8-4FCF-AB25-DA8F78EC7557}" type="slidenum">
              <a:rPr lang="en-US" smtClean="0"/>
              <a:pPr/>
              <a:t>‹#›</a:t>
            </a:fld>
            <a:endParaRPr lang="en-US"/>
          </a:p>
        </p:txBody>
      </p:sp>
    </p:spTree>
    <p:extLst>
      <p:ext uri="{BB962C8B-B14F-4D97-AF65-F5344CB8AC3E}">
        <p14:creationId xmlns:p14="http://schemas.microsoft.com/office/powerpoint/2010/main" val="16393345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p:txStyles>
    <p:titleStyle>
      <a:lvl1pPr algn="l" defTabSz="914400" rtl="0" eaLnBrk="1" latinLnBrk="0" hangingPunct="1">
        <a:lnSpc>
          <a:spcPct val="90000"/>
        </a:lnSpc>
        <a:spcBef>
          <a:spcPct val="0"/>
        </a:spcBef>
        <a:buNone/>
        <a:defRPr sz="4800" b="1" kern="1200" spc="-40" baseline="0">
          <a:solidFill>
            <a:schemeClr val="accent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400" kern="1200" spc="-20" baseline="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spc="-20" baseline="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spc="-20" baseline="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1.png"/><Relationship Id="rId5" Type="http://schemas.openxmlformats.org/officeDocument/2006/relationships/image" Target="../media/image9.png"/><Relationship Id="rId4" Type="http://schemas.openxmlformats.org/officeDocument/2006/relationships/hyperlink" Target="file:///C:\Users\susan\OneDrive\Desktop\Documents\Work\ISRI\ESG%20Toolkit\Workshop%20#5 Supply Chain &amp; Avoided Emissions/warm-users-guide_v15_10-29-2020.pdf"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image" Target="../media/image1.png"/><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0.xml"/><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0.xml"/><Relationship Id="rId6" Type="http://schemas.openxmlformats.org/officeDocument/2006/relationships/image" Target="../media/image1.png"/><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0.xml"/><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10.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10.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10.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10.xml"/><Relationship Id="rId5" Type="http://schemas.openxmlformats.org/officeDocument/2006/relationships/image" Target="../media/image37.png"/><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1.emf"/><Relationship Id="rId2" Type="http://schemas.openxmlformats.org/officeDocument/2006/relationships/notesSlide" Target="../notesSlides/notesSlide27.xml"/><Relationship Id="rId1" Type="http://schemas.openxmlformats.org/officeDocument/2006/relationships/slideLayout" Target="../slideLayouts/slideLayout10.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0.xml"/><Relationship Id="rId4" Type="http://schemas.openxmlformats.org/officeDocument/2006/relationships/hyperlink" Target="https://www.epa.gov/sites/default/files/2016-03/documents/life-cycle-ghg-accounting-versus-ghg-emission-inventories10-28-10.pdf"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https://www.eco-business.com/news/explainer-avoided-emissions-and-how-not-to-overclaim-them/"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hyperlink" Target="https://www.eco-business.com/about/profile/34084/" TargetMode="Externa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6">
            <a:extLst>
              <a:ext uri="{FF2B5EF4-FFF2-40B4-BE49-F238E27FC236}">
                <a16:creationId xmlns:a16="http://schemas.microsoft.com/office/drawing/2014/main" id="{857BF0BA-7FEF-4571-B503-63ECEF529C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15" name="Rectangle 18">
            <a:extLst>
              <a:ext uri="{FF2B5EF4-FFF2-40B4-BE49-F238E27FC236}">
                <a16:creationId xmlns:a16="http://schemas.microsoft.com/office/drawing/2014/main" id="{6E151D61-0FDD-425C-8C26-EBAA74897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5" name="Title 4">
            <a:extLst>
              <a:ext uri="{FF2B5EF4-FFF2-40B4-BE49-F238E27FC236}">
                <a16:creationId xmlns:a16="http://schemas.microsoft.com/office/drawing/2014/main" id="{7D32AC0F-BBD1-FC4F-B8D8-DCDD08353039}"/>
              </a:ext>
            </a:extLst>
          </p:cNvPr>
          <p:cNvSpPr>
            <a:spLocks noGrp="1"/>
          </p:cNvSpPr>
          <p:nvPr>
            <p:ph type="ctrTitle"/>
          </p:nvPr>
        </p:nvSpPr>
        <p:spPr>
          <a:xfrm>
            <a:off x="285750" y="587075"/>
            <a:ext cx="5524500" cy="5341808"/>
          </a:xfrm>
        </p:spPr>
        <p:txBody>
          <a:bodyPr vert="horz" lIns="91440" tIns="45720" rIns="91440" bIns="45720" rtlCol="0" anchor="b">
            <a:normAutofit fontScale="90000"/>
          </a:bodyPr>
          <a:lstStyle/>
          <a:p>
            <a:r>
              <a:rPr lang="en-US" sz="6100" spc="-40" dirty="0"/>
              <a:t>Avoided Emissions (Scope 4) &amp; the WARM Tool</a:t>
            </a:r>
            <a:br>
              <a:rPr lang="en-US" sz="6100" spc="-40" dirty="0"/>
            </a:br>
            <a:br>
              <a:rPr lang="en-US" sz="6100" spc="-40" dirty="0"/>
            </a:br>
            <a:r>
              <a:rPr lang="en-US" sz="2400" spc="-40" dirty="0"/>
              <a:t>October 2023 </a:t>
            </a:r>
            <a:br>
              <a:rPr lang="en-US" sz="2400" spc="-40" dirty="0"/>
            </a:br>
            <a:r>
              <a:rPr lang="en-US" sz="2400" spc="-40" dirty="0"/>
              <a:t>Workshop #5</a:t>
            </a:r>
          </a:p>
        </p:txBody>
      </p:sp>
      <p:sp>
        <p:nvSpPr>
          <p:cNvPr id="4" name="Slide Number Placeholder 3">
            <a:extLst>
              <a:ext uri="{FF2B5EF4-FFF2-40B4-BE49-F238E27FC236}">
                <a16:creationId xmlns:a16="http://schemas.microsoft.com/office/drawing/2014/main" id="{7CCC3E1D-B7F8-47F6-A352-B757462BBBA7}"/>
              </a:ext>
            </a:extLst>
          </p:cNvPr>
          <p:cNvSpPr>
            <a:spLocks noGrp="1"/>
          </p:cNvSpPr>
          <p:nvPr>
            <p:ph type="sldNum" sz="quarter" idx="12"/>
          </p:nvPr>
        </p:nvSpPr>
        <p:spPr>
          <a:xfrm>
            <a:off x="11365992" y="6356350"/>
            <a:ext cx="630936"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2722F022-211C-4882-844C-086FEA6806AA}"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a:t>
            </a:fld>
            <a:endParaRPr kumimoji="0" lang="en-US" sz="1050" b="0" i="0" u="none" strike="noStrike" kern="1200" cap="none" spc="0" normalizeH="0" baseline="0" noProof="0">
              <a:ln>
                <a:noFill/>
              </a:ln>
              <a:solidFill>
                <a:prstClr val="black"/>
              </a:solidFill>
              <a:effectLst/>
              <a:uLnTx/>
              <a:uFillTx/>
              <a:latin typeface="Avenir Next LT Pro"/>
              <a:ea typeface="+mn-ea"/>
              <a:cs typeface="+mn-cs"/>
            </a:endParaRPr>
          </a:p>
        </p:txBody>
      </p:sp>
      <p:pic>
        <p:nvPicPr>
          <p:cNvPr id="7" name="Picture 6">
            <a:extLst>
              <a:ext uri="{FF2B5EF4-FFF2-40B4-BE49-F238E27FC236}">
                <a16:creationId xmlns:a16="http://schemas.microsoft.com/office/drawing/2014/main" id="{4E6B34D9-9C5A-277A-A123-BF13700625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14905" y="6108567"/>
            <a:ext cx="786373" cy="427122"/>
          </a:xfrm>
          <a:prstGeom prst="rect">
            <a:avLst/>
          </a:prstGeom>
        </p:spPr>
      </p:pic>
      <p:pic>
        <p:nvPicPr>
          <p:cNvPr id="12" name="Picture 11">
            <a:extLst>
              <a:ext uri="{FF2B5EF4-FFF2-40B4-BE49-F238E27FC236}">
                <a16:creationId xmlns:a16="http://schemas.microsoft.com/office/drawing/2014/main" id="{DC52454C-4C68-99E0-0B62-5F09C04EC974}"/>
              </a:ext>
            </a:extLst>
          </p:cNvPr>
          <p:cNvPicPr>
            <a:picLocks noChangeAspect="1"/>
          </p:cNvPicPr>
          <p:nvPr/>
        </p:nvPicPr>
        <p:blipFill>
          <a:blip r:embed="rId4"/>
          <a:stretch>
            <a:fillRect/>
          </a:stretch>
        </p:blipFill>
        <p:spPr>
          <a:xfrm>
            <a:off x="6198781" y="719109"/>
            <a:ext cx="5876808" cy="5022471"/>
          </a:xfrm>
          <a:prstGeom prst="rect">
            <a:avLst/>
          </a:prstGeom>
        </p:spPr>
      </p:pic>
      <p:pic>
        <p:nvPicPr>
          <p:cNvPr id="16" name="Picture 15">
            <a:extLst>
              <a:ext uri="{FF2B5EF4-FFF2-40B4-BE49-F238E27FC236}">
                <a16:creationId xmlns:a16="http://schemas.microsoft.com/office/drawing/2014/main" id="{95218A2C-B78C-DF4B-460A-2117AC2E2C23}"/>
              </a:ext>
            </a:extLst>
          </p:cNvPr>
          <p:cNvPicPr>
            <a:picLocks noChangeAspect="1"/>
          </p:cNvPicPr>
          <p:nvPr/>
        </p:nvPicPr>
        <p:blipFill>
          <a:blip r:embed="rId5"/>
          <a:stretch>
            <a:fillRect/>
          </a:stretch>
        </p:blipFill>
        <p:spPr>
          <a:xfrm>
            <a:off x="10991678" y="5476045"/>
            <a:ext cx="1057329" cy="184159"/>
          </a:xfrm>
          <a:prstGeom prst="rect">
            <a:avLst/>
          </a:prstGeom>
        </p:spPr>
      </p:pic>
      <p:sp>
        <p:nvSpPr>
          <p:cNvPr id="3" name="TextBox 2">
            <a:extLst>
              <a:ext uri="{FF2B5EF4-FFF2-40B4-BE49-F238E27FC236}">
                <a16:creationId xmlns:a16="http://schemas.microsoft.com/office/drawing/2014/main" id="{12AAE57A-D3E3-C79E-ABF3-40D2BC133F12}"/>
              </a:ext>
            </a:extLst>
          </p:cNvPr>
          <p:cNvSpPr txBox="1"/>
          <p:nvPr/>
        </p:nvSpPr>
        <p:spPr>
          <a:xfrm>
            <a:off x="10880775" y="6540082"/>
            <a:ext cx="854631"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venir Next LT Pro"/>
                <a:ea typeface="+mn-ea"/>
                <a:cs typeface="+mn-cs"/>
              </a:rPr>
              <a:t>October 2023</a:t>
            </a:r>
          </a:p>
        </p:txBody>
      </p:sp>
    </p:spTree>
    <p:extLst>
      <p:ext uri="{BB962C8B-B14F-4D97-AF65-F5344CB8AC3E}">
        <p14:creationId xmlns:p14="http://schemas.microsoft.com/office/powerpoint/2010/main" val="2193130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2D22322F-E79D-4BEF-8038-DE2C8F5CCA40}"/>
              </a:ext>
            </a:extLst>
          </p:cNvPr>
          <p:cNvSpPr>
            <a:spLocks noGrp="1"/>
          </p:cNvSpPr>
          <p:nvPr>
            <p:ph type="title"/>
          </p:nvPr>
        </p:nvSpPr>
        <p:spPr>
          <a:xfrm>
            <a:off x="1284551" y="144713"/>
            <a:ext cx="10712377" cy="872100"/>
          </a:xfrm>
        </p:spPr>
        <p:txBody>
          <a:bodyPr vert="horz" lIns="91440" tIns="45720" rIns="91440" bIns="45720" rtlCol="0" anchor="ctr">
            <a:normAutofit/>
          </a:bodyPr>
          <a:lstStyle/>
          <a:p>
            <a:pPr>
              <a:lnSpc>
                <a:spcPct val="90000"/>
              </a:lnSpc>
            </a:pPr>
            <a:r>
              <a:rPr lang="en-US" sz="4300" spc="-40">
                <a:solidFill>
                  <a:srgbClr val="FFFFFF"/>
                </a:solidFill>
              </a:rPr>
              <a:t>WARM User’s Guide</a:t>
            </a:r>
          </a:p>
        </p:txBody>
      </p:sp>
      <p:sp>
        <p:nvSpPr>
          <p:cNvPr id="26" name="Date Placeholder 2">
            <a:extLst>
              <a:ext uri="{FF2B5EF4-FFF2-40B4-BE49-F238E27FC236}">
                <a16:creationId xmlns:a16="http://schemas.microsoft.com/office/drawing/2014/main" id="{D9D9C245-3BB9-FD0F-8DD8-020AA4BC87A4}"/>
              </a:ext>
            </a:extLst>
          </p:cNvPr>
          <p:cNvSpPr>
            <a:spLocks noGrp="1"/>
          </p:cNvSpPr>
          <p:nvPr>
            <p:ph type="dt" sz="half" idx="10"/>
          </p:nvPr>
        </p:nvSpPr>
        <p:spPr>
          <a:xfrm>
            <a:off x="7325958" y="6356350"/>
            <a:ext cx="3875442"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050" b="0" i="0" u="none" strike="noStrike" kern="1200" cap="none" spc="0" normalizeH="0" baseline="0" noProof="0">
                <a:ln>
                  <a:noFill/>
                </a:ln>
                <a:solidFill>
                  <a:srgbClr val="FFFFFF"/>
                </a:solidFill>
                <a:effectLst/>
                <a:uLnTx/>
                <a:uFillTx/>
                <a:latin typeface="Avenir Next LT Pro"/>
                <a:ea typeface="+mn-ea"/>
                <a:cs typeface="+mn-cs"/>
              </a:rPr>
              <a:t>June 2023</a:t>
            </a:r>
          </a:p>
        </p:txBody>
      </p:sp>
      <p:sp>
        <p:nvSpPr>
          <p:cNvPr id="8" name="Slide Number Placeholder 7">
            <a:extLst>
              <a:ext uri="{FF2B5EF4-FFF2-40B4-BE49-F238E27FC236}">
                <a16:creationId xmlns:a16="http://schemas.microsoft.com/office/drawing/2014/main" id="{99800B7A-B486-4409-9EDD-0A7B9628EDE8}"/>
              </a:ext>
            </a:extLst>
          </p:cNvPr>
          <p:cNvSpPr>
            <a:spLocks noGrp="1"/>
          </p:cNvSpPr>
          <p:nvPr>
            <p:ph type="sldNum" sz="quarter" idx="12"/>
          </p:nvPr>
        </p:nvSpPr>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6B786C7-B8F9-4072-AAAA-17258464D730}" type="slidenum">
              <a:rPr kumimoji="0" lang="en-US" sz="1050" b="0" i="0" u="none" strike="noStrike" kern="1200" cap="none" spc="0" normalizeH="0" baseline="0" noProof="0">
                <a:ln>
                  <a:noFill/>
                </a:ln>
                <a:solidFill>
                  <a:srgbClr val="FFFFFF"/>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10</a:t>
            </a:fld>
            <a:endParaRPr kumimoji="0" lang="en-US" sz="105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4" name="Title 5">
            <a:extLst>
              <a:ext uri="{FF2B5EF4-FFF2-40B4-BE49-F238E27FC236}">
                <a16:creationId xmlns:a16="http://schemas.microsoft.com/office/drawing/2014/main" id="{49DE853A-E182-2D46-C292-34F0B18360C9}"/>
              </a:ext>
            </a:extLst>
          </p:cNvPr>
          <p:cNvSpPr txBox="1">
            <a:spLocks/>
          </p:cNvSpPr>
          <p:nvPr/>
        </p:nvSpPr>
        <p:spPr>
          <a:xfrm>
            <a:off x="1089073" y="1041758"/>
            <a:ext cx="3032354" cy="487017"/>
          </a:xfrm>
          <a:prstGeom prst="rect">
            <a:avLst/>
          </a:prstGeom>
        </p:spPr>
        <p:txBody>
          <a:bodyPr vert="horz" lIns="91440" tIns="45720" rIns="91440" bIns="45720" rtlCol="0" anchor="ctr">
            <a:normAutofit/>
          </a:bodyPr>
          <a:lstStyle>
            <a:lvl1pPr algn="r" defTabSz="914400" rtl="0" eaLnBrk="1" latinLnBrk="0" hangingPunct="1">
              <a:lnSpc>
                <a:spcPct val="100000"/>
              </a:lnSpc>
              <a:spcBef>
                <a:spcPct val="0"/>
              </a:spcBef>
              <a:buNone/>
              <a:defRPr sz="4800" b="1" kern="1200" spc="-20" baseline="0">
                <a:solidFill>
                  <a:schemeClr val="bg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20" normalizeH="0" baseline="0" noProof="0">
                <a:ln>
                  <a:noFill/>
                </a:ln>
                <a:solidFill>
                  <a:prstClr val="white"/>
                </a:solidFill>
                <a:effectLst/>
                <a:uLnTx/>
                <a:uFillTx/>
                <a:latin typeface="Calibri" panose="020F0502020204030204" pitchFamily="34" charset="0"/>
                <a:ea typeface="+mj-ea"/>
                <a:cs typeface="Calibri" panose="020F0502020204030204" pitchFamily="34" charset="0"/>
              </a:rPr>
              <a:t>A Conversation with our Stakeholders</a:t>
            </a:r>
          </a:p>
        </p:txBody>
      </p:sp>
      <p:grpSp>
        <p:nvGrpSpPr>
          <p:cNvPr id="7" name="Group 6">
            <a:extLst>
              <a:ext uri="{FF2B5EF4-FFF2-40B4-BE49-F238E27FC236}">
                <a16:creationId xmlns:a16="http://schemas.microsoft.com/office/drawing/2014/main" id="{B6A9AB86-802E-48EC-CCE2-F4E987FE524D}"/>
              </a:ext>
            </a:extLst>
          </p:cNvPr>
          <p:cNvGrpSpPr/>
          <p:nvPr/>
        </p:nvGrpSpPr>
        <p:grpSpPr>
          <a:xfrm>
            <a:off x="489580" y="1285266"/>
            <a:ext cx="4724076" cy="5445637"/>
            <a:chOff x="612870" y="1297240"/>
            <a:chExt cx="4724076" cy="5445637"/>
          </a:xfrm>
        </p:grpSpPr>
        <p:pic>
          <p:nvPicPr>
            <p:cNvPr id="5" name="Picture 4">
              <a:extLst>
                <a:ext uri="{FF2B5EF4-FFF2-40B4-BE49-F238E27FC236}">
                  <a16:creationId xmlns:a16="http://schemas.microsoft.com/office/drawing/2014/main" id="{23B7C392-9459-DBBF-34A5-4577ABD1F3DC}"/>
                </a:ext>
              </a:extLst>
            </p:cNvPr>
            <p:cNvPicPr>
              <a:picLocks noChangeAspect="1"/>
            </p:cNvPicPr>
            <p:nvPr/>
          </p:nvPicPr>
          <p:blipFill>
            <a:blip r:embed="rId3"/>
            <a:stretch>
              <a:fillRect/>
            </a:stretch>
          </p:blipFill>
          <p:spPr>
            <a:xfrm>
              <a:off x="612870" y="1297240"/>
              <a:ext cx="4724076" cy="5363110"/>
            </a:xfrm>
            <a:prstGeom prst="rect">
              <a:avLst/>
            </a:prstGeom>
          </p:spPr>
        </p:pic>
        <p:sp>
          <p:nvSpPr>
            <p:cNvPr id="2" name="TextBox 1">
              <a:extLst>
                <a:ext uri="{FF2B5EF4-FFF2-40B4-BE49-F238E27FC236}">
                  <a16:creationId xmlns:a16="http://schemas.microsoft.com/office/drawing/2014/main" id="{6C1FE30D-DA96-5D54-FF7D-242FAB786B31}"/>
                </a:ext>
              </a:extLst>
            </p:cNvPr>
            <p:cNvSpPr txBox="1"/>
            <p:nvPr/>
          </p:nvSpPr>
          <p:spPr>
            <a:xfrm>
              <a:off x="990600" y="6373545"/>
              <a:ext cx="434634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venir Next LT Pro"/>
                  <a:ea typeface="+mn-ea"/>
                  <a:cs typeface="+mn-cs"/>
                  <a:hlinkClick r:id="rId4"/>
                </a:rPr>
                <a:t>warm-users-guide_v15_10-29-2020.pdf</a:t>
              </a:r>
              <a:endParaRPr kumimoji="0" lang="en-US" sz="1800" b="0" i="0" u="none" strike="noStrike" kern="1200" cap="none" spc="0" normalizeH="0" baseline="0" noProof="0">
                <a:ln>
                  <a:noFill/>
                </a:ln>
                <a:solidFill>
                  <a:prstClr val="black"/>
                </a:solidFill>
                <a:effectLst/>
                <a:uLnTx/>
                <a:uFillTx/>
                <a:latin typeface="Avenir Next LT Pro"/>
                <a:ea typeface="+mn-ea"/>
                <a:cs typeface="+mn-cs"/>
              </a:endParaRPr>
            </a:p>
          </p:txBody>
        </p:sp>
      </p:grpSp>
      <p:pic>
        <p:nvPicPr>
          <p:cNvPr id="6" name="Picture 5">
            <a:extLst>
              <a:ext uri="{FF2B5EF4-FFF2-40B4-BE49-F238E27FC236}">
                <a16:creationId xmlns:a16="http://schemas.microsoft.com/office/drawing/2014/main" id="{E4B30370-CE67-E9A7-548C-9F9FA661AD00}"/>
              </a:ext>
            </a:extLst>
          </p:cNvPr>
          <p:cNvPicPr>
            <a:picLocks noChangeAspect="1"/>
          </p:cNvPicPr>
          <p:nvPr/>
        </p:nvPicPr>
        <p:blipFill>
          <a:blip r:embed="rId5"/>
          <a:stretch>
            <a:fillRect/>
          </a:stretch>
        </p:blipFill>
        <p:spPr>
          <a:xfrm>
            <a:off x="5712604" y="1183171"/>
            <a:ext cx="6234226" cy="5683029"/>
          </a:xfrm>
          <a:prstGeom prst="rect">
            <a:avLst/>
          </a:prstGeom>
        </p:spPr>
      </p:pic>
      <p:sp>
        <p:nvSpPr>
          <p:cNvPr id="3" name="TextBox 2">
            <a:extLst>
              <a:ext uri="{FF2B5EF4-FFF2-40B4-BE49-F238E27FC236}">
                <a16:creationId xmlns:a16="http://schemas.microsoft.com/office/drawing/2014/main" id="{659ABE61-0F0F-C39B-6B05-ED73AE486FD6}"/>
              </a:ext>
            </a:extLst>
          </p:cNvPr>
          <p:cNvSpPr txBox="1"/>
          <p:nvPr/>
        </p:nvSpPr>
        <p:spPr>
          <a:xfrm>
            <a:off x="11220015" y="6584242"/>
            <a:ext cx="854631"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venir Next LT Pro"/>
                <a:ea typeface="+mn-ea"/>
                <a:cs typeface="+mn-cs"/>
              </a:rPr>
              <a:t>October 2023</a:t>
            </a:r>
          </a:p>
        </p:txBody>
      </p:sp>
      <p:pic>
        <p:nvPicPr>
          <p:cNvPr id="9" name="Picture 8">
            <a:extLst>
              <a:ext uri="{FF2B5EF4-FFF2-40B4-BE49-F238E27FC236}">
                <a16:creationId xmlns:a16="http://schemas.microsoft.com/office/drawing/2014/main" id="{8DA4A0D9-AE04-2D4C-DF67-C051AD36F9E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42753" y="6157120"/>
            <a:ext cx="786373" cy="427122"/>
          </a:xfrm>
          <a:prstGeom prst="rect">
            <a:avLst/>
          </a:prstGeom>
        </p:spPr>
      </p:pic>
    </p:spTree>
    <p:extLst>
      <p:ext uri="{BB962C8B-B14F-4D97-AF65-F5344CB8AC3E}">
        <p14:creationId xmlns:p14="http://schemas.microsoft.com/office/powerpoint/2010/main" val="1581902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B00A9-DA1A-D231-3B15-B0A54441FC8A}"/>
              </a:ext>
            </a:extLst>
          </p:cNvPr>
          <p:cNvSpPr>
            <a:spLocks noGrp="1"/>
          </p:cNvSpPr>
          <p:nvPr>
            <p:ph type="title"/>
          </p:nvPr>
        </p:nvSpPr>
        <p:spPr>
          <a:xfrm>
            <a:off x="1830705" y="202495"/>
            <a:ext cx="10036292" cy="773776"/>
          </a:xfrm>
        </p:spPr>
        <p:txBody>
          <a:bodyPr>
            <a:normAutofit fontScale="90000"/>
          </a:bodyPr>
          <a:lstStyle/>
          <a:p>
            <a:r>
              <a:rPr lang="en-US" dirty="0"/>
              <a:t>Behind the Scenes Documentation</a:t>
            </a:r>
          </a:p>
        </p:txBody>
      </p:sp>
      <p:sp>
        <p:nvSpPr>
          <p:cNvPr id="3" name="Text Placeholder 2">
            <a:extLst>
              <a:ext uri="{FF2B5EF4-FFF2-40B4-BE49-F238E27FC236}">
                <a16:creationId xmlns:a16="http://schemas.microsoft.com/office/drawing/2014/main" id="{3C826A83-97C3-57E8-B34D-F29077529049}"/>
              </a:ext>
            </a:extLst>
          </p:cNvPr>
          <p:cNvSpPr>
            <a:spLocks noGrp="1"/>
          </p:cNvSpPr>
          <p:nvPr>
            <p:ph type="body" sz="quarter" idx="14"/>
          </p:nvPr>
        </p:nvSpPr>
        <p:spPr>
          <a:xfrm>
            <a:off x="448133" y="1353242"/>
            <a:ext cx="11295733" cy="597604"/>
          </a:xfrm>
        </p:spPr>
        <p:txBody>
          <a:bodyPr>
            <a:normAutofit fontScale="70000" lnSpcReduction="20000"/>
          </a:bodyPr>
          <a:lstStyle/>
          <a:p>
            <a:r>
              <a:rPr lang="en-US" i="0" dirty="0">
                <a:solidFill>
                  <a:srgbClr val="1B1B1B"/>
                </a:solidFill>
                <a:effectLst/>
                <a:latin typeface="+mj-lt"/>
              </a:rPr>
              <a:t>WARM User’s</a:t>
            </a:r>
            <a:r>
              <a:rPr lang="en-US" dirty="0">
                <a:solidFill>
                  <a:srgbClr val="1B1B1B"/>
                </a:solidFill>
                <a:latin typeface="+mj-lt"/>
              </a:rPr>
              <a:t> Guide.  </a:t>
            </a:r>
            <a:r>
              <a:rPr lang="en-US" b="0" dirty="0">
                <a:solidFill>
                  <a:srgbClr val="1B1B1B"/>
                </a:solidFill>
                <a:latin typeface="+mj-lt"/>
              </a:rPr>
              <a:t>The guide </a:t>
            </a:r>
            <a:r>
              <a:rPr lang="en-US" b="0" i="0" dirty="0">
                <a:solidFill>
                  <a:srgbClr val="1B1B1B"/>
                </a:solidFill>
                <a:effectLst/>
                <a:latin typeface="+mj-lt"/>
              </a:rPr>
              <a:t>provides an overview for users who may be new to the tool or need some basic knowledge about downloading and modeling scenarios.</a:t>
            </a:r>
            <a:endParaRPr lang="en-US" b="0" dirty="0">
              <a:latin typeface="+mj-lt"/>
            </a:endParaRPr>
          </a:p>
        </p:txBody>
      </p:sp>
      <p:sp>
        <p:nvSpPr>
          <p:cNvPr id="4" name="Text Placeholder 3">
            <a:extLst>
              <a:ext uri="{FF2B5EF4-FFF2-40B4-BE49-F238E27FC236}">
                <a16:creationId xmlns:a16="http://schemas.microsoft.com/office/drawing/2014/main" id="{423A1824-8E53-B8AF-C069-2904CEE435C8}"/>
              </a:ext>
            </a:extLst>
          </p:cNvPr>
          <p:cNvSpPr>
            <a:spLocks noGrp="1"/>
          </p:cNvSpPr>
          <p:nvPr>
            <p:ph type="body" sz="quarter" idx="17"/>
          </p:nvPr>
        </p:nvSpPr>
        <p:spPr>
          <a:xfrm>
            <a:off x="510540" y="2214248"/>
            <a:ext cx="6284948" cy="3690046"/>
          </a:xfrm>
          <a:ln>
            <a:solidFill>
              <a:schemeClr val="accent1"/>
            </a:solidFill>
          </a:ln>
        </p:spPr>
        <p:txBody>
          <a:bodyPr>
            <a:normAutofit fontScale="40000" lnSpcReduction="20000"/>
          </a:bodyPr>
          <a:lstStyle/>
          <a:p>
            <a:pPr algn="l">
              <a:buFont typeface="Arial" panose="020B0604020202020204" pitchFamily="34" charset="0"/>
              <a:buChar char="•"/>
            </a:pPr>
            <a:r>
              <a:rPr lang="en-US" sz="3500" b="1" i="0" dirty="0">
                <a:solidFill>
                  <a:srgbClr val="1B1B1B"/>
                </a:solidFill>
                <a:effectLst/>
                <a:latin typeface="+mj-lt"/>
              </a:rPr>
              <a:t>Background</a:t>
            </a:r>
            <a:r>
              <a:rPr lang="en-US" sz="3500" b="0" i="0" dirty="0">
                <a:solidFill>
                  <a:srgbClr val="1B1B1B"/>
                </a:solidFill>
                <a:effectLst/>
                <a:latin typeface="+mj-lt"/>
              </a:rPr>
              <a:t> - WARM Background and Overview, Definitions and Acronyms, Recent Updates in WARM, Forest Carbon Storage and Transportation Assumptions</a:t>
            </a:r>
          </a:p>
          <a:p>
            <a:pPr algn="l">
              <a:buFont typeface="Arial" panose="020B0604020202020204" pitchFamily="34" charset="0"/>
              <a:buChar char="•"/>
            </a:pPr>
            <a:r>
              <a:rPr lang="en-US" sz="3500" b="1" i="0" dirty="0">
                <a:solidFill>
                  <a:srgbClr val="1B1B1B"/>
                </a:solidFill>
                <a:effectLst/>
                <a:latin typeface="+mj-lt"/>
              </a:rPr>
              <a:t>Management Practices </a:t>
            </a:r>
            <a:r>
              <a:rPr lang="en-US" sz="3500" b="0" i="0" dirty="0">
                <a:solidFill>
                  <a:srgbClr val="1B1B1B"/>
                </a:solidFill>
                <a:effectLst/>
                <a:latin typeface="+mj-lt"/>
              </a:rPr>
              <a:t>- Source Reduction, Recycling, Anaerobic Digestion, Composting, Combustion, Landfilling, Energy Impacts and Economic Impacts</a:t>
            </a:r>
          </a:p>
          <a:p>
            <a:pPr algn="l">
              <a:buFont typeface="Arial" panose="020B0604020202020204" pitchFamily="34" charset="0"/>
              <a:buChar char="•"/>
            </a:pPr>
            <a:r>
              <a:rPr lang="en-US" sz="3500" b="1" i="0" dirty="0">
                <a:solidFill>
                  <a:srgbClr val="1B1B1B"/>
                </a:solidFill>
                <a:effectLst/>
                <a:latin typeface="+mj-lt"/>
              </a:rPr>
              <a:t>Containers, Packaging and Non-Durable Goods Materials </a:t>
            </a:r>
            <a:r>
              <a:rPr lang="en-US" sz="3500" b="0" i="0" dirty="0">
                <a:solidFill>
                  <a:srgbClr val="1B1B1B"/>
                </a:solidFill>
                <a:effectLst/>
                <a:latin typeface="+mj-lt"/>
              </a:rPr>
              <a:t>- Glass, Metals, Paper Products, Plastics, and Polylactide (PLA) Biopolymer</a:t>
            </a:r>
          </a:p>
          <a:p>
            <a:pPr algn="l">
              <a:buFont typeface="Arial" panose="020B0604020202020204" pitchFamily="34" charset="0"/>
              <a:buChar char="•"/>
            </a:pPr>
            <a:r>
              <a:rPr lang="en-US" sz="3500" b="1" i="0" dirty="0">
                <a:solidFill>
                  <a:srgbClr val="1B1B1B"/>
                </a:solidFill>
                <a:effectLst/>
                <a:latin typeface="+mj-lt"/>
              </a:rPr>
              <a:t>Organic Materials </a:t>
            </a:r>
            <a:r>
              <a:rPr lang="en-US" sz="3500" b="0" i="0" dirty="0">
                <a:solidFill>
                  <a:srgbClr val="1B1B1B"/>
                </a:solidFill>
                <a:effectLst/>
                <a:latin typeface="+mj-lt"/>
              </a:rPr>
              <a:t>-Food Waste and Yard Trimmings</a:t>
            </a:r>
          </a:p>
          <a:p>
            <a:pPr algn="l">
              <a:buFont typeface="Arial" panose="020B0604020202020204" pitchFamily="34" charset="0"/>
              <a:buChar char="•"/>
            </a:pPr>
            <a:r>
              <a:rPr lang="en-US" sz="3500" b="1" i="0" dirty="0">
                <a:solidFill>
                  <a:srgbClr val="1B1B1B"/>
                </a:solidFill>
                <a:effectLst/>
                <a:latin typeface="+mj-lt"/>
              </a:rPr>
              <a:t>Electronic</a:t>
            </a:r>
            <a:r>
              <a:rPr lang="en-US" sz="3500" b="0" i="0" dirty="0">
                <a:solidFill>
                  <a:srgbClr val="1B1B1B"/>
                </a:solidFill>
                <a:effectLst/>
                <a:latin typeface="+mj-lt"/>
              </a:rPr>
              <a:t>s - Electronics</a:t>
            </a:r>
          </a:p>
          <a:p>
            <a:pPr algn="l">
              <a:buFont typeface="Arial" panose="020B0604020202020204" pitchFamily="34" charset="0"/>
              <a:buChar char="•"/>
            </a:pPr>
            <a:r>
              <a:rPr lang="en-US" sz="3500" b="1" i="0" dirty="0">
                <a:solidFill>
                  <a:srgbClr val="1B1B1B"/>
                </a:solidFill>
                <a:effectLst/>
                <a:latin typeface="+mj-lt"/>
              </a:rPr>
              <a:t>Tires</a:t>
            </a:r>
            <a:r>
              <a:rPr lang="en-US" sz="3500" b="0" i="0" dirty="0">
                <a:solidFill>
                  <a:srgbClr val="1B1B1B"/>
                </a:solidFill>
                <a:effectLst/>
                <a:latin typeface="+mj-lt"/>
              </a:rPr>
              <a:t> - Tires</a:t>
            </a:r>
          </a:p>
          <a:p>
            <a:pPr algn="l">
              <a:buFont typeface="Arial" panose="020B0604020202020204" pitchFamily="34" charset="0"/>
              <a:buChar char="•"/>
            </a:pPr>
            <a:r>
              <a:rPr lang="en-US" sz="3500" b="1" i="0" dirty="0">
                <a:solidFill>
                  <a:srgbClr val="1B1B1B"/>
                </a:solidFill>
                <a:effectLst/>
                <a:latin typeface="+mj-lt"/>
              </a:rPr>
              <a:t>Construction Materials </a:t>
            </a:r>
            <a:r>
              <a:rPr lang="en-US" sz="3500" b="0" i="0" dirty="0">
                <a:solidFill>
                  <a:srgbClr val="1B1B1B"/>
                </a:solidFill>
                <a:effectLst/>
                <a:latin typeface="+mj-lt"/>
              </a:rPr>
              <a:t>- Asphalt Concrete, Asphalt Shingles, Carpet, Clay Bricks, Concrete, Drywall, Fiberglass Insulation, Fly Ash, Vinyl Flooring, Wood Flooring, and Wood Products.</a:t>
            </a:r>
          </a:p>
        </p:txBody>
      </p:sp>
      <p:sp>
        <p:nvSpPr>
          <p:cNvPr id="5" name="Text Placeholder 4">
            <a:extLst>
              <a:ext uri="{FF2B5EF4-FFF2-40B4-BE49-F238E27FC236}">
                <a16:creationId xmlns:a16="http://schemas.microsoft.com/office/drawing/2014/main" id="{CB7AE7B7-D74C-BF05-0DEC-A67FC1F1BD5B}"/>
              </a:ext>
            </a:extLst>
          </p:cNvPr>
          <p:cNvSpPr>
            <a:spLocks noGrp="1"/>
          </p:cNvSpPr>
          <p:nvPr>
            <p:ph type="body" sz="quarter" idx="16"/>
          </p:nvPr>
        </p:nvSpPr>
        <p:spPr>
          <a:xfrm>
            <a:off x="7301969" y="2231334"/>
            <a:ext cx="4379491" cy="773776"/>
          </a:xfrm>
        </p:spPr>
        <p:txBody>
          <a:bodyPr>
            <a:normAutofit fontScale="92500" lnSpcReduction="10000"/>
          </a:bodyPr>
          <a:lstStyle/>
          <a:p>
            <a:r>
              <a:rPr lang="en-US" dirty="0"/>
              <a:t>Links to Background Documentation</a:t>
            </a:r>
          </a:p>
        </p:txBody>
      </p:sp>
      <p:sp>
        <p:nvSpPr>
          <p:cNvPr id="9" name="Slide Number Placeholder 8">
            <a:extLst>
              <a:ext uri="{FF2B5EF4-FFF2-40B4-BE49-F238E27FC236}">
                <a16:creationId xmlns:a16="http://schemas.microsoft.com/office/drawing/2014/main" id="{20598331-FDE8-CD9B-EF72-49E9616064E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050" b="0" i="0" u="none" strike="noStrike" kern="1200" cap="none" spc="0" normalizeH="0" baseline="0" noProof="0">
              <a:ln>
                <a:noFill/>
              </a:ln>
              <a:solidFill>
                <a:prstClr val="black"/>
              </a:solidFill>
              <a:effectLst/>
              <a:uLnTx/>
              <a:uFillTx/>
              <a:latin typeface="Avenir Next LT Pro"/>
              <a:ea typeface="+mn-ea"/>
              <a:cs typeface="+mn-cs"/>
            </a:endParaRPr>
          </a:p>
        </p:txBody>
      </p:sp>
      <p:pic>
        <p:nvPicPr>
          <p:cNvPr id="11" name="Picture 10">
            <a:extLst>
              <a:ext uri="{FF2B5EF4-FFF2-40B4-BE49-F238E27FC236}">
                <a16:creationId xmlns:a16="http://schemas.microsoft.com/office/drawing/2014/main" id="{5A361E9A-F471-154B-B49C-86040EE2BCF1}"/>
              </a:ext>
            </a:extLst>
          </p:cNvPr>
          <p:cNvPicPr>
            <a:picLocks noChangeAspect="1"/>
          </p:cNvPicPr>
          <p:nvPr/>
        </p:nvPicPr>
        <p:blipFill>
          <a:blip r:embed="rId3"/>
          <a:stretch>
            <a:fillRect/>
          </a:stretch>
        </p:blipFill>
        <p:spPr>
          <a:xfrm>
            <a:off x="7199476" y="3081722"/>
            <a:ext cx="5203715" cy="2143752"/>
          </a:xfrm>
          <a:prstGeom prst="rect">
            <a:avLst/>
          </a:prstGeom>
        </p:spPr>
      </p:pic>
    </p:spTree>
    <p:extLst>
      <p:ext uri="{BB962C8B-B14F-4D97-AF65-F5344CB8AC3E}">
        <p14:creationId xmlns:p14="http://schemas.microsoft.com/office/powerpoint/2010/main" val="2293129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4A94A-C658-3F2B-5C28-DCD0AEFE66CA}"/>
              </a:ext>
            </a:extLst>
          </p:cNvPr>
          <p:cNvSpPr>
            <a:spLocks noGrp="1"/>
          </p:cNvSpPr>
          <p:nvPr>
            <p:ph type="title"/>
          </p:nvPr>
        </p:nvSpPr>
        <p:spPr>
          <a:xfrm>
            <a:off x="1249680" y="190500"/>
            <a:ext cx="10747248" cy="773776"/>
          </a:xfrm>
        </p:spPr>
        <p:txBody>
          <a:bodyPr>
            <a:normAutofit fontScale="90000"/>
          </a:bodyPr>
          <a:lstStyle/>
          <a:p>
            <a:r>
              <a:rPr lang="en-US" dirty="0"/>
              <a:t>WARM Covers 60 Materials</a:t>
            </a:r>
          </a:p>
        </p:txBody>
      </p:sp>
      <p:sp>
        <p:nvSpPr>
          <p:cNvPr id="9" name="Slide Number Placeholder 8">
            <a:extLst>
              <a:ext uri="{FF2B5EF4-FFF2-40B4-BE49-F238E27FC236}">
                <a16:creationId xmlns:a16="http://schemas.microsoft.com/office/drawing/2014/main" id="{79A3BC82-CDA5-63BD-3DBD-3EC9ECE6FDF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05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10" name="TextBox 9">
            <a:extLst>
              <a:ext uri="{FF2B5EF4-FFF2-40B4-BE49-F238E27FC236}">
                <a16:creationId xmlns:a16="http://schemas.microsoft.com/office/drawing/2014/main" id="{76E19924-D841-2BE9-585C-46952216FE18}"/>
              </a:ext>
            </a:extLst>
          </p:cNvPr>
          <p:cNvSpPr txBox="1"/>
          <p:nvPr/>
        </p:nvSpPr>
        <p:spPr>
          <a:xfrm>
            <a:off x="146992" y="1683692"/>
            <a:ext cx="5418021" cy="19082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A41C5"/>
                </a:solidFill>
                <a:effectLst/>
                <a:uLnTx/>
                <a:uFillTx/>
                <a:latin typeface="Avenir Next LT Pro"/>
                <a:ea typeface="+mn-ea"/>
                <a:cs typeface="+mn-cs"/>
              </a:rPr>
              <a:t>WARM covers 60 material types</a:t>
            </a:r>
          </a:p>
          <a:p>
            <a:pPr marL="0" marR="0" lvl="0" indent="0" algn="l" defTabSz="914400" rtl="0" eaLnBrk="1" fontAlgn="auto" latinLnBrk="0" hangingPunct="1">
              <a:lnSpc>
                <a:spcPct val="100000"/>
              </a:lnSpc>
              <a:spcBef>
                <a:spcPts val="2400"/>
              </a:spcBef>
              <a:spcAft>
                <a:spcPts val="0"/>
              </a:spcAft>
              <a:buClrTx/>
              <a:buSzTx/>
              <a:buFontTx/>
              <a:buNone/>
              <a:tabLst/>
              <a:defRPr/>
            </a:pPr>
            <a:r>
              <a:rPr kumimoji="0" lang="en-US" sz="1600" b="1" i="0" u="none" strike="noStrike" kern="1200" cap="none" spc="0" normalizeH="0" baseline="0" noProof="0" dirty="0">
                <a:ln>
                  <a:noFill/>
                </a:ln>
                <a:solidFill>
                  <a:srgbClr val="4A41C5"/>
                </a:solidFill>
                <a:effectLst/>
                <a:uLnTx/>
                <a:uFillTx/>
                <a:latin typeface="Avenir Next LT Pro"/>
                <a:ea typeface="+mn-ea"/>
                <a:cs typeface="+mn-cs"/>
              </a:rPr>
              <a:t>WARM includes 6 materials management practices: </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11111"/>
                </a:solidFill>
                <a:effectLst/>
                <a:uLnTx/>
                <a:uFillTx/>
                <a:latin typeface="Avenir Next LT Pro"/>
                <a:ea typeface="+mn-ea"/>
                <a:cs typeface="+mn-cs"/>
              </a:rPr>
              <a:t> - Recycling		- Composting</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11111"/>
                </a:solidFill>
                <a:effectLst/>
                <a:uLnTx/>
                <a:uFillTx/>
                <a:latin typeface="Avenir Next LT Pro"/>
                <a:ea typeface="+mn-ea"/>
                <a:cs typeface="+mn-cs"/>
              </a:rPr>
              <a:t> - Source Reduction	- Anaerobic Digestion</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111111"/>
                </a:solidFill>
                <a:effectLst/>
                <a:uLnTx/>
                <a:uFillTx/>
                <a:latin typeface="Avenir Next LT Pro"/>
                <a:ea typeface="+mn-ea"/>
                <a:cs typeface="+mn-cs"/>
              </a:rPr>
              <a:t> - Combustion	 	- Landfilling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1" u="none" strike="noStrike" kern="1200" cap="none" spc="0" normalizeH="0" baseline="0" noProof="0" dirty="0">
              <a:ln>
                <a:noFill/>
              </a:ln>
              <a:solidFill>
                <a:srgbClr val="111111"/>
              </a:solidFill>
              <a:effectLst/>
              <a:uLnTx/>
              <a:uFillTx/>
              <a:latin typeface="Avenir Next LT Pro"/>
              <a:ea typeface="+mn-ea"/>
              <a:cs typeface="+mn-cs"/>
            </a:endParaRPr>
          </a:p>
        </p:txBody>
      </p:sp>
      <p:sp>
        <p:nvSpPr>
          <p:cNvPr id="13" name="TextBox 12">
            <a:extLst>
              <a:ext uri="{FF2B5EF4-FFF2-40B4-BE49-F238E27FC236}">
                <a16:creationId xmlns:a16="http://schemas.microsoft.com/office/drawing/2014/main" id="{68CB038C-CE35-33FF-4886-46C9760FCC60}"/>
              </a:ext>
            </a:extLst>
          </p:cNvPr>
          <p:cNvSpPr txBox="1"/>
          <p:nvPr/>
        </p:nvSpPr>
        <p:spPr>
          <a:xfrm>
            <a:off x="146992" y="3591907"/>
            <a:ext cx="5127230" cy="238526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4A41C5"/>
                </a:solidFill>
                <a:effectLst/>
                <a:uLnTx/>
                <a:uFillTx/>
                <a:latin typeface="Avenir Next LT Pro"/>
                <a:ea typeface="+mn-ea"/>
                <a:cs typeface="+mn-cs"/>
              </a:rPr>
              <a:t>WARM calculates emission, energy and economic factors for each material and management practices, including:</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1B1B1B"/>
                </a:solidFill>
                <a:effectLst/>
                <a:uLnTx/>
                <a:uFillTx/>
                <a:latin typeface="Avenir Next LT Pro"/>
                <a:ea typeface="+mn-ea"/>
                <a:cs typeface="+mn-cs"/>
              </a:rPr>
              <a:t>Units of metric tons of carbon dioxide equivalent (MTCO2E)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1B1B1B"/>
                </a:solidFill>
                <a:effectLst/>
                <a:uLnTx/>
                <a:uFillTx/>
                <a:latin typeface="Avenir Next LT Pro"/>
                <a:ea typeface="+mn-ea"/>
                <a:cs typeface="+mn-cs"/>
              </a:rPr>
              <a:t>Million BTU</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1B1B1B"/>
                </a:solidFill>
                <a:effectLst/>
                <a:uLnTx/>
                <a:uFillTx/>
                <a:latin typeface="Avenir Next LT Pro"/>
                <a:ea typeface="+mn-ea"/>
                <a:cs typeface="+mn-cs"/>
              </a:rPr>
              <a:t>Labor hours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1B1B1B"/>
                </a:solidFill>
                <a:effectLst/>
                <a:uLnTx/>
                <a:uFillTx/>
                <a:latin typeface="Avenir Next LT Pro"/>
                <a:ea typeface="+mn-ea"/>
                <a:cs typeface="+mn-cs"/>
              </a:rPr>
              <a:t>Wage dollars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1B1B1B"/>
                </a:solidFill>
                <a:effectLst/>
                <a:uLnTx/>
                <a:uFillTx/>
                <a:latin typeface="Avenir Next LT Pro"/>
                <a:ea typeface="+mn-ea"/>
                <a:cs typeface="+mn-cs"/>
              </a:rPr>
              <a:t>Tax dollars</a:t>
            </a:r>
            <a:endParaRPr kumimoji="0" lang="en-US" sz="1600" b="0" i="0" u="none" strike="noStrike" kern="1200" cap="none" spc="0" normalizeH="0" baseline="0" noProof="0" dirty="0">
              <a:ln>
                <a:noFill/>
              </a:ln>
              <a:solidFill>
                <a:prstClr val="black"/>
              </a:solidFill>
              <a:effectLst/>
              <a:uLnTx/>
              <a:uFillTx/>
              <a:latin typeface="Avenir Next LT Pro"/>
              <a:ea typeface="+mn-ea"/>
              <a:cs typeface="+mn-cs"/>
            </a:endParaRPr>
          </a:p>
        </p:txBody>
      </p:sp>
      <p:cxnSp>
        <p:nvCxnSpPr>
          <p:cNvPr id="15" name="Straight Arrow Connector 14">
            <a:extLst>
              <a:ext uri="{FF2B5EF4-FFF2-40B4-BE49-F238E27FC236}">
                <a16:creationId xmlns:a16="http://schemas.microsoft.com/office/drawing/2014/main" id="{B9E6373E-AE03-02D1-56CA-4D9A20DA1E61}"/>
              </a:ext>
            </a:extLst>
          </p:cNvPr>
          <p:cNvCxnSpPr>
            <a:cxnSpLocks/>
          </p:cNvCxnSpPr>
          <p:nvPr/>
        </p:nvCxnSpPr>
        <p:spPr>
          <a:xfrm>
            <a:off x="3619500" y="1914525"/>
            <a:ext cx="1588971" cy="0"/>
          </a:xfrm>
          <a:prstGeom prst="straightConnector1">
            <a:avLst/>
          </a:prstGeom>
          <a:ln w="28575">
            <a:solidFill>
              <a:schemeClr val="tx2"/>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4" name="Table 3">
            <a:extLst>
              <a:ext uri="{FF2B5EF4-FFF2-40B4-BE49-F238E27FC236}">
                <a16:creationId xmlns:a16="http://schemas.microsoft.com/office/drawing/2014/main" id="{9EF4A3F2-58B9-C540-ACD5-D611CE102536}"/>
              </a:ext>
            </a:extLst>
          </p:cNvPr>
          <p:cNvGraphicFramePr>
            <a:graphicFrameLocks noGrp="1"/>
          </p:cNvGraphicFramePr>
          <p:nvPr/>
        </p:nvGraphicFramePr>
        <p:xfrm>
          <a:off x="5478880" y="1297292"/>
          <a:ext cx="6630012" cy="5424183"/>
        </p:xfrm>
        <a:graphic>
          <a:graphicData uri="http://schemas.openxmlformats.org/drawingml/2006/table">
            <a:tbl>
              <a:tblPr firstRow="1" bandRow="1">
                <a:tableStyleId>{5C22544A-7EE6-4342-B048-85BDC9FD1C3A}</a:tableStyleId>
              </a:tblPr>
              <a:tblGrid>
                <a:gridCol w="1105002">
                  <a:extLst>
                    <a:ext uri="{9D8B030D-6E8A-4147-A177-3AD203B41FA5}">
                      <a16:colId xmlns:a16="http://schemas.microsoft.com/office/drawing/2014/main" val="3898889755"/>
                    </a:ext>
                  </a:extLst>
                </a:gridCol>
                <a:gridCol w="1105002">
                  <a:extLst>
                    <a:ext uri="{9D8B030D-6E8A-4147-A177-3AD203B41FA5}">
                      <a16:colId xmlns:a16="http://schemas.microsoft.com/office/drawing/2014/main" val="558214352"/>
                    </a:ext>
                  </a:extLst>
                </a:gridCol>
                <a:gridCol w="1105002">
                  <a:extLst>
                    <a:ext uri="{9D8B030D-6E8A-4147-A177-3AD203B41FA5}">
                      <a16:colId xmlns:a16="http://schemas.microsoft.com/office/drawing/2014/main" val="3088924001"/>
                    </a:ext>
                  </a:extLst>
                </a:gridCol>
                <a:gridCol w="1105002">
                  <a:extLst>
                    <a:ext uri="{9D8B030D-6E8A-4147-A177-3AD203B41FA5}">
                      <a16:colId xmlns:a16="http://schemas.microsoft.com/office/drawing/2014/main" val="2012593041"/>
                    </a:ext>
                  </a:extLst>
                </a:gridCol>
                <a:gridCol w="1105002">
                  <a:extLst>
                    <a:ext uri="{9D8B030D-6E8A-4147-A177-3AD203B41FA5}">
                      <a16:colId xmlns:a16="http://schemas.microsoft.com/office/drawing/2014/main" val="114114049"/>
                    </a:ext>
                  </a:extLst>
                </a:gridCol>
                <a:gridCol w="1105002">
                  <a:extLst>
                    <a:ext uri="{9D8B030D-6E8A-4147-A177-3AD203B41FA5}">
                      <a16:colId xmlns:a16="http://schemas.microsoft.com/office/drawing/2014/main" val="3935952113"/>
                    </a:ext>
                  </a:extLst>
                </a:gridCol>
              </a:tblGrid>
              <a:tr h="370503">
                <a:tc gridSpan="6">
                  <a:txBody>
                    <a:bodyPr/>
                    <a:lstStyle/>
                    <a:p>
                      <a:pPr algn="ctr"/>
                      <a:r>
                        <a:rPr lang="en-US" dirty="0"/>
                        <a:t>Materials Types Recognized by WARM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1"/>
                    </a:solidFill>
                  </a:tcPr>
                </a:tc>
                <a:tc hMerge="1">
                  <a:txBody>
                    <a:bodyPr/>
                    <a:lstStyle/>
                    <a:p>
                      <a:endParaRPr lang="en-US" dirty="0"/>
                    </a:p>
                  </a:txBody>
                  <a:tcPr>
                    <a:solidFill>
                      <a:schemeClr val="accent1">
                        <a:lumMod val="20000"/>
                        <a:lumOff val="80000"/>
                      </a:schemeClr>
                    </a:solidFill>
                  </a:tcPr>
                </a:tc>
                <a:tc hMerge="1">
                  <a:txBody>
                    <a:bodyPr/>
                    <a:lstStyle/>
                    <a:p>
                      <a:endParaRPr lang="en-US" dirty="0"/>
                    </a:p>
                  </a:txBody>
                  <a:tcPr>
                    <a:solidFill>
                      <a:schemeClr val="accent1">
                        <a:lumMod val="20000"/>
                        <a:lumOff val="80000"/>
                      </a:schemeClr>
                    </a:solidFill>
                  </a:tcPr>
                </a:tc>
                <a:tc hMerge="1">
                  <a:txBody>
                    <a:bodyPr/>
                    <a:lstStyle/>
                    <a:p>
                      <a:endParaRPr lang="en-US" dirty="0"/>
                    </a:p>
                  </a:txBody>
                  <a:tcPr>
                    <a:solidFill>
                      <a:schemeClr val="accent1">
                        <a:lumMod val="20000"/>
                        <a:lumOff val="80000"/>
                      </a:schemeClr>
                    </a:solidFill>
                  </a:tcPr>
                </a:tc>
                <a:tc hMerge="1">
                  <a:txBody>
                    <a:bodyPr/>
                    <a:lstStyle/>
                    <a:p>
                      <a:endParaRPr lang="en-US" dirty="0"/>
                    </a:p>
                  </a:txBody>
                  <a:tcPr>
                    <a:solidFill>
                      <a:schemeClr val="accent1">
                        <a:lumMod val="20000"/>
                        <a:lumOff val="80000"/>
                      </a:schemeClr>
                    </a:solidFill>
                  </a:tcPr>
                </a:tc>
                <a:tc hMerge="1">
                  <a:txBody>
                    <a:bodyPr/>
                    <a:lstStyle/>
                    <a:p>
                      <a:endParaRPr lang="en-US" dirty="0"/>
                    </a:p>
                  </a:txBody>
                  <a:tcPr>
                    <a:solidFill>
                      <a:schemeClr val="accent1">
                        <a:lumMod val="20000"/>
                        <a:lumOff val="80000"/>
                      </a:schemeClr>
                    </a:solidFill>
                  </a:tcPr>
                </a:tc>
                <a:extLst>
                  <a:ext uri="{0D108BD9-81ED-4DB2-BD59-A6C34878D82A}">
                    <a16:rowId xmlns:a16="http://schemas.microsoft.com/office/drawing/2014/main" val="850982980"/>
                  </a:ext>
                </a:extLst>
              </a:tr>
              <a:tr h="396240">
                <a:tc>
                  <a:txBody>
                    <a:bodyPr/>
                    <a:lstStyle/>
                    <a:p>
                      <a:r>
                        <a:rPr lang="en-US" sz="1000" dirty="0"/>
                        <a:t>Aluminum can </a:t>
                      </a:r>
                    </a:p>
                  </a:txBody>
                  <a:tcPr>
                    <a:lnL w="12700" cap="flat" cmpd="sng" algn="ctr">
                      <a:solidFill>
                        <a:schemeClr val="tx1"/>
                      </a:solidFill>
                      <a:prstDash val="solid"/>
                      <a:round/>
                      <a:headEnd type="none" w="med" len="med"/>
                      <a:tailEnd type="none" w="med" len="med"/>
                    </a:lnL>
                    <a:solidFill>
                      <a:schemeClr val="bg2"/>
                    </a:solidFill>
                  </a:tcPr>
                </a:tc>
                <a:tc>
                  <a:txBody>
                    <a:bodyPr/>
                    <a:lstStyle/>
                    <a:p>
                      <a:r>
                        <a:rPr lang="en-US" sz="1000" dirty="0"/>
                        <a:t>Aluminum Ingot</a:t>
                      </a:r>
                    </a:p>
                  </a:txBody>
                  <a:tcPr>
                    <a:solidFill>
                      <a:schemeClr val="bg2"/>
                    </a:solidFill>
                  </a:tcPr>
                </a:tc>
                <a:tc>
                  <a:txBody>
                    <a:bodyPr/>
                    <a:lstStyle/>
                    <a:p>
                      <a:r>
                        <a:rPr lang="en-US" sz="1000" dirty="0"/>
                        <a:t>Asphalt Concrete</a:t>
                      </a:r>
                    </a:p>
                  </a:txBody>
                  <a:tcPr>
                    <a:solidFill>
                      <a:schemeClr val="bg2"/>
                    </a:solidFill>
                  </a:tcPr>
                </a:tc>
                <a:tc>
                  <a:txBody>
                    <a:bodyPr/>
                    <a:lstStyle/>
                    <a:p>
                      <a:r>
                        <a:rPr lang="en-US" sz="1000" dirty="0"/>
                        <a:t>Asphalt Shingles</a:t>
                      </a:r>
                    </a:p>
                  </a:txBody>
                  <a:tcPr>
                    <a:solidFill>
                      <a:schemeClr val="bg2"/>
                    </a:solidFill>
                  </a:tcPr>
                </a:tc>
                <a:tc>
                  <a:txBody>
                    <a:bodyPr/>
                    <a:lstStyle/>
                    <a:p>
                      <a:r>
                        <a:rPr lang="en-US" sz="1000" dirty="0"/>
                        <a:t>Beef</a:t>
                      </a:r>
                    </a:p>
                  </a:txBody>
                  <a:tcPr>
                    <a:solidFill>
                      <a:schemeClr val="bg2"/>
                    </a:solidFill>
                  </a:tcPr>
                </a:tc>
                <a:tc>
                  <a:txBody>
                    <a:bodyPr/>
                    <a:lstStyle/>
                    <a:p>
                      <a:r>
                        <a:rPr lang="en-US" sz="1000" dirty="0"/>
                        <a:t>Branches</a:t>
                      </a:r>
                    </a:p>
                  </a:txBody>
                  <a:tcPr>
                    <a:lnR w="12700" cap="flat" cmpd="sng" algn="ctr">
                      <a:solidFill>
                        <a:schemeClr val="tx1"/>
                      </a:solidFill>
                      <a:prstDash val="solid"/>
                      <a:round/>
                      <a:headEnd type="none" w="med" len="med"/>
                      <a:tailEnd type="none" w="med" len="med"/>
                    </a:lnR>
                    <a:solidFill>
                      <a:schemeClr val="bg2"/>
                    </a:solidFill>
                  </a:tcPr>
                </a:tc>
                <a:extLst>
                  <a:ext uri="{0D108BD9-81ED-4DB2-BD59-A6C34878D82A}">
                    <a16:rowId xmlns:a16="http://schemas.microsoft.com/office/drawing/2014/main" val="1719174620"/>
                  </a:ext>
                </a:extLst>
              </a:tr>
              <a:tr h="3962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Bread</a:t>
                      </a:r>
                    </a:p>
                  </a:txBody>
                  <a:tcPr>
                    <a:lnL w="12700" cap="flat" cmpd="sng" algn="ctr">
                      <a:solidFill>
                        <a:schemeClr val="tx1"/>
                      </a:solidFill>
                      <a:prstDash val="solid"/>
                      <a:round/>
                      <a:headEnd type="none" w="med" len="med"/>
                      <a:tailEnd type="none" w="med" len="med"/>
                    </a:lnL>
                    <a:solidFill>
                      <a:schemeClr val="bg2"/>
                    </a:solidFill>
                  </a:tcPr>
                </a:tc>
                <a:tc>
                  <a:txBody>
                    <a:bodyPr/>
                    <a:lstStyle/>
                    <a:p>
                      <a:r>
                        <a:rPr lang="en-US" sz="1000" dirty="0"/>
                        <a:t>Carpet</a:t>
                      </a:r>
                    </a:p>
                  </a:txBody>
                  <a:tcP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Clay Bricks</a:t>
                      </a:r>
                    </a:p>
                  </a:txBody>
                  <a:tcPr>
                    <a:solidFill>
                      <a:schemeClr val="bg2"/>
                    </a:solidFill>
                  </a:tcPr>
                </a:tc>
                <a:tc>
                  <a:txBody>
                    <a:bodyPr/>
                    <a:lstStyle/>
                    <a:p>
                      <a:r>
                        <a:rPr lang="en-US" sz="1000" dirty="0"/>
                        <a:t>Concrete</a:t>
                      </a:r>
                    </a:p>
                  </a:txBody>
                  <a:tcPr>
                    <a:solidFill>
                      <a:schemeClr val="bg2"/>
                    </a:solidFill>
                  </a:tcPr>
                </a:tc>
                <a:tc>
                  <a:txBody>
                    <a:bodyPr/>
                    <a:lstStyle/>
                    <a:p>
                      <a:r>
                        <a:rPr lang="en-US" sz="1000" dirty="0"/>
                        <a:t>Copper Wire</a:t>
                      </a:r>
                    </a:p>
                  </a:txBody>
                  <a:tcPr>
                    <a:solidFill>
                      <a:schemeClr val="bg2"/>
                    </a:solidFill>
                  </a:tcPr>
                </a:tc>
                <a:tc>
                  <a:txBody>
                    <a:bodyPr/>
                    <a:lstStyle/>
                    <a:p>
                      <a:r>
                        <a:rPr lang="en-US" sz="1000" dirty="0"/>
                        <a:t>Corrugated Cardboard</a:t>
                      </a:r>
                    </a:p>
                  </a:txBody>
                  <a:tcPr>
                    <a:lnR w="12700" cap="flat" cmpd="sng" algn="ctr">
                      <a:solidFill>
                        <a:schemeClr val="tx1"/>
                      </a:solidFill>
                      <a:prstDash val="solid"/>
                      <a:round/>
                      <a:headEnd type="none" w="med" len="med"/>
                      <a:tailEnd type="none" w="med" len="med"/>
                    </a:lnR>
                    <a:solidFill>
                      <a:schemeClr val="bg2"/>
                    </a:solidFill>
                  </a:tcPr>
                </a:tc>
                <a:extLst>
                  <a:ext uri="{0D108BD9-81ED-4DB2-BD59-A6C34878D82A}">
                    <a16:rowId xmlns:a16="http://schemas.microsoft.com/office/drawing/2014/main" val="2174429938"/>
                  </a:ext>
                </a:extLst>
              </a:tr>
              <a:tr h="701040">
                <a:tc>
                  <a:txBody>
                    <a:bodyPr/>
                    <a:lstStyle/>
                    <a:p>
                      <a:r>
                        <a:rPr lang="en-US" sz="1000" dirty="0"/>
                        <a:t>Cathode Ray Tube (CRT) Displays</a:t>
                      </a:r>
                    </a:p>
                  </a:txBody>
                  <a:tcPr>
                    <a:lnL w="12700" cap="flat" cmpd="sng" algn="ctr">
                      <a:solidFill>
                        <a:schemeClr val="tx1"/>
                      </a:solidFill>
                      <a:prstDash val="solid"/>
                      <a:round/>
                      <a:headEnd type="none" w="med" len="med"/>
                      <a:tailEnd type="none" w="med" len="med"/>
                    </a:lnL>
                    <a:solidFill>
                      <a:schemeClr val="bg2"/>
                    </a:solidFill>
                  </a:tcPr>
                </a:tc>
                <a:tc>
                  <a:txBody>
                    <a:bodyPr/>
                    <a:lstStyle/>
                    <a:p>
                      <a:r>
                        <a:rPr lang="en-US" sz="1000" dirty="0"/>
                        <a:t>Dairy Products</a:t>
                      </a:r>
                    </a:p>
                  </a:txBody>
                  <a:tcPr>
                    <a:solidFill>
                      <a:schemeClr val="bg2"/>
                    </a:solidFill>
                  </a:tcPr>
                </a:tc>
                <a:tc>
                  <a:txBody>
                    <a:bodyPr/>
                    <a:lstStyle/>
                    <a:p>
                      <a:r>
                        <a:rPr lang="en-US" sz="1000"/>
                        <a:t>Desktop Central Processing Units (CPUs)</a:t>
                      </a:r>
                      <a:endParaRPr lang="en-US" sz="1000" dirty="0"/>
                    </a:p>
                  </a:txBody>
                  <a:tcPr>
                    <a:solidFill>
                      <a:schemeClr val="bg2"/>
                    </a:solidFill>
                  </a:tcPr>
                </a:tc>
                <a:tc>
                  <a:txBody>
                    <a:bodyPr/>
                    <a:lstStyle/>
                    <a:p>
                      <a:r>
                        <a:rPr lang="en-US" sz="1000" dirty="0"/>
                        <a:t>Dimensional Lumber</a:t>
                      </a:r>
                    </a:p>
                  </a:txBody>
                  <a:tcP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a:t>Drywall</a:t>
                      </a:r>
                    </a:p>
                  </a:txBody>
                  <a:tcPr>
                    <a:solidFill>
                      <a:schemeClr val="bg2"/>
                    </a:solidFill>
                  </a:tcPr>
                </a:tc>
                <a:tc>
                  <a:txBody>
                    <a:bodyPr/>
                    <a:lstStyle/>
                    <a:p>
                      <a:r>
                        <a:rPr lang="en-US" sz="1000" dirty="0"/>
                        <a:t>Electronic Peripherals</a:t>
                      </a:r>
                    </a:p>
                  </a:txBody>
                  <a:tcPr>
                    <a:lnR w="12700" cap="flat" cmpd="sng" algn="ctr">
                      <a:solidFill>
                        <a:schemeClr val="tx1"/>
                      </a:solidFill>
                      <a:prstDash val="solid"/>
                      <a:round/>
                      <a:headEnd type="none" w="med" len="med"/>
                      <a:tailEnd type="none" w="med" len="med"/>
                    </a:lnR>
                    <a:solidFill>
                      <a:schemeClr val="bg2"/>
                    </a:solidFill>
                  </a:tcPr>
                </a:tc>
                <a:extLst>
                  <a:ext uri="{0D108BD9-81ED-4DB2-BD59-A6C34878D82A}">
                    <a16:rowId xmlns:a16="http://schemas.microsoft.com/office/drawing/2014/main" val="198527817"/>
                  </a:ext>
                </a:extLst>
              </a:tr>
              <a:tr h="420720">
                <a:tc>
                  <a:txBody>
                    <a:bodyPr/>
                    <a:lstStyle/>
                    <a:p>
                      <a:r>
                        <a:rPr lang="en-US" sz="1000" dirty="0"/>
                        <a:t>Fiberglass Insulation</a:t>
                      </a:r>
                    </a:p>
                  </a:txBody>
                  <a:tcPr>
                    <a:lnL w="12700" cap="flat" cmpd="sng" algn="ctr">
                      <a:solidFill>
                        <a:schemeClr val="tx1"/>
                      </a:solidFill>
                      <a:prstDash val="solid"/>
                      <a:round/>
                      <a:headEnd type="none" w="med" len="med"/>
                      <a:tailEnd type="none" w="med" len="med"/>
                    </a:lnL>
                    <a:solidFill>
                      <a:schemeClr val="bg2"/>
                    </a:solidFill>
                  </a:tcPr>
                </a:tc>
                <a:tc>
                  <a:txBody>
                    <a:bodyPr/>
                    <a:lstStyle/>
                    <a:p>
                      <a:r>
                        <a:rPr lang="en-US" sz="1000"/>
                        <a:t>Flat-Panel Displays</a:t>
                      </a:r>
                      <a:endParaRPr lang="en-US" sz="1000" dirty="0"/>
                    </a:p>
                  </a:txBody>
                  <a:tcPr>
                    <a:solidFill>
                      <a:schemeClr val="bg2"/>
                    </a:solidFill>
                  </a:tcPr>
                </a:tc>
                <a:tc>
                  <a:txBody>
                    <a:bodyPr/>
                    <a:lstStyle/>
                    <a:p>
                      <a:r>
                        <a:rPr lang="en-US" sz="1000"/>
                        <a:t>Fly Ash</a:t>
                      </a:r>
                      <a:endParaRPr lang="en-US" sz="1000" dirty="0"/>
                    </a:p>
                  </a:txBody>
                  <a:tcPr>
                    <a:solidFill>
                      <a:schemeClr val="bg2"/>
                    </a:solidFill>
                  </a:tcPr>
                </a:tc>
                <a:tc>
                  <a:txBody>
                    <a:bodyPr/>
                    <a:lstStyle/>
                    <a:p>
                      <a:r>
                        <a:rPr lang="en-US" sz="1000"/>
                        <a:t>Food Waste</a:t>
                      </a:r>
                      <a:endParaRPr lang="en-US" sz="1000" dirty="0"/>
                    </a:p>
                  </a:txBody>
                  <a:tcPr>
                    <a:solidFill>
                      <a:schemeClr val="bg2"/>
                    </a:solidFill>
                  </a:tcPr>
                </a:tc>
                <a:tc>
                  <a:txBody>
                    <a:bodyPr/>
                    <a:lstStyle/>
                    <a:p>
                      <a:r>
                        <a:rPr lang="en-US" sz="1000"/>
                        <a:t>Food Waste (mean only)</a:t>
                      </a:r>
                      <a:endParaRPr lang="en-US" sz="1000" dirty="0"/>
                    </a:p>
                  </a:txBody>
                  <a:tcPr>
                    <a:solidFill>
                      <a:schemeClr val="bg2"/>
                    </a:solidFill>
                  </a:tcPr>
                </a:tc>
                <a:tc>
                  <a:txBody>
                    <a:bodyPr/>
                    <a:lstStyle/>
                    <a:p>
                      <a:r>
                        <a:rPr lang="en-US" sz="1000" dirty="0"/>
                        <a:t>Food Waste (non-meat)</a:t>
                      </a:r>
                    </a:p>
                  </a:txBody>
                  <a:tcPr>
                    <a:lnR w="12700" cap="flat" cmpd="sng" algn="ctr">
                      <a:solidFill>
                        <a:schemeClr val="tx1"/>
                      </a:solidFill>
                      <a:prstDash val="solid"/>
                      <a:round/>
                      <a:headEnd type="none" w="med" len="med"/>
                      <a:tailEnd type="none" w="med" len="med"/>
                    </a:lnR>
                    <a:solidFill>
                      <a:schemeClr val="bg2"/>
                    </a:solidFill>
                  </a:tcPr>
                </a:tc>
                <a:extLst>
                  <a:ext uri="{0D108BD9-81ED-4DB2-BD59-A6C34878D82A}">
                    <a16:rowId xmlns:a16="http://schemas.microsoft.com/office/drawing/2014/main" val="2476853206"/>
                  </a:ext>
                </a:extLst>
              </a:tr>
              <a:tr h="548640">
                <a:tc>
                  <a:txBody>
                    <a:bodyPr/>
                    <a:lstStyle/>
                    <a:p>
                      <a:r>
                        <a:rPr lang="en-US" sz="1000" dirty="0"/>
                        <a:t>Fruits and Vegetables</a:t>
                      </a:r>
                    </a:p>
                  </a:txBody>
                  <a:tcPr>
                    <a:lnL w="12700" cap="flat" cmpd="sng" algn="ctr">
                      <a:solidFill>
                        <a:schemeClr val="tx1"/>
                      </a:solidFill>
                      <a:prstDash val="solid"/>
                      <a:round/>
                      <a:headEnd type="none" w="med" len="med"/>
                      <a:tailEnd type="none" w="med" len="med"/>
                    </a:lnL>
                    <a:solidFill>
                      <a:schemeClr val="bg2"/>
                    </a:solidFill>
                  </a:tcPr>
                </a:tc>
                <a:tc>
                  <a:txBody>
                    <a:bodyPr/>
                    <a:lstStyle/>
                    <a:p>
                      <a:r>
                        <a:rPr lang="en-US" sz="1000" dirty="0"/>
                        <a:t>Glass</a:t>
                      </a:r>
                    </a:p>
                  </a:txBody>
                  <a:tcPr>
                    <a:solidFill>
                      <a:schemeClr val="bg2"/>
                    </a:solidFill>
                  </a:tcPr>
                </a:tc>
                <a:tc>
                  <a:txBody>
                    <a:bodyPr/>
                    <a:lstStyle/>
                    <a:p>
                      <a:r>
                        <a:rPr lang="en-US" sz="1000"/>
                        <a:t>Grains</a:t>
                      </a:r>
                      <a:endParaRPr lang="en-US" sz="1000" dirty="0"/>
                    </a:p>
                  </a:txBody>
                  <a:tcP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a:t>Grass</a:t>
                      </a:r>
                      <a:endParaRPr lang="en-US" sz="1000" dirty="0"/>
                    </a:p>
                  </a:txBody>
                  <a:tcPr>
                    <a:solidFill>
                      <a:schemeClr val="bg2"/>
                    </a:solidFill>
                  </a:tcPr>
                </a:tc>
                <a:tc>
                  <a:txBody>
                    <a:bodyPr/>
                    <a:lstStyle/>
                    <a:p>
                      <a:r>
                        <a:rPr lang="en-US" sz="1000"/>
                        <a:t>Hard-copy Devices</a:t>
                      </a:r>
                      <a:endParaRPr lang="en-US" sz="1000" dirty="0"/>
                    </a:p>
                  </a:txBody>
                  <a:tcPr>
                    <a:solidFill>
                      <a:schemeClr val="bg2"/>
                    </a:solidFill>
                  </a:tcPr>
                </a:tc>
                <a:tc>
                  <a:txBody>
                    <a:bodyPr/>
                    <a:lstStyle/>
                    <a:p>
                      <a:r>
                        <a:rPr lang="en-US" sz="1000" dirty="0"/>
                        <a:t>HDPE (high- density polyethylene)</a:t>
                      </a:r>
                    </a:p>
                  </a:txBody>
                  <a:tcPr>
                    <a:lnR w="12700" cap="flat" cmpd="sng" algn="ctr">
                      <a:solidFill>
                        <a:schemeClr val="tx1"/>
                      </a:solidFill>
                      <a:prstDash val="solid"/>
                      <a:round/>
                      <a:headEnd type="none" w="med" len="med"/>
                      <a:tailEnd type="none" w="med" len="med"/>
                    </a:lnR>
                    <a:solidFill>
                      <a:schemeClr val="bg2"/>
                    </a:solidFill>
                  </a:tcPr>
                </a:tc>
                <a:extLst>
                  <a:ext uri="{0D108BD9-81ED-4DB2-BD59-A6C34878D82A}">
                    <a16:rowId xmlns:a16="http://schemas.microsoft.com/office/drawing/2014/main" val="3283720991"/>
                  </a:ext>
                </a:extLst>
              </a:tr>
              <a:tr h="548640">
                <a:tc>
                  <a:txBody>
                    <a:bodyPr/>
                    <a:lstStyle/>
                    <a:p>
                      <a:r>
                        <a:rPr lang="en-US" sz="1000"/>
                        <a:t>LDPE (low-density polyethylene)</a:t>
                      </a:r>
                      <a:endParaRPr lang="en-US" sz="1000" dirty="0"/>
                    </a:p>
                  </a:txBody>
                  <a:tcPr>
                    <a:lnL w="12700" cap="flat" cmpd="sng" algn="ctr">
                      <a:solidFill>
                        <a:schemeClr val="tx1"/>
                      </a:solidFill>
                      <a:prstDash val="solid"/>
                      <a:round/>
                      <a:headEnd type="none" w="med" len="med"/>
                      <a:tailEnd type="none" w="med" len="med"/>
                    </a:lnL>
                    <a:solidFill>
                      <a:schemeClr val="bg2"/>
                    </a:solidFill>
                  </a:tcPr>
                </a:tc>
                <a:tc>
                  <a:txBody>
                    <a:bodyPr/>
                    <a:lstStyle/>
                    <a:p>
                      <a:r>
                        <a:rPr lang="en-US" sz="1000" dirty="0"/>
                        <a:t>Leaves</a:t>
                      </a:r>
                    </a:p>
                  </a:txBody>
                  <a:tcPr>
                    <a:solidFill>
                      <a:schemeClr val="bg2"/>
                    </a:solidFill>
                  </a:tcPr>
                </a:tc>
                <a:tc>
                  <a:txBody>
                    <a:bodyPr/>
                    <a:lstStyle/>
                    <a:p>
                      <a:r>
                        <a:rPr lang="en-US" sz="1000" dirty="0"/>
                        <a:t>LLDPE (linear low-density polyethylene)</a:t>
                      </a:r>
                    </a:p>
                  </a:txBody>
                  <a:tcPr>
                    <a:solidFill>
                      <a:schemeClr val="bg2"/>
                    </a:solidFill>
                  </a:tcPr>
                </a:tc>
                <a:tc>
                  <a:txBody>
                    <a:bodyPr/>
                    <a:lstStyle/>
                    <a:p>
                      <a:r>
                        <a:rPr lang="en-US" sz="1000" dirty="0"/>
                        <a:t>Magazines/ Third-Class Mail</a:t>
                      </a:r>
                    </a:p>
                  </a:txBody>
                  <a:tcPr>
                    <a:solidFill>
                      <a:schemeClr val="bg2"/>
                    </a:solidFill>
                  </a:tcPr>
                </a:tc>
                <a:tc>
                  <a:txBody>
                    <a:bodyPr/>
                    <a:lstStyle/>
                    <a:p>
                      <a:r>
                        <a:rPr lang="en-US" sz="1000" dirty="0"/>
                        <a:t>Medium Density Fiberboard</a:t>
                      </a:r>
                    </a:p>
                  </a:txBody>
                  <a:tcPr>
                    <a:solidFill>
                      <a:schemeClr val="bg2"/>
                    </a:solidFill>
                  </a:tcPr>
                </a:tc>
                <a:tc>
                  <a:txBody>
                    <a:bodyPr/>
                    <a:lstStyle/>
                    <a:p>
                      <a:r>
                        <a:rPr lang="en-US" sz="1000" dirty="0"/>
                        <a:t>Mixed Electronics</a:t>
                      </a:r>
                    </a:p>
                  </a:txBody>
                  <a:tcPr>
                    <a:lnR w="12700" cap="flat" cmpd="sng" algn="ctr">
                      <a:solidFill>
                        <a:schemeClr val="tx1"/>
                      </a:solidFill>
                      <a:prstDash val="solid"/>
                      <a:round/>
                      <a:headEnd type="none" w="med" len="med"/>
                      <a:tailEnd type="none" w="med" len="med"/>
                    </a:lnR>
                    <a:solidFill>
                      <a:schemeClr val="bg2"/>
                    </a:solidFill>
                  </a:tcPr>
                </a:tc>
                <a:extLst>
                  <a:ext uri="{0D108BD9-81ED-4DB2-BD59-A6C34878D82A}">
                    <a16:rowId xmlns:a16="http://schemas.microsoft.com/office/drawing/2014/main" val="2581376157"/>
                  </a:ext>
                </a:extLst>
              </a:tr>
              <a:tr h="548640">
                <a:tc>
                  <a:txBody>
                    <a:bodyPr/>
                    <a:lstStyle/>
                    <a:p>
                      <a:r>
                        <a:rPr lang="en-US" sz="1000" dirty="0"/>
                        <a:t>Mixed Metals</a:t>
                      </a:r>
                    </a:p>
                  </a:txBody>
                  <a:tcPr>
                    <a:lnL w="12700" cap="flat" cmpd="sng" algn="ctr">
                      <a:solidFill>
                        <a:schemeClr val="tx1"/>
                      </a:solidFill>
                      <a:prstDash val="solid"/>
                      <a:round/>
                      <a:headEnd type="none" w="med" len="med"/>
                      <a:tailEnd type="none" w="med" len="med"/>
                    </a:lnL>
                    <a:solidFill>
                      <a:schemeClr val="bg2"/>
                    </a:solidFill>
                  </a:tcPr>
                </a:tc>
                <a:tc>
                  <a:txBody>
                    <a:bodyPr/>
                    <a:lstStyle/>
                    <a:p>
                      <a:r>
                        <a:rPr lang="en-US" sz="1000" dirty="0"/>
                        <a:t>Mixed MSW (municipal solid waste)</a:t>
                      </a:r>
                    </a:p>
                  </a:txBody>
                  <a:tcPr>
                    <a:solidFill>
                      <a:schemeClr val="bg2"/>
                    </a:solidFill>
                  </a:tcPr>
                </a:tc>
                <a:tc>
                  <a:txBody>
                    <a:bodyPr/>
                    <a:lstStyle/>
                    <a:p>
                      <a:r>
                        <a:rPr lang="en-US" sz="1000" dirty="0"/>
                        <a:t>Mixed Organics</a:t>
                      </a:r>
                    </a:p>
                  </a:txBody>
                  <a:tcPr>
                    <a:solidFill>
                      <a:schemeClr val="bg2"/>
                    </a:solidFill>
                  </a:tcPr>
                </a:tc>
                <a:tc>
                  <a:txBody>
                    <a:bodyPr/>
                    <a:lstStyle/>
                    <a:p>
                      <a:r>
                        <a:rPr lang="en-US" sz="1000" dirty="0"/>
                        <a:t>Mixed Paper (general)</a:t>
                      </a:r>
                    </a:p>
                  </a:txBody>
                  <a:tcPr>
                    <a:solidFill>
                      <a:schemeClr val="bg2"/>
                    </a:solidFill>
                  </a:tcPr>
                </a:tc>
                <a:tc>
                  <a:txBody>
                    <a:bodyPr/>
                    <a:lstStyle/>
                    <a:p>
                      <a:r>
                        <a:rPr lang="en-US" sz="1000" dirty="0"/>
                        <a:t>Mixed Paper (primarily from offices)</a:t>
                      </a:r>
                    </a:p>
                  </a:txBody>
                  <a:tcPr>
                    <a:lnB w="12700" cap="flat" cmpd="sng" algn="ctr">
                      <a:noFill/>
                      <a:prstDash val="solid"/>
                      <a:round/>
                      <a:headEnd type="none" w="med" len="med"/>
                      <a:tailEnd type="none" w="med" len="med"/>
                    </a:lnB>
                    <a:solidFill>
                      <a:schemeClr val="bg2"/>
                    </a:solidFill>
                  </a:tcPr>
                </a:tc>
                <a:tc>
                  <a:txBody>
                    <a:bodyPr/>
                    <a:lstStyle/>
                    <a:p>
                      <a:r>
                        <a:rPr lang="en-US" sz="1000" dirty="0"/>
                        <a:t>Mixed Paper (primarily residential)</a:t>
                      </a:r>
                    </a:p>
                  </a:txBody>
                  <a:tcPr>
                    <a:lnR w="12700" cap="flat" cmpd="sng" algn="ctr">
                      <a:solidFill>
                        <a:schemeClr val="tx1"/>
                      </a:solidFill>
                      <a:prstDash val="solid"/>
                      <a:round/>
                      <a:headEnd type="none" w="med" len="med"/>
                      <a:tailEnd type="none" w="med" len="med"/>
                    </a:lnR>
                    <a:solidFill>
                      <a:schemeClr val="bg2"/>
                    </a:solidFill>
                  </a:tcPr>
                </a:tc>
                <a:extLst>
                  <a:ext uri="{0D108BD9-81ED-4DB2-BD59-A6C34878D82A}">
                    <a16:rowId xmlns:a16="http://schemas.microsoft.com/office/drawing/2014/main" val="74049437"/>
                  </a:ext>
                </a:extLst>
              </a:tr>
              <a:tr h="548640">
                <a:tc>
                  <a:txBody>
                    <a:bodyPr/>
                    <a:lstStyle/>
                    <a:p>
                      <a:r>
                        <a:rPr lang="en-US" sz="1000" dirty="0"/>
                        <a:t>Mixed Plastics</a:t>
                      </a:r>
                    </a:p>
                  </a:txBody>
                  <a:tcPr>
                    <a:lnL w="12700" cap="flat" cmpd="sng" algn="ctr">
                      <a:solidFill>
                        <a:schemeClr val="tx1"/>
                      </a:solidFill>
                      <a:prstDash val="solid"/>
                      <a:round/>
                      <a:headEnd type="none" w="med" len="med"/>
                      <a:tailEnd type="none" w="med" len="med"/>
                    </a:lnL>
                    <a:solidFill>
                      <a:schemeClr val="bg2"/>
                    </a:solidFill>
                  </a:tcPr>
                </a:tc>
                <a:tc>
                  <a:txBody>
                    <a:bodyPr/>
                    <a:lstStyle/>
                    <a:p>
                      <a:r>
                        <a:rPr lang="en-US" sz="1000" dirty="0"/>
                        <a:t>Mixed Recyclables</a:t>
                      </a:r>
                    </a:p>
                  </a:txBody>
                  <a:tcPr>
                    <a:solidFill>
                      <a:schemeClr val="bg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dirty="0"/>
                        <a:t>Newspaper</a:t>
                      </a:r>
                    </a:p>
                  </a:txBody>
                  <a:tcPr>
                    <a:solidFill>
                      <a:schemeClr val="bg2"/>
                    </a:solidFill>
                  </a:tcPr>
                </a:tc>
                <a:tc>
                  <a:txBody>
                    <a:bodyPr/>
                    <a:lstStyle/>
                    <a:p>
                      <a:r>
                        <a:rPr lang="en-US" sz="1000" dirty="0"/>
                        <a:t>Office Paper</a:t>
                      </a:r>
                    </a:p>
                  </a:txBody>
                  <a:tcPr>
                    <a:lnR w="12700" cap="flat" cmpd="sng" algn="ctr">
                      <a:noFill/>
                      <a:prstDash val="solid"/>
                      <a:round/>
                      <a:headEnd type="none" w="med" len="med"/>
                      <a:tailEnd type="none" w="med" len="med"/>
                    </a:lnR>
                    <a:solidFill>
                      <a:schemeClr val="bg2"/>
                    </a:solidFill>
                  </a:tcPr>
                </a:tc>
                <a:tc>
                  <a:txBody>
                    <a:bodyPr/>
                    <a:lstStyle/>
                    <a:p>
                      <a:r>
                        <a:rPr lang="en-US" sz="1000" dirty="0"/>
                        <a:t>PET (polyethylene terephthalate)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US" sz="1000" dirty="0"/>
                        <a:t>Phonebooks</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2"/>
                    </a:solidFill>
                  </a:tcPr>
                </a:tc>
                <a:extLst>
                  <a:ext uri="{0D108BD9-81ED-4DB2-BD59-A6C34878D82A}">
                    <a16:rowId xmlns:a16="http://schemas.microsoft.com/office/drawing/2014/main" val="1759605211"/>
                  </a:ext>
                </a:extLst>
              </a:tr>
              <a:tr h="548640">
                <a:tc>
                  <a:txBody>
                    <a:bodyPr/>
                    <a:lstStyle/>
                    <a:p>
                      <a:r>
                        <a:rPr lang="en-US" sz="1000" dirty="0"/>
                        <a:t>PLA (polylactic acid)</a:t>
                      </a:r>
                    </a:p>
                  </a:txBody>
                  <a:tcPr>
                    <a:lnL w="12700" cap="flat" cmpd="sng" algn="ctr">
                      <a:solidFill>
                        <a:schemeClr val="tx1"/>
                      </a:solidFill>
                      <a:prstDash val="solid"/>
                      <a:round/>
                      <a:headEnd type="none" w="med" len="med"/>
                      <a:tailEnd type="none" w="med" len="med"/>
                    </a:lnL>
                    <a:solidFill>
                      <a:schemeClr val="bg2"/>
                    </a:solidFill>
                  </a:tcPr>
                </a:tc>
                <a:tc>
                  <a:txBody>
                    <a:bodyPr/>
                    <a:lstStyle/>
                    <a:p>
                      <a:r>
                        <a:rPr lang="en-US" sz="1000" dirty="0"/>
                        <a:t>Portable Electronic Devices</a:t>
                      </a:r>
                    </a:p>
                  </a:txBody>
                  <a:tcPr>
                    <a:solidFill>
                      <a:schemeClr val="bg2"/>
                    </a:solidFill>
                  </a:tcPr>
                </a:tc>
                <a:tc>
                  <a:txBody>
                    <a:bodyPr/>
                    <a:lstStyle/>
                    <a:p>
                      <a:r>
                        <a:rPr lang="en-US" sz="1000" dirty="0"/>
                        <a:t>Poultry</a:t>
                      </a:r>
                    </a:p>
                  </a:txBody>
                  <a:tcPr>
                    <a:solidFill>
                      <a:schemeClr val="bg2"/>
                    </a:solidFill>
                  </a:tcPr>
                </a:tc>
                <a:tc>
                  <a:txBody>
                    <a:bodyPr/>
                    <a:lstStyle/>
                    <a:p>
                      <a:r>
                        <a:rPr lang="en-US" sz="1000" dirty="0"/>
                        <a:t>PP (Polypropylene)</a:t>
                      </a:r>
                    </a:p>
                  </a:txBody>
                  <a:tcPr>
                    <a:solidFill>
                      <a:schemeClr val="bg2"/>
                    </a:solidFill>
                  </a:tcPr>
                </a:tc>
                <a:tc>
                  <a:txBody>
                    <a:bodyPr/>
                    <a:lstStyle/>
                    <a:p>
                      <a:r>
                        <a:rPr lang="en-US" sz="1000" dirty="0"/>
                        <a:t>PS (polystyrene)</a:t>
                      </a:r>
                    </a:p>
                  </a:txBody>
                  <a:tcPr>
                    <a:lnT w="12700" cap="flat" cmpd="sng" algn="ctr">
                      <a:noFill/>
                      <a:prstDash val="solid"/>
                      <a:round/>
                      <a:headEnd type="none" w="med" len="med"/>
                      <a:tailEnd type="none" w="med" len="med"/>
                    </a:lnT>
                    <a:solidFill>
                      <a:schemeClr val="bg2"/>
                    </a:solidFill>
                  </a:tcPr>
                </a:tc>
                <a:tc>
                  <a:txBody>
                    <a:bodyPr/>
                    <a:lstStyle/>
                    <a:p>
                      <a:r>
                        <a:rPr lang="en-US" sz="1000" dirty="0"/>
                        <a:t>PVC (polyvinyl chloride)</a:t>
                      </a:r>
                    </a:p>
                  </a:txBody>
                  <a:tcPr>
                    <a:lnR w="12700" cap="flat" cmpd="sng" algn="ctr">
                      <a:solidFill>
                        <a:schemeClr val="tx1"/>
                      </a:solidFill>
                      <a:prstDash val="solid"/>
                      <a:round/>
                      <a:headEnd type="none" w="med" len="med"/>
                      <a:tailEnd type="none" w="med" len="med"/>
                    </a:lnR>
                    <a:solidFill>
                      <a:schemeClr val="bg2"/>
                    </a:solidFill>
                  </a:tcPr>
                </a:tc>
                <a:extLst>
                  <a:ext uri="{0D108BD9-81ED-4DB2-BD59-A6C34878D82A}">
                    <a16:rowId xmlns:a16="http://schemas.microsoft.com/office/drawing/2014/main" val="2124243133"/>
                  </a:ext>
                </a:extLst>
              </a:tr>
              <a:tr h="396240">
                <a:tc>
                  <a:txBody>
                    <a:bodyPr/>
                    <a:lstStyle/>
                    <a:p>
                      <a:r>
                        <a:rPr lang="en-US" sz="1000" dirty="0"/>
                        <a:t>Steel cans</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2"/>
                    </a:solidFill>
                  </a:tcPr>
                </a:tc>
                <a:tc>
                  <a:txBody>
                    <a:bodyPr/>
                    <a:lstStyle/>
                    <a:p>
                      <a:r>
                        <a:rPr lang="en-US" sz="1000" dirty="0"/>
                        <a:t>Textbooks</a:t>
                      </a:r>
                    </a:p>
                  </a:txBody>
                  <a:tcPr>
                    <a:lnB w="12700" cap="flat" cmpd="sng" algn="ctr">
                      <a:solidFill>
                        <a:schemeClr val="tx1"/>
                      </a:solidFill>
                      <a:prstDash val="solid"/>
                      <a:round/>
                      <a:headEnd type="none" w="med" len="med"/>
                      <a:tailEnd type="none" w="med" len="med"/>
                    </a:lnB>
                    <a:solidFill>
                      <a:schemeClr val="bg2"/>
                    </a:solidFill>
                  </a:tcPr>
                </a:tc>
                <a:tc>
                  <a:txBody>
                    <a:bodyPr/>
                    <a:lstStyle/>
                    <a:p>
                      <a:r>
                        <a:rPr lang="en-US" sz="1000" dirty="0"/>
                        <a:t>Tires</a:t>
                      </a:r>
                    </a:p>
                  </a:txBody>
                  <a:tcPr>
                    <a:lnB w="12700" cap="flat" cmpd="sng" algn="ctr">
                      <a:solidFill>
                        <a:schemeClr val="tx1"/>
                      </a:solidFill>
                      <a:prstDash val="solid"/>
                      <a:round/>
                      <a:headEnd type="none" w="med" len="med"/>
                      <a:tailEnd type="none" w="med" len="med"/>
                    </a:lnB>
                    <a:solidFill>
                      <a:schemeClr val="bg2"/>
                    </a:solidFill>
                  </a:tcPr>
                </a:tc>
                <a:tc>
                  <a:txBody>
                    <a:bodyPr/>
                    <a:lstStyle/>
                    <a:p>
                      <a:r>
                        <a:rPr lang="en-US" sz="1000" dirty="0"/>
                        <a:t>Vinyl Flooring</a:t>
                      </a:r>
                    </a:p>
                  </a:txBody>
                  <a:tcPr>
                    <a:lnB w="12700" cap="flat" cmpd="sng" algn="ctr">
                      <a:solidFill>
                        <a:schemeClr val="tx1"/>
                      </a:solidFill>
                      <a:prstDash val="solid"/>
                      <a:round/>
                      <a:headEnd type="none" w="med" len="med"/>
                      <a:tailEnd type="none" w="med" len="med"/>
                    </a:lnB>
                    <a:solidFill>
                      <a:schemeClr val="bg2"/>
                    </a:solidFill>
                  </a:tcPr>
                </a:tc>
                <a:tc>
                  <a:txBody>
                    <a:bodyPr/>
                    <a:lstStyle/>
                    <a:p>
                      <a:r>
                        <a:rPr lang="en-US" sz="1000" dirty="0"/>
                        <a:t>Wood Flooring</a:t>
                      </a:r>
                    </a:p>
                  </a:txBody>
                  <a:tcPr>
                    <a:lnB w="12700" cap="flat" cmpd="sng" algn="ctr">
                      <a:solidFill>
                        <a:schemeClr val="tx1"/>
                      </a:solidFill>
                      <a:prstDash val="solid"/>
                      <a:round/>
                      <a:headEnd type="none" w="med" len="med"/>
                      <a:tailEnd type="none" w="med" len="med"/>
                    </a:lnB>
                    <a:solidFill>
                      <a:schemeClr val="bg2"/>
                    </a:solidFill>
                  </a:tcPr>
                </a:tc>
                <a:tc>
                  <a:txBody>
                    <a:bodyPr/>
                    <a:lstStyle/>
                    <a:p>
                      <a:r>
                        <a:rPr lang="en-US" sz="1000" dirty="0"/>
                        <a:t>Yard Trimmings</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4288775357"/>
                  </a:ext>
                </a:extLst>
              </a:tr>
            </a:tbl>
          </a:graphicData>
        </a:graphic>
      </p:graphicFrame>
    </p:spTree>
    <p:extLst>
      <p:ext uri="{BB962C8B-B14F-4D97-AF65-F5344CB8AC3E}">
        <p14:creationId xmlns:p14="http://schemas.microsoft.com/office/powerpoint/2010/main" val="3775589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2D22322F-E79D-4BEF-8038-DE2C8F5CCA40}"/>
              </a:ext>
            </a:extLst>
          </p:cNvPr>
          <p:cNvSpPr>
            <a:spLocks noGrp="1"/>
          </p:cNvSpPr>
          <p:nvPr>
            <p:ph type="title"/>
          </p:nvPr>
        </p:nvSpPr>
        <p:spPr>
          <a:xfrm>
            <a:off x="1284551" y="144713"/>
            <a:ext cx="10712377" cy="872100"/>
          </a:xfrm>
        </p:spPr>
        <p:txBody>
          <a:bodyPr vert="horz" lIns="91440" tIns="45720" rIns="91440" bIns="45720" rtlCol="0" anchor="ctr">
            <a:normAutofit/>
          </a:bodyPr>
          <a:lstStyle/>
          <a:p>
            <a:pPr>
              <a:lnSpc>
                <a:spcPct val="90000"/>
              </a:lnSpc>
            </a:pPr>
            <a:r>
              <a:rPr lang="en-US" sz="4300" spc="-40">
                <a:solidFill>
                  <a:srgbClr val="FFFFFF"/>
                </a:solidFill>
              </a:rPr>
              <a:t> Getting Started:  Accessing WARM</a:t>
            </a:r>
          </a:p>
        </p:txBody>
      </p:sp>
      <p:sp>
        <p:nvSpPr>
          <p:cNvPr id="26" name="Date Placeholder 2">
            <a:extLst>
              <a:ext uri="{FF2B5EF4-FFF2-40B4-BE49-F238E27FC236}">
                <a16:creationId xmlns:a16="http://schemas.microsoft.com/office/drawing/2014/main" id="{D9D9C245-3BB9-FD0F-8DD8-020AA4BC87A4}"/>
              </a:ext>
            </a:extLst>
          </p:cNvPr>
          <p:cNvSpPr>
            <a:spLocks noGrp="1"/>
          </p:cNvSpPr>
          <p:nvPr>
            <p:ph type="dt" sz="half" idx="10"/>
          </p:nvPr>
        </p:nvSpPr>
        <p:spPr>
          <a:xfrm>
            <a:off x="7325958" y="6356350"/>
            <a:ext cx="3875442"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050" b="0" i="0" u="none" strike="noStrike" kern="1200" cap="none" spc="0" normalizeH="0" baseline="0" noProof="0">
                <a:ln>
                  <a:noFill/>
                </a:ln>
                <a:solidFill>
                  <a:srgbClr val="FFFFFF"/>
                </a:solidFill>
                <a:effectLst/>
                <a:uLnTx/>
                <a:uFillTx/>
                <a:latin typeface="Avenir Next LT Pro"/>
                <a:ea typeface="+mn-ea"/>
                <a:cs typeface="+mn-cs"/>
              </a:rPr>
              <a:t>June 2023</a:t>
            </a:r>
          </a:p>
        </p:txBody>
      </p:sp>
      <p:sp>
        <p:nvSpPr>
          <p:cNvPr id="8" name="Slide Number Placeholder 7">
            <a:extLst>
              <a:ext uri="{FF2B5EF4-FFF2-40B4-BE49-F238E27FC236}">
                <a16:creationId xmlns:a16="http://schemas.microsoft.com/office/drawing/2014/main" id="{99800B7A-B486-4409-9EDD-0A7B9628EDE8}"/>
              </a:ext>
            </a:extLst>
          </p:cNvPr>
          <p:cNvSpPr>
            <a:spLocks noGrp="1"/>
          </p:cNvSpPr>
          <p:nvPr>
            <p:ph type="sldNum" sz="quarter" idx="12"/>
          </p:nvPr>
        </p:nvSpPr>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6B786C7-B8F9-4072-AAAA-17258464D730}" type="slidenum">
              <a:rPr kumimoji="0" lang="en-US" sz="1050" b="0" i="0" u="none" strike="noStrike" kern="1200" cap="none" spc="0" normalizeH="0" baseline="0" noProof="0">
                <a:ln>
                  <a:noFill/>
                </a:ln>
                <a:solidFill>
                  <a:srgbClr val="FFFFFF"/>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13</a:t>
            </a:fld>
            <a:endParaRPr kumimoji="0" lang="en-US" sz="105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4" name="Title 5">
            <a:extLst>
              <a:ext uri="{FF2B5EF4-FFF2-40B4-BE49-F238E27FC236}">
                <a16:creationId xmlns:a16="http://schemas.microsoft.com/office/drawing/2014/main" id="{49DE853A-E182-2D46-C292-34F0B18360C9}"/>
              </a:ext>
            </a:extLst>
          </p:cNvPr>
          <p:cNvSpPr txBox="1">
            <a:spLocks/>
          </p:cNvSpPr>
          <p:nvPr/>
        </p:nvSpPr>
        <p:spPr>
          <a:xfrm>
            <a:off x="1089073" y="1041758"/>
            <a:ext cx="3032354" cy="487017"/>
          </a:xfrm>
          <a:prstGeom prst="rect">
            <a:avLst/>
          </a:prstGeom>
        </p:spPr>
        <p:txBody>
          <a:bodyPr vert="horz" lIns="91440" tIns="45720" rIns="91440" bIns="45720" rtlCol="0" anchor="ctr">
            <a:normAutofit/>
          </a:bodyPr>
          <a:lstStyle>
            <a:lvl1pPr algn="r" defTabSz="914400" rtl="0" eaLnBrk="1" latinLnBrk="0" hangingPunct="1">
              <a:lnSpc>
                <a:spcPct val="100000"/>
              </a:lnSpc>
              <a:spcBef>
                <a:spcPct val="0"/>
              </a:spcBef>
              <a:buNone/>
              <a:defRPr sz="4800" b="1" kern="1200" spc="-20" baseline="0">
                <a:solidFill>
                  <a:schemeClr val="bg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20" normalizeH="0" baseline="0" noProof="0">
                <a:ln>
                  <a:noFill/>
                </a:ln>
                <a:solidFill>
                  <a:prstClr val="white"/>
                </a:solidFill>
                <a:effectLst/>
                <a:uLnTx/>
                <a:uFillTx/>
                <a:latin typeface="Calibri" panose="020F0502020204030204" pitchFamily="34" charset="0"/>
                <a:ea typeface="+mj-ea"/>
                <a:cs typeface="Calibri" panose="020F0502020204030204" pitchFamily="34" charset="0"/>
              </a:rPr>
              <a:t>A Conversation with our Stakeholders</a:t>
            </a:r>
          </a:p>
        </p:txBody>
      </p:sp>
      <p:pic>
        <p:nvPicPr>
          <p:cNvPr id="7" name="Picture 6">
            <a:extLst>
              <a:ext uri="{FF2B5EF4-FFF2-40B4-BE49-F238E27FC236}">
                <a16:creationId xmlns:a16="http://schemas.microsoft.com/office/drawing/2014/main" id="{FE94BA50-72BC-BD7E-1D40-A39C96C29FD5}"/>
              </a:ext>
            </a:extLst>
          </p:cNvPr>
          <p:cNvPicPr>
            <a:picLocks noChangeAspect="1"/>
          </p:cNvPicPr>
          <p:nvPr/>
        </p:nvPicPr>
        <p:blipFill>
          <a:blip r:embed="rId3"/>
          <a:stretch>
            <a:fillRect/>
          </a:stretch>
        </p:blipFill>
        <p:spPr>
          <a:xfrm>
            <a:off x="498770" y="2863309"/>
            <a:ext cx="4313157" cy="1388451"/>
          </a:xfrm>
          <a:prstGeom prst="rect">
            <a:avLst/>
          </a:prstGeom>
        </p:spPr>
      </p:pic>
      <p:pic>
        <p:nvPicPr>
          <p:cNvPr id="10" name="Picture 9">
            <a:extLst>
              <a:ext uri="{FF2B5EF4-FFF2-40B4-BE49-F238E27FC236}">
                <a16:creationId xmlns:a16="http://schemas.microsoft.com/office/drawing/2014/main" id="{80683489-D1F1-B6B8-4C23-2C9A4E539606}"/>
              </a:ext>
            </a:extLst>
          </p:cNvPr>
          <p:cNvPicPr>
            <a:picLocks noChangeAspect="1"/>
          </p:cNvPicPr>
          <p:nvPr/>
        </p:nvPicPr>
        <p:blipFill>
          <a:blip r:embed="rId4"/>
          <a:stretch>
            <a:fillRect/>
          </a:stretch>
        </p:blipFill>
        <p:spPr>
          <a:xfrm>
            <a:off x="464640" y="4251760"/>
            <a:ext cx="3782720" cy="2416587"/>
          </a:xfrm>
          <a:prstGeom prst="rect">
            <a:avLst/>
          </a:prstGeom>
          <a:ln>
            <a:solidFill>
              <a:schemeClr val="tx1"/>
            </a:solidFill>
          </a:ln>
        </p:spPr>
      </p:pic>
      <p:pic>
        <p:nvPicPr>
          <p:cNvPr id="12" name="Picture 11">
            <a:extLst>
              <a:ext uri="{FF2B5EF4-FFF2-40B4-BE49-F238E27FC236}">
                <a16:creationId xmlns:a16="http://schemas.microsoft.com/office/drawing/2014/main" id="{DE6722E3-CA21-1C19-7D8D-DA2041BAE581}"/>
              </a:ext>
            </a:extLst>
          </p:cNvPr>
          <p:cNvPicPr>
            <a:picLocks noChangeAspect="1"/>
          </p:cNvPicPr>
          <p:nvPr/>
        </p:nvPicPr>
        <p:blipFill>
          <a:blip r:embed="rId5"/>
          <a:stretch>
            <a:fillRect/>
          </a:stretch>
        </p:blipFill>
        <p:spPr>
          <a:xfrm>
            <a:off x="6563366" y="1977084"/>
            <a:ext cx="4916942" cy="4233894"/>
          </a:xfrm>
          <a:prstGeom prst="rect">
            <a:avLst/>
          </a:prstGeom>
          <a:ln>
            <a:solidFill>
              <a:schemeClr val="tx1"/>
            </a:solidFill>
          </a:ln>
        </p:spPr>
      </p:pic>
      <p:sp>
        <p:nvSpPr>
          <p:cNvPr id="14" name="TextBox 13">
            <a:extLst>
              <a:ext uri="{FF2B5EF4-FFF2-40B4-BE49-F238E27FC236}">
                <a16:creationId xmlns:a16="http://schemas.microsoft.com/office/drawing/2014/main" id="{F61BD706-F953-DFBA-8D55-E926736C7DFA}"/>
              </a:ext>
            </a:extLst>
          </p:cNvPr>
          <p:cNvSpPr txBox="1"/>
          <p:nvPr/>
        </p:nvSpPr>
        <p:spPr>
          <a:xfrm>
            <a:off x="2915920" y="1266116"/>
            <a:ext cx="664547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prstClr val="black"/>
                </a:solidFill>
                <a:effectLst/>
                <a:uLnTx/>
                <a:uFillTx/>
                <a:latin typeface="Avenir Next LT Pro"/>
                <a:ea typeface="+mn-ea"/>
                <a:cs typeface="+mn-cs"/>
              </a:rPr>
              <a:t>The download requires time (and patience).</a:t>
            </a:r>
            <a:endParaRPr kumimoji="0" lang="en-US" sz="2400" b="0" i="0" u="sng" strike="noStrike" kern="1200" cap="none" spc="0" normalizeH="0" baseline="0" noProof="0" dirty="0">
              <a:ln>
                <a:noFill/>
              </a:ln>
              <a:solidFill>
                <a:prstClr val="black"/>
              </a:solidFill>
              <a:effectLst/>
              <a:uLnTx/>
              <a:uFillTx/>
              <a:latin typeface="Avenir Next LT Pro"/>
              <a:ea typeface="+mn-ea"/>
              <a:cs typeface="+mn-cs"/>
            </a:endParaRPr>
          </a:p>
        </p:txBody>
      </p:sp>
      <p:cxnSp>
        <p:nvCxnSpPr>
          <p:cNvPr id="16" name="Straight Connector 15">
            <a:extLst>
              <a:ext uri="{FF2B5EF4-FFF2-40B4-BE49-F238E27FC236}">
                <a16:creationId xmlns:a16="http://schemas.microsoft.com/office/drawing/2014/main" id="{4D2D2C8B-F257-DAFD-5B78-2A48DAE7FB71}"/>
              </a:ext>
            </a:extLst>
          </p:cNvPr>
          <p:cNvCxnSpPr>
            <a:cxnSpLocks/>
          </p:cNvCxnSpPr>
          <p:nvPr/>
        </p:nvCxnSpPr>
        <p:spPr>
          <a:xfrm>
            <a:off x="6208592" y="1944067"/>
            <a:ext cx="0" cy="4594845"/>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BC5F6002-1FC0-2997-F519-054BAE183448}"/>
              </a:ext>
            </a:extLst>
          </p:cNvPr>
          <p:cNvSpPr txBox="1"/>
          <p:nvPr/>
        </p:nvSpPr>
        <p:spPr>
          <a:xfrm>
            <a:off x="11220015" y="6584242"/>
            <a:ext cx="854631"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venir Next LT Pro"/>
                <a:ea typeface="+mn-ea"/>
                <a:cs typeface="+mn-cs"/>
              </a:rPr>
              <a:t>October 2023</a:t>
            </a:r>
          </a:p>
        </p:txBody>
      </p:sp>
      <p:pic>
        <p:nvPicPr>
          <p:cNvPr id="18" name="Picture 17">
            <a:extLst>
              <a:ext uri="{FF2B5EF4-FFF2-40B4-BE49-F238E27FC236}">
                <a16:creationId xmlns:a16="http://schemas.microsoft.com/office/drawing/2014/main" id="{79FF86F4-EF6B-D44E-84DB-8C4063D3DBB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54143" y="6157120"/>
            <a:ext cx="786373" cy="427122"/>
          </a:xfrm>
          <a:prstGeom prst="rect">
            <a:avLst/>
          </a:prstGeom>
        </p:spPr>
      </p:pic>
      <p:pic>
        <p:nvPicPr>
          <p:cNvPr id="3" name="Picture 2">
            <a:extLst>
              <a:ext uri="{FF2B5EF4-FFF2-40B4-BE49-F238E27FC236}">
                <a16:creationId xmlns:a16="http://schemas.microsoft.com/office/drawing/2014/main" id="{17AFF5B9-1826-5493-CFF0-7721FA1146CD}"/>
              </a:ext>
            </a:extLst>
          </p:cNvPr>
          <p:cNvPicPr>
            <a:picLocks noChangeAspect="1"/>
          </p:cNvPicPr>
          <p:nvPr/>
        </p:nvPicPr>
        <p:blipFill>
          <a:blip r:embed="rId7"/>
          <a:stretch>
            <a:fillRect/>
          </a:stretch>
        </p:blipFill>
        <p:spPr>
          <a:xfrm>
            <a:off x="498770" y="1992476"/>
            <a:ext cx="5332148" cy="840645"/>
          </a:xfrm>
          <a:prstGeom prst="rect">
            <a:avLst/>
          </a:prstGeom>
          <a:ln>
            <a:solidFill>
              <a:schemeClr val="tx1"/>
            </a:solidFill>
          </a:ln>
        </p:spPr>
      </p:pic>
      <p:cxnSp>
        <p:nvCxnSpPr>
          <p:cNvPr id="9" name="Straight Arrow Connector 8">
            <a:extLst>
              <a:ext uri="{FF2B5EF4-FFF2-40B4-BE49-F238E27FC236}">
                <a16:creationId xmlns:a16="http://schemas.microsoft.com/office/drawing/2014/main" id="{CF537D46-59F8-E5FC-9BFB-DED1FA78E331}"/>
              </a:ext>
            </a:extLst>
          </p:cNvPr>
          <p:cNvCxnSpPr>
            <a:cxnSpLocks/>
          </p:cNvCxnSpPr>
          <p:nvPr/>
        </p:nvCxnSpPr>
        <p:spPr>
          <a:xfrm flipH="1">
            <a:off x="1452880" y="5963920"/>
            <a:ext cx="1524000" cy="39243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B225FE62-A753-3842-40E2-58E60BD937DF}"/>
              </a:ext>
            </a:extLst>
          </p:cNvPr>
          <p:cNvSpPr txBox="1"/>
          <p:nvPr/>
        </p:nvSpPr>
        <p:spPr>
          <a:xfrm>
            <a:off x="464640" y="1743176"/>
            <a:ext cx="536628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venir Next LT Pro"/>
                <a:ea typeface="+mn-ea"/>
                <a:cs typeface="+mn-cs"/>
              </a:rPr>
              <a:t>1.  Identifying which version to download </a:t>
            </a:r>
          </a:p>
        </p:txBody>
      </p:sp>
      <p:cxnSp>
        <p:nvCxnSpPr>
          <p:cNvPr id="15" name="Straight Arrow Connector 14">
            <a:extLst>
              <a:ext uri="{FF2B5EF4-FFF2-40B4-BE49-F238E27FC236}">
                <a16:creationId xmlns:a16="http://schemas.microsoft.com/office/drawing/2014/main" id="{DA28ABD5-9F06-996C-1DE3-7E5B8D9C05B1}"/>
              </a:ext>
            </a:extLst>
          </p:cNvPr>
          <p:cNvCxnSpPr>
            <a:cxnSpLocks/>
          </p:cNvCxnSpPr>
          <p:nvPr/>
        </p:nvCxnSpPr>
        <p:spPr>
          <a:xfrm flipH="1">
            <a:off x="5527040" y="2372912"/>
            <a:ext cx="412994" cy="14676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47D3211B-A1B2-6959-4D8D-4B151DBDF9C6}"/>
              </a:ext>
            </a:extLst>
          </p:cNvPr>
          <p:cNvSpPr txBox="1"/>
          <p:nvPr/>
        </p:nvSpPr>
        <p:spPr>
          <a:xfrm>
            <a:off x="3064564" y="5277633"/>
            <a:ext cx="1063267" cy="1077218"/>
          </a:xfrm>
          <a:prstGeom prst="rect">
            <a:avLst/>
          </a:prstGeom>
          <a:noFill/>
          <a:ln>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venir Next LT Pro"/>
                <a:ea typeface="+mn-ea"/>
                <a:cs typeface="+mn-cs"/>
              </a:rPr>
              <a:t>Access the tool once its loaded</a:t>
            </a:r>
          </a:p>
        </p:txBody>
      </p:sp>
    </p:spTree>
    <p:extLst>
      <p:ext uri="{BB962C8B-B14F-4D97-AF65-F5344CB8AC3E}">
        <p14:creationId xmlns:p14="http://schemas.microsoft.com/office/powerpoint/2010/main" val="1723175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2D22322F-E79D-4BEF-8038-DE2C8F5CCA40}"/>
              </a:ext>
            </a:extLst>
          </p:cNvPr>
          <p:cNvSpPr>
            <a:spLocks noGrp="1"/>
          </p:cNvSpPr>
          <p:nvPr>
            <p:ph type="title"/>
          </p:nvPr>
        </p:nvSpPr>
        <p:spPr>
          <a:xfrm>
            <a:off x="1284551" y="144713"/>
            <a:ext cx="10712377" cy="872100"/>
          </a:xfrm>
        </p:spPr>
        <p:txBody>
          <a:bodyPr vert="horz" lIns="91440" tIns="45720" rIns="91440" bIns="45720" rtlCol="0" anchor="ctr">
            <a:normAutofit/>
          </a:bodyPr>
          <a:lstStyle/>
          <a:p>
            <a:pPr>
              <a:lnSpc>
                <a:spcPct val="90000"/>
              </a:lnSpc>
            </a:pPr>
            <a:r>
              <a:rPr lang="en-US" sz="4300" spc="-40">
                <a:solidFill>
                  <a:srgbClr val="FFFFFF"/>
                </a:solidFill>
              </a:rPr>
              <a:t>Calculator Overview</a:t>
            </a:r>
          </a:p>
        </p:txBody>
      </p:sp>
      <p:sp>
        <p:nvSpPr>
          <p:cNvPr id="26" name="Date Placeholder 2">
            <a:extLst>
              <a:ext uri="{FF2B5EF4-FFF2-40B4-BE49-F238E27FC236}">
                <a16:creationId xmlns:a16="http://schemas.microsoft.com/office/drawing/2014/main" id="{D9D9C245-3BB9-FD0F-8DD8-020AA4BC87A4}"/>
              </a:ext>
            </a:extLst>
          </p:cNvPr>
          <p:cNvSpPr>
            <a:spLocks noGrp="1"/>
          </p:cNvSpPr>
          <p:nvPr>
            <p:ph type="dt" sz="half" idx="10"/>
          </p:nvPr>
        </p:nvSpPr>
        <p:spPr>
          <a:xfrm>
            <a:off x="7325958" y="6356350"/>
            <a:ext cx="3875442"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050" b="0" i="0" u="none" strike="noStrike" kern="1200" cap="none" spc="0" normalizeH="0" baseline="0" noProof="0">
                <a:ln>
                  <a:noFill/>
                </a:ln>
                <a:solidFill>
                  <a:srgbClr val="FFFFFF"/>
                </a:solidFill>
                <a:effectLst/>
                <a:uLnTx/>
                <a:uFillTx/>
                <a:latin typeface="Avenir Next LT Pro"/>
                <a:ea typeface="+mn-ea"/>
                <a:cs typeface="+mn-cs"/>
              </a:rPr>
              <a:t>June 2023</a:t>
            </a:r>
          </a:p>
        </p:txBody>
      </p:sp>
      <p:sp>
        <p:nvSpPr>
          <p:cNvPr id="8" name="Slide Number Placeholder 7">
            <a:extLst>
              <a:ext uri="{FF2B5EF4-FFF2-40B4-BE49-F238E27FC236}">
                <a16:creationId xmlns:a16="http://schemas.microsoft.com/office/drawing/2014/main" id="{99800B7A-B486-4409-9EDD-0A7B9628EDE8}"/>
              </a:ext>
            </a:extLst>
          </p:cNvPr>
          <p:cNvSpPr>
            <a:spLocks noGrp="1"/>
          </p:cNvSpPr>
          <p:nvPr>
            <p:ph type="sldNum" sz="quarter" idx="12"/>
          </p:nvPr>
        </p:nvSpPr>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6B786C7-B8F9-4072-AAAA-17258464D730}" type="slidenum">
              <a:rPr kumimoji="0" lang="en-US" sz="1050" b="0" i="0" u="none" strike="noStrike" kern="1200" cap="none" spc="0" normalizeH="0" baseline="0" noProof="0">
                <a:ln>
                  <a:noFill/>
                </a:ln>
                <a:solidFill>
                  <a:srgbClr val="FFFFFF"/>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14</a:t>
            </a:fld>
            <a:endParaRPr kumimoji="0" lang="en-US" sz="1050" b="0" i="0" u="none" strike="noStrike" kern="1200" cap="none" spc="0" normalizeH="0" baseline="0" noProof="0">
              <a:ln>
                <a:noFill/>
              </a:ln>
              <a:solidFill>
                <a:srgbClr val="FFFFFF"/>
              </a:solidFill>
              <a:effectLst/>
              <a:uLnTx/>
              <a:uFillTx/>
              <a:latin typeface="Avenir Next LT Pro"/>
              <a:ea typeface="+mn-ea"/>
              <a:cs typeface="+mn-cs"/>
            </a:endParaRPr>
          </a:p>
        </p:txBody>
      </p:sp>
      <p:pic>
        <p:nvPicPr>
          <p:cNvPr id="27" name="Picture 26" descr="A blue and white logo&#10;&#10;Description automatically generated with low confidence">
            <a:extLst>
              <a:ext uri="{FF2B5EF4-FFF2-40B4-BE49-F238E27FC236}">
                <a16:creationId xmlns:a16="http://schemas.microsoft.com/office/drawing/2014/main" id="{C8C1F1BE-6A9B-FE29-A6F7-88C8A92365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03474" y="6078909"/>
            <a:ext cx="786373" cy="427122"/>
          </a:xfrm>
          <a:prstGeom prst="rect">
            <a:avLst/>
          </a:prstGeom>
        </p:spPr>
      </p:pic>
      <p:sp>
        <p:nvSpPr>
          <p:cNvPr id="4" name="Title 5">
            <a:extLst>
              <a:ext uri="{FF2B5EF4-FFF2-40B4-BE49-F238E27FC236}">
                <a16:creationId xmlns:a16="http://schemas.microsoft.com/office/drawing/2014/main" id="{49DE853A-E182-2D46-C292-34F0B18360C9}"/>
              </a:ext>
            </a:extLst>
          </p:cNvPr>
          <p:cNvSpPr txBox="1">
            <a:spLocks/>
          </p:cNvSpPr>
          <p:nvPr/>
        </p:nvSpPr>
        <p:spPr>
          <a:xfrm>
            <a:off x="1089073" y="1041758"/>
            <a:ext cx="3032354" cy="487017"/>
          </a:xfrm>
          <a:prstGeom prst="rect">
            <a:avLst/>
          </a:prstGeom>
        </p:spPr>
        <p:txBody>
          <a:bodyPr vert="horz" lIns="91440" tIns="45720" rIns="91440" bIns="45720" rtlCol="0" anchor="ctr">
            <a:normAutofit/>
          </a:bodyPr>
          <a:lstStyle>
            <a:lvl1pPr algn="r" defTabSz="914400" rtl="0" eaLnBrk="1" latinLnBrk="0" hangingPunct="1">
              <a:lnSpc>
                <a:spcPct val="100000"/>
              </a:lnSpc>
              <a:spcBef>
                <a:spcPct val="0"/>
              </a:spcBef>
              <a:buNone/>
              <a:defRPr sz="4800" b="1" kern="1200" spc="-20" baseline="0">
                <a:solidFill>
                  <a:schemeClr val="bg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20" normalizeH="0" baseline="0" noProof="0">
                <a:ln>
                  <a:noFill/>
                </a:ln>
                <a:solidFill>
                  <a:prstClr val="white"/>
                </a:solidFill>
                <a:effectLst/>
                <a:uLnTx/>
                <a:uFillTx/>
                <a:latin typeface="Calibri" panose="020F0502020204030204" pitchFamily="34" charset="0"/>
                <a:ea typeface="+mj-ea"/>
                <a:cs typeface="Calibri" panose="020F0502020204030204" pitchFamily="34" charset="0"/>
              </a:rPr>
              <a:t>A Conversation with our Stakeholders</a:t>
            </a:r>
          </a:p>
        </p:txBody>
      </p:sp>
      <p:pic>
        <p:nvPicPr>
          <p:cNvPr id="5" name="Picture 4">
            <a:extLst>
              <a:ext uri="{FF2B5EF4-FFF2-40B4-BE49-F238E27FC236}">
                <a16:creationId xmlns:a16="http://schemas.microsoft.com/office/drawing/2014/main" id="{389EE8DC-A4D9-3C6B-ECEB-24D420D5744A}"/>
              </a:ext>
            </a:extLst>
          </p:cNvPr>
          <p:cNvPicPr>
            <a:picLocks noChangeAspect="1"/>
          </p:cNvPicPr>
          <p:nvPr/>
        </p:nvPicPr>
        <p:blipFill>
          <a:blip r:embed="rId4"/>
          <a:stretch>
            <a:fillRect/>
          </a:stretch>
        </p:blipFill>
        <p:spPr>
          <a:xfrm>
            <a:off x="6596780" y="1978015"/>
            <a:ext cx="5400148" cy="1431988"/>
          </a:xfrm>
          <a:prstGeom prst="rect">
            <a:avLst/>
          </a:prstGeom>
          <a:ln>
            <a:solidFill>
              <a:schemeClr val="accent1"/>
            </a:solidFill>
          </a:ln>
        </p:spPr>
      </p:pic>
      <p:pic>
        <p:nvPicPr>
          <p:cNvPr id="7" name="Picture 6">
            <a:extLst>
              <a:ext uri="{FF2B5EF4-FFF2-40B4-BE49-F238E27FC236}">
                <a16:creationId xmlns:a16="http://schemas.microsoft.com/office/drawing/2014/main" id="{E31DBADC-DFE4-0A17-8C93-F686B5D7334A}"/>
              </a:ext>
            </a:extLst>
          </p:cNvPr>
          <p:cNvPicPr>
            <a:picLocks noChangeAspect="1"/>
          </p:cNvPicPr>
          <p:nvPr/>
        </p:nvPicPr>
        <p:blipFill>
          <a:blip r:embed="rId5"/>
          <a:stretch>
            <a:fillRect/>
          </a:stretch>
        </p:blipFill>
        <p:spPr>
          <a:xfrm>
            <a:off x="35138" y="1506291"/>
            <a:ext cx="6479637" cy="4565999"/>
          </a:xfrm>
          <a:prstGeom prst="rect">
            <a:avLst/>
          </a:prstGeom>
        </p:spPr>
      </p:pic>
      <p:cxnSp>
        <p:nvCxnSpPr>
          <p:cNvPr id="10" name="Straight Arrow Connector 9">
            <a:extLst>
              <a:ext uri="{FF2B5EF4-FFF2-40B4-BE49-F238E27FC236}">
                <a16:creationId xmlns:a16="http://schemas.microsoft.com/office/drawing/2014/main" id="{AF5C203F-DB02-700B-6C58-5B8CF7566AE7}"/>
              </a:ext>
            </a:extLst>
          </p:cNvPr>
          <p:cNvCxnSpPr>
            <a:cxnSpLocks/>
          </p:cNvCxnSpPr>
          <p:nvPr/>
        </p:nvCxnSpPr>
        <p:spPr>
          <a:xfrm flipH="1">
            <a:off x="3821987" y="3576958"/>
            <a:ext cx="3503971" cy="213547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85C76F-8473-C502-DFFB-50AC14F30E4C}"/>
              </a:ext>
            </a:extLst>
          </p:cNvPr>
          <p:cNvSpPr txBox="1"/>
          <p:nvPr/>
        </p:nvSpPr>
        <p:spPr>
          <a:xfrm>
            <a:off x="11103474" y="6530452"/>
            <a:ext cx="854631"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venir Next LT Pro"/>
                <a:ea typeface="+mn-ea"/>
                <a:cs typeface="+mn-cs"/>
              </a:rPr>
              <a:t>October 2023</a:t>
            </a:r>
          </a:p>
        </p:txBody>
      </p:sp>
    </p:spTree>
    <p:extLst>
      <p:ext uri="{BB962C8B-B14F-4D97-AF65-F5344CB8AC3E}">
        <p14:creationId xmlns:p14="http://schemas.microsoft.com/office/powerpoint/2010/main" val="16102912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B4631-D07C-BC0D-A7E3-08EB24D5A0B6}"/>
              </a:ext>
            </a:extLst>
          </p:cNvPr>
          <p:cNvSpPr>
            <a:spLocks noGrp="1"/>
          </p:cNvSpPr>
          <p:nvPr>
            <p:ph type="title"/>
          </p:nvPr>
        </p:nvSpPr>
        <p:spPr>
          <a:xfrm>
            <a:off x="2071613" y="211048"/>
            <a:ext cx="10036292" cy="773776"/>
          </a:xfrm>
        </p:spPr>
        <p:txBody>
          <a:bodyPr>
            <a:normAutofit fontScale="90000"/>
          </a:bodyPr>
          <a:lstStyle/>
          <a:p>
            <a:r>
              <a:rPr lang="en-US"/>
              <a:t>Data Entry Table</a:t>
            </a:r>
          </a:p>
        </p:txBody>
      </p:sp>
      <p:pic>
        <p:nvPicPr>
          <p:cNvPr id="11" name="Picture 10">
            <a:extLst>
              <a:ext uri="{FF2B5EF4-FFF2-40B4-BE49-F238E27FC236}">
                <a16:creationId xmlns:a16="http://schemas.microsoft.com/office/drawing/2014/main" id="{C73334FA-F781-734E-8F49-F4D763AB04B8}"/>
              </a:ext>
            </a:extLst>
          </p:cNvPr>
          <p:cNvPicPr>
            <a:picLocks noChangeAspect="1"/>
          </p:cNvPicPr>
          <p:nvPr/>
        </p:nvPicPr>
        <p:blipFill>
          <a:blip r:embed="rId3"/>
          <a:stretch>
            <a:fillRect/>
          </a:stretch>
        </p:blipFill>
        <p:spPr>
          <a:xfrm>
            <a:off x="275081" y="1195262"/>
            <a:ext cx="11476134" cy="5571298"/>
          </a:xfrm>
          <a:prstGeom prst="rect">
            <a:avLst/>
          </a:prstGeom>
        </p:spPr>
      </p:pic>
    </p:spTree>
    <p:extLst>
      <p:ext uri="{BB962C8B-B14F-4D97-AF65-F5344CB8AC3E}">
        <p14:creationId xmlns:p14="http://schemas.microsoft.com/office/powerpoint/2010/main" val="2674773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2834562-1D0D-DED1-3E9A-5CA1B5864DE3}"/>
              </a:ext>
            </a:extLst>
          </p:cNvPr>
          <p:cNvPicPr>
            <a:picLocks noChangeAspect="1"/>
          </p:cNvPicPr>
          <p:nvPr/>
        </p:nvPicPr>
        <p:blipFill>
          <a:blip r:embed="rId3"/>
          <a:stretch>
            <a:fillRect/>
          </a:stretch>
        </p:blipFill>
        <p:spPr>
          <a:xfrm>
            <a:off x="34666" y="1551144"/>
            <a:ext cx="11996928" cy="3134681"/>
          </a:xfrm>
          <a:prstGeom prst="rect">
            <a:avLst/>
          </a:prstGeom>
        </p:spPr>
      </p:pic>
      <p:sp>
        <p:nvSpPr>
          <p:cNvPr id="2" name="Title 1">
            <a:extLst>
              <a:ext uri="{FF2B5EF4-FFF2-40B4-BE49-F238E27FC236}">
                <a16:creationId xmlns:a16="http://schemas.microsoft.com/office/drawing/2014/main" id="{53408844-5923-2310-169B-F12948C2DE20}"/>
              </a:ext>
            </a:extLst>
          </p:cNvPr>
          <p:cNvSpPr>
            <a:spLocks noGrp="1"/>
          </p:cNvSpPr>
          <p:nvPr>
            <p:ph type="title"/>
          </p:nvPr>
        </p:nvSpPr>
        <p:spPr>
          <a:xfrm>
            <a:off x="406400" y="185810"/>
            <a:ext cx="11625194" cy="773776"/>
          </a:xfrm>
        </p:spPr>
        <p:txBody>
          <a:bodyPr>
            <a:normAutofit fontScale="90000"/>
          </a:bodyPr>
          <a:lstStyle/>
          <a:p>
            <a:r>
              <a:rPr lang="en-US" dirty="0"/>
              <a:t>Example: Cardboard Recycling </a:t>
            </a:r>
          </a:p>
        </p:txBody>
      </p:sp>
      <p:sp>
        <p:nvSpPr>
          <p:cNvPr id="8" name="Date Placeholder 7">
            <a:extLst>
              <a:ext uri="{FF2B5EF4-FFF2-40B4-BE49-F238E27FC236}">
                <a16:creationId xmlns:a16="http://schemas.microsoft.com/office/drawing/2014/main" id="{B64C7086-5A88-3266-0728-3F4AEEF5FF6A}"/>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Avenir Next LT Pro"/>
                <a:ea typeface="+mn-ea"/>
                <a:cs typeface="+mn-cs"/>
              </a:rPr>
              <a:t>20XX</a:t>
            </a:r>
          </a:p>
        </p:txBody>
      </p:sp>
      <p:sp>
        <p:nvSpPr>
          <p:cNvPr id="9" name="Slide Number Placeholder 8">
            <a:extLst>
              <a:ext uri="{FF2B5EF4-FFF2-40B4-BE49-F238E27FC236}">
                <a16:creationId xmlns:a16="http://schemas.microsoft.com/office/drawing/2014/main" id="{38E2AED5-BA7F-6A5C-7B37-093A07EF724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05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32" name="Rectangle 31">
            <a:extLst>
              <a:ext uri="{FF2B5EF4-FFF2-40B4-BE49-F238E27FC236}">
                <a16:creationId xmlns:a16="http://schemas.microsoft.com/office/drawing/2014/main" id="{85454712-7085-504F-98D6-6180DDE5F0E0}"/>
              </a:ext>
            </a:extLst>
          </p:cNvPr>
          <p:cNvSpPr/>
          <p:nvPr/>
        </p:nvSpPr>
        <p:spPr>
          <a:xfrm>
            <a:off x="6308534" y="3972560"/>
            <a:ext cx="602901" cy="817019"/>
          </a:xfrm>
          <a:prstGeom prst="rect">
            <a:avLst/>
          </a:prstGeom>
          <a:noFill/>
          <a:ln w="28575">
            <a:solidFill>
              <a:srgbClr val="3399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34" name="Rectangle 33">
            <a:extLst>
              <a:ext uri="{FF2B5EF4-FFF2-40B4-BE49-F238E27FC236}">
                <a16:creationId xmlns:a16="http://schemas.microsoft.com/office/drawing/2014/main" id="{D75486DD-A5E5-DCB4-9EC4-4DBCEBCBC5C0}"/>
              </a:ext>
            </a:extLst>
          </p:cNvPr>
          <p:cNvSpPr/>
          <p:nvPr/>
        </p:nvSpPr>
        <p:spPr>
          <a:xfrm>
            <a:off x="2287569" y="4132462"/>
            <a:ext cx="602901" cy="579272"/>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36" name="Rectangle 35">
            <a:extLst>
              <a:ext uri="{FF2B5EF4-FFF2-40B4-BE49-F238E27FC236}">
                <a16:creationId xmlns:a16="http://schemas.microsoft.com/office/drawing/2014/main" id="{631FD990-6BF0-F2AF-BAF3-AEB5A106E5D3}"/>
              </a:ext>
            </a:extLst>
          </p:cNvPr>
          <p:cNvSpPr/>
          <p:nvPr/>
        </p:nvSpPr>
        <p:spPr>
          <a:xfrm>
            <a:off x="3122671" y="4132462"/>
            <a:ext cx="602901" cy="579272"/>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70" name="TextBox 69">
            <a:extLst>
              <a:ext uri="{FF2B5EF4-FFF2-40B4-BE49-F238E27FC236}">
                <a16:creationId xmlns:a16="http://schemas.microsoft.com/office/drawing/2014/main" id="{D054C1C3-1097-CE34-F715-BC8E550AB235}"/>
              </a:ext>
            </a:extLst>
          </p:cNvPr>
          <p:cNvSpPr txBox="1"/>
          <p:nvPr/>
        </p:nvSpPr>
        <p:spPr>
          <a:xfrm>
            <a:off x="792914" y="5306856"/>
            <a:ext cx="1048043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venir Next LT Pro"/>
                <a:ea typeface="+mn-ea"/>
                <a:cs typeface="+mn-cs"/>
              </a:rPr>
              <a:t>WARM requires entering the “Base Scenario” tons recycled and/or landfill first </a:t>
            </a:r>
          </a:p>
        </p:txBody>
      </p:sp>
      <p:sp>
        <p:nvSpPr>
          <p:cNvPr id="7" name="Rectangle 6">
            <a:extLst>
              <a:ext uri="{FF2B5EF4-FFF2-40B4-BE49-F238E27FC236}">
                <a16:creationId xmlns:a16="http://schemas.microsoft.com/office/drawing/2014/main" id="{21531CB5-D771-47E3-74E5-E4D4A46C5D33}"/>
              </a:ext>
            </a:extLst>
          </p:cNvPr>
          <p:cNvSpPr/>
          <p:nvPr/>
        </p:nvSpPr>
        <p:spPr>
          <a:xfrm>
            <a:off x="2055368" y="3754857"/>
            <a:ext cx="4958080" cy="1138476"/>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venir Next LT Pro"/>
                <a:ea typeface="+mn-ea"/>
                <a:cs typeface="+mn-cs"/>
              </a:rPr>
              <a:t>a</a:t>
            </a:r>
          </a:p>
        </p:txBody>
      </p:sp>
    </p:spTree>
    <p:extLst>
      <p:ext uri="{BB962C8B-B14F-4D97-AF65-F5344CB8AC3E}">
        <p14:creationId xmlns:p14="http://schemas.microsoft.com/office/powerpoint/2010/main" val="8414643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A395B13-FBEC-5857-280E-362F5EC49FB6}"/>
              </a:ext>
            </a:extLst>
          </p:cNvPr>
          <p:cNvPicPr>
            <a:picLocks noChangeAspect="1"/>
          </p:cNvPicPr>
          <p:nvPr/>
        </p:nvPicPr>
        <p:blipFill>
          <a:blip r:embed="rId3"/>
          <a:stretch>
            <a:fillRect/>
          </a:stretch>
        </p:blipFill>
        <p:spPr>
          <a:xfrm>
            <a:off x="0" y="1617330"/>
            <a:ext cx="12072338" cy="3170776"/>
          </a:xfrm>
          <a:prstGeom prst="rect">
            <a:avLst/>
          </a:prstGeom>
        </p:spPr>
      </p:pic>
      <p:sp>
        <p:nvSpPr>
          <p:cNvPr id="2" name="Title 1">
            <a:extLst>
              <a:ext uri="{FF2B5EF4-FFF2-40B4-BE49-F238E27FC236}">
                <a16:creationId xmlns:a16="http://schemas.microsoft.com/office/drawing/2014/main" id="{53408844-5923-2310-169B-F12948C2DE20}"/>
              </a:ext>
            </a:extLst>
          </p:cNvPr>
          <p:cNvSpPr>
            <a:spLocks noGrp="1"/>
          </p:cNvSpPr>
          <p:nvPr>
            <p:ph type="title"/>
          </p:nvPr>
        </p:nvSpPr>
        <p:spPr>
          <a:xfrm>
            <a:off x="1995302" y="185810"/>
            <a:ext cx="10036292" cy="773776"/>
          </a:xfrm>
        </p:spPr>
        <p:txBody>
          <a:bodyPr>
            <a:normAutofit fontScale="90000"/>
          </a:bodyPr>
          <a:lstStyle/>
          <a:p>
            <a:r>
              <a:rPr lang="en-US" dirty="0"/>
              <a:t>Adding Recycling</a:t>
            </a:r>
          </a:p>
        </p:txBody>
      </p:sp>
      <p:sp>
        <p:nvSpPr>
          <p:cNvPr id="7" name="Footer Placeholder 6">
            <a:extLst>
              <a:ext uri="{FF2B5EF4-FFF2-40B4-BE49-F238E27FC236}">
                <a16:creationId xmlns:a16="http://schemas.microsoft.com/office/drawing/2014/main" id="{6FA48D8D-5CE4-AC3F-9BAA-4BEBAB9A057D}"/>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Avenir Next LT Pro"/>
                <a:ea typeface="+mn-ea"/>
                <a:cs typeface="+mn-cs"/>
              </a:rPr>
              <a:t>Presentation title</a:t>
            </a:r>
          </a:p>
        </p:txBody>
      </p:sp>
      <p:sp>
        <p:nvSpPr>
          <p:cNvPr id="8" name="Date Placeholder 7">
            <a:extLst>
              <a:ext uri="{FF2B5EF4-FFF2-40B4-BE49-F238E27FC236}">
                <a16:creationId xmlns:a16="http://schemas.microsoft.com/office/drawing/2014/main" id="{B64C7086-5A88-3266-0728-3F4AEEF5FF6A}"/>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Avenir Next LT Pro"/>
                <a:ea typeface="+mn-ea"/>
                <a:cs typeface="+mn-cs"/>
              </a:rPr>
              <a:t>20XX</a:t>
            </a:r>
          </a:p>
        </p:txBody>
      </p:sp>
      <p:sp>
        <p:nvSpPr>
          <p:cNvPr id="9" name="Slide Number Placeholder 8">
            <a:extLst>
              <a:ext uri="{FF2B5EF4-FFF2-40B4-BE49-F238E27FC236}">
                <a16:creationId xmlns:a16="http://schemas.microsoft.com/office/drawing/2014/main" id="{38E2AED5-BA7F-6A5C-7B37-093A07EF724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05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3" name="TextBox 2">
            <a:extLst>
              <a:ext uri="{FF2B5EF4-FFF2-40B4-BE49-F238E27FC236}">
                <a16:creationId xmlns:a16="http://schemas.microsoft.com/office/drawing/2014/main" id="{3F459542-ED54-90D7-53CE-5400F7313C6C}"/>
              </a:ext>
            </a:extLst>
          </p:cNvPr>
          <p:cNvSpPr txBox="1"/>
          <p:nvPr/>
        </p:nvSpPr>
        <p:spPr>
          <a:xfrm>
            <a:off x="885561" y="5370278"/>
            <a:ext cx="10480431"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venir Next LT Pro"/>
                <a:ea typeface="+mn-ea"/>
                <a:cs typeface="+mn-cs"/>
              </a:rPr>
              <a:t>Next, enter tons recycled in the Alternative Scenario Section.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venir Next LT Pro"/>
                <a:ea typeface="+mn-ea"/>
                <a:cs typeface="+mn-cs"/>
              </a:rPr>
              <a:t>The total tons managed must be reconciled.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Avenir Next LT Pro"/>
              <a:ea typeface="+mn-ea"/>
              <a:cs typeface="+mn-cs"/>
            </a:endParaRPr>
          </a:p>
        </p:txBody>
      </p:sp>
      <p:sp>
        <p:nvSpPr>
          <p:cNvPr id="10" name="Arrow: Curved Down 9">
            <a:extLst>
              <a:ext uri="{FF2B5EF4-FFF2-40B4-BE49-F238E27FC236}">
                <a16:creationId xmlns:a16="http://schemas.microsoft.com/office/drawing/2014/main" id="{C15205A3-FB21-9935-54D7-CED26B714955}"/>
              </a:ext>
            </a:extLst>
          </p:cNvPr>
          <p:cNvSpPr/>
          <p:nvPr/>
        </p:nvSpPr>
        <p:spPr>
          <a:xfrm flipV="1">
            <a:off x="3302000" y="4848607"/>
            <a:ext cx="5069840" cy="392061"/>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14" name="Rectangle 13">
            <a:extLst>
              <a:ext uri="{FF2B5EF4-FFF2-40B4-BE49-F238E27FC236}">
                <a16:creationId xmlns:a16="http://schemas.microsoft.com/office/drawing/2014/main" id="{3E781928-3527-4D52-66A4-DF0C9011F63A}"/>
              </a:ext>
            </a:extLst>
          </p:cNvPr>
          <p:cNvSpPr/>
          <p:nvPr/>
        </p:nvSpPr>
        <p:spPr>
          <a:xfrm>
            <a:off x="7993051" y="4192567"/>
            <a:ext cx="602901" cy="595539"/>
          </a:xfrm>
          <a:prstGeom prst="rect">
            <a:avLst/>
          </a:prstGeom>
          <a:noFill/>
          <a:ln w="28575">
            <a:solidFill>
              <a:srgbClr val="3399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15" name="Rectangle 14">
            <a:extLst>
              <a:ext uri="{FF2B5EF4-FFF2-40B4-BE49-F238E27FC236}">
                <a16:creationId xmlns:a16="http://schemas.microsoft.com/office/drawing/2014/main" id="{40A007E2-6040-1D5F-D3CE-2051AF61A472}"/>
              </a:ext>
            </a:extLst>
          </p:cNvPr>
          <p:cNvSpPr/>
          <p:nvPr/>
        </p:nvSpPr>
        <p:spPr>
          <a:xfrm>
            <a:off x="3072446" y="4192567"/>
            <a:ext cx="602901" cy="595539"/>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16" name="Rectangle 15">
            <a:extLst>
              <a:ext uri="{FF2B5EF4-FFF2-40B4-BE49-F238E27FC236}">
                <a16:creationId xmlns:a16="http://schemas.microsoft.com/office/drawing/2014/main" id="{832858C4-777C-8392-EFC1-FF169C3E3822}"/>
              </a:ext>
            </a:extLst>
          </p:cNvPr>
          <p:cNvSpPr/>
          <p:nvPr/>
        </p:nvSpPr>
        <p:spPr>
          <a:xfrm>
            <a:off x="7013448" y="3709496"/>
            <a:ext cx="5058890" cy="1138476"/>
          </a:xfrm>
          <a:prstGeom prst="rect">
            <a:avLst/>
          </a:prstGeom>
          <a:noFill/>
          <a:ln w="28575">
            <a:solidFill>
              <a:srgbClr val="3399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venir Next LT Pro"/>
                <a:ea typeface="+mn-ea"/>
                <a:cs typeface="+mn-cs"/>
              </a:rPr>
              <a:t>a</a:t>
            </a:r>
          </a:p>
        </p:txBody>
      </p:sp>
    </p:spTree>
    <p:extLst>
      <p:ext uri="{BB962C8B-B14F-4D97-AF65-F5344CB8AC3E}">
        <p14:creationId xmlns:p14="http://schemas.microsoft.com/office/powerpoint/2010/main" val="3729866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D0AB02-0820-CE0F-0DB4-FD998F6A00A3}"/>
              </a:ext>
            </a:extLst>
          </p:cNvPr>
          <p:cNvPicPr>
            <a:picLocks noChangeAspect="1"/>
          </p:cNvPicPr>
          <p:nvPr/>
        </p:nvPicPr>
        <p:blipFill>
          <a:blip r:embed="rId3"/>
          <a:stretch>
            <a:fillRect/>
          </a:stretch>
        </p:blipFill>
        <p:spPr>
          <a:xfrm>
            <a:off x="355600" y="2210729"/>
            <a:ext cx="11480800" cy="2986725"/>
          </a:xfrm>
          <a:prstGeom prst="rect">
            <a:avLst/>
          </a:prstGeom>
        </p:spPr>
      </p:pic>
      <p:sp>
        <p:nvSpPr>
          <p:cNvPr id="33" name="Title 32">
            <a:extLst>
              <a:ext uri="{FF2B5EF4-FFF2-40B4-BE49-F238E27FC236}">
                <a16:creationId xmlns:a16="http://schemas.microsoft.com/office/drawing/2014/main" id="{2D22322F-E79D-4BEF-8038-DE2C8F5CCA40}"/>
              </a:ext>
            </a:extLst>
          </p:cNvPr>
          <p:cNvSpPr>
            <a:spLocks noGrp="1"/>
          </p:cNvSpPr>
          <p:nvPr>
            <p:ph type="title"/>
          </p:nvPr>
        </p:nvSpPr>
        <p:spPr>
          <a:xfrm>
            <a:off x="1284551" y="144713"/>
            <a:ext cx="10712377" cy="872100"/>
          </a:xfrm>
        </p:spPr>
        <p:txBody>
          <a:bodyPr vert="horz" lIns="91440" tIns="45720" rIns="91440" bIns="45720" rtlCol="0" anchor="ctr">
            <a:normAutofit/>
          </a:bodyPr>
          <a:lstStyle/>
          <a:p>
            <a:pPr>
              <a:lnSpc>
                <a:spcPct val="90000"/>
              </a:lnSpc>
            </a:pPr>
            <a:r>
              <a:rPr lang="en-US" sz="4300" spc="-40">
                <a:solidFill>
                  <a:srgbClr val="FFFFFF"/>
                </a:solidFill>
              </a:rPr>
              <a:t>Error Alert</a:t>
            </a:r>
          </a:p>
        </p:txBody>
      </p:sp>
      <p:sp>
        <p:nvSpPr>
          <p:cNvPr id="26" name="Date Placeholder 2">
            <a:extLst>
              <a:ext uri="{FF2B5EF4-FFF2-40B4-BE49-F238E27FC236}">
                <a16:creationId xmlns:a16="http://schemas.microsoft.com/office/drawing/2014/main" id="{D9D9C245-3BB9-FD0F-8DD8-020AA4BC87A4}"/>
              </a:ext>
            </a:extLst>
          </p:cNvPr>
          <p:cNvSpPr>
            <a:spLocks noGrp="1"/>
          </p:cNvSpPr>
          <p:nvPr>
            <p:ph type="dt" sz="half" idx="10"/>
          </p:nvPr>
        </p:nvSpPr>
        <p:spPr>
          <a:xfrm>
            <a:off x="7325958" y="6356350"/>
            <a:ext cx="3875442"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050" b="0" i="0" u="none" strike="noStrike" kern="1200" cap="none" spc="0" normalizeH="0" baseline="0" noProof="0">
                <a:ln>
                  <a:noFill/>
                </a:ln>
                <a:solidFill>
                  <a:srgbClr val="FFFFFF"/>
                </a:solidFill>
                <a:effectLst/>
                <a:uLnTx/>
                <a:uFillTx/>
                <a:latin typeface="Avenir Next LT Pro"/>
                <a:ea typeface="+mn-ea"/>
                <a:cs typeface="+mn-cs"/>
              </a:rPr>
              <a:t>June 2023</a:t>
            </a:r>
          </a:p>
        </p:txBody>
      </p:sp>
      <p:sp>
        <p:nvSpPr>
          <p:cNvPr id="4" name="Title 5">
            <a:extLst>
              <a:ext uri="{FF2B5EF4-FFF2-40B4-BE49-F238E27FC236}">
                <a16:creationId xmlns:a16="http://schemas.microsoft.com/office/drawing/2014/main" id="{49DE853A-E182-2D46-C292-34F0B18360C9}"/>
              </a:ext>
            </a:extLst>
          </p:cNvPr>
          <p:cNvSpPr txBox="1">
            <a:spLocks/>
          </p:cNvSpPr>
          <p:nvPr/>
        </p:nvSpPr>
        <p:spPr>
          <a:xfrm>
            <a:off x="1089073" y="1041758"/>
            <a:ext cx="3032354" cy="487017"/>
          </a:xfrm>
          <a:prstGeom prst="rect">
            <a:avLst/>
          </a:prstGeom>
        </p:spPr>
        <p:txBody>
          <a:bodyPr vert="horz" lIns="91440" tIns="45720" rIns="91440" bIns="45720" rtlCol="0" anchor="ctr">
            <a:normAutofit/>
          </a:bodyPr>
          <a:lstStyle>
            <a:lvl1pPr algn="r" defTabSz="914400" rtl="0" eaLnBrk="1" latinLnBrk="0" hangingPunct="1">
              <a:lnSpc>
                <a:spcPct val="100000"/>
              </a:lnSpc>
              <a:spcBef>
                <a:spcPct val="0"/>
              </a:spcBef>
              <a:buNone/>
              <a:defRPr sz="4800" b="1" kern="1200" spc="-20" baseline="0">
                <a:solidFill>
                  <a:schemeClr val="bg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20" normalizeH="0" baseline="0" noProof="0">
                <a:ln>
                  <a:noFill/>
                </a:ln>
                <a:solidFill>
                  <a:prstClr val="white"/>
                </a:solidFill>
                <a:effectLst/>
                <a:uLnTx/>
                <a:uFillTx/>
                <a:latin typeface="Calibri" panose="020F0502020204030204" pitchFamily="34" charset="0"/>
                <a:ea typeface="+mj-ea"/>
                <a:cs typeface="Calibri" panose="020F0502020204030204" pitchFamily="34" charset="0"/>
              </a:rPr>
              <a:t>A Conversation with our Stakeholders</a:t>
            </a:r>
          </a:p>
        </p:txBody>
      </p:sp>
      <p:pic>
        <p:nvPicPr>
          <p:cNvPr id="20" name="Picture 19">
            <a:extLst>
              <a:ext uri="{FF2B5EF4-FFF2-40B4-BE49-F238E27FC236}">
                <a16:creationId xmlns:a16="http://schemas.microsoft.com/office/drawing/2014/main" id="{D9C313B1-BCDE-2336-A6DC-E73C34C0D26F}"/>
              </a:ext>
            </a:extLst>
          </p:cNvPr>
          <p:cNvPicPr>
            <a:picLocks noChangeAspect="1"/>
          </p:cNvPicPr>
          <p:nvPr/>
        </p:nvPicPr>
        <p:blipFill rotWithShape="1">
          <a:blip r:embed="rId4"/>
          <a:srcRect t="75166"/>
          <a:stretch/>
        </p:blipFill>
        <p:spPr>
          <a:xfrm>
            <a:off x="0" y="5484007"/>
            <a:ext cx="11885763" cy="690199"/>
          </a:xfrm>
          <a:prstGeom prst="rect">
            <a:avLst/>
          </a:prstGeom>
        </p:spPr>
      </p:pic>
      <p:cxnSp>
        <p:nvCxnSpPr>
          <p:cNvPr id="18" name="Straight Arrow Connector 17">
            <a:extLst>
              <a:ext uri="{FF2B5EF4-FFF2-40B4-BE49-F238E27FC236}">
                <a16:creationId xmlns:a16="http://schemas.microsoft.com/office/drawing/2014/main" id="{56770F8E-5F7E-073C-7D5F-2090439C4487}"/>
              </a:ext>
            </a:extLst>
          </p:cNvPr>
          <p:cNvCxnSpPr>
            <a:cxnSpLocks/>
          </p:cNvCxnSpPr>
          <p:nvPr/>
        </p:nvCxnSpPr>
        <p:spPr>
          <a:xfrm flipH="1">
            <a:off x="8116584" y="2970840"/>
            <a:ext cx="852755" cy="1696880"/>
          </a:xfrm>
          <a:prstGeom prst="straightConnector1">
            <a:avLst/>
          </a:prstGeom>
          <a:ln w="28575">
            <a:solidFill>
              <a:srgbClr val="339966"/>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C130D57D-506B-6565-BD54-BC330BBE1162}"/>
              </a:ext>
            </a:extLst>
          </p:cNvPr>
          <p:cNvCxnSpPr>
            <a:cxnSpLocks/>
          </p:cNvCxnSpPr>
          <p:nvPr/>
        </p:nvCxnSpPr>
        <p:spPr>
          <a:xfrm flipH="1">
            <a:off x="8969339" y="3123240"/>
            <a:ext cx="152400" cy="1582451"/>
          </a:xfrm>
          <a:prstGeom prst="straightConnector1">
            <a:avLst/>
          </a:prstGeom>
          <a:ln w="28575">
            <a:solidFill>
              <a:srgbClr val="339966"/>
            </a:solidFill>
            <a:tailEnd type="triangle"/>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13564C1A-2EE6-0BB4-33A5-8A705701AF44}"/>
              </a:ext>
            </a:extLst>
          </p:cNvPr>
          <p:cNvPicPr>
            <a:picLocks noChangeAspect="1"/>
          </p:cNvPicPr>
          <p:nvPr/>
        </p:nvPicPr>
        <p:blipFill>
          <a:blip r:embed="rId5"/>
          <a:stretch>
            <a:fillRect/>
          </a:stretch>
        </p:blipFill>
        <p:spPr>
          <a:xfrm>
            <a:off x="8424808" y="1253210"/>
            <a:ext cx="2504811" cy="2175790"/>
          </a:xfrm>
          <a:prstGeom prst="rect">
            <a:avLst/>
          </a:prstGeom>
        </p:spPr>
      </p:pic>
      <p:cxnSp>
        <p:nvCxnSpPr>
          <p:cNvPr id="29" name="Straight Arrow Connector 28">
            <a:extLst>
              <a:ext uri="{FF2B5EF4-FFF2-40B4-BE49-F238E27FC236}">
                <a16:creationId xmlns:a16="http://schemas.microsoft.com/office/drawing/2014/main" id="{CCA02509-3156-2EFA-24F1-24D74AD0A6B1}"/>
              </a:ext>
            </a:extLst>
          </p:cNvPr>
          <p:cNvCxnSpPr>
            <a:cxnSpLocks/>
          </p:cNvCxnSpPr>
          <p:nvPr/>
        </p:nvCxnSpPr>
        <p:spPr>
          <a:xfrm flipH="1">
            <a:off x="3866439" y="2804101"/>
            <a:ext cx="4558369" cy="194781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1CA09E2-4CB6-3FD9-5055-EF925511D9C4}"/>
              </a:ext>
            </a:extLst>
          </p:cNvPr>
          <p:cNvSpPr txBox="1"/>
          <p:nvPr/>
        </p:nvSpPr>
        <p:spPr>
          <a:xfrm>
            <a:off x="11220015" y="6584242"/>
            <a:ext cx="854631"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venir Next LT Pro"/>
                <a:ea typeface="+mn-ea"/>
                <a:cs typeface="+mn-cs"/>
              </a:rPr>
              <a:t>October 2023</a:t>
            </a:r>
          </a:p>
        </p:txBody>
      </p:sp>
      <p:pic>
        <p:nvPicPr>
          <p:cNvPr id="34" name="Picture 33">
            <a:extLst>
              <a:ext uri="{FF2B5EF4-FFF2-40B4-BE49-F238E27FC236}">
                <a16:creationId xmlns:a16="http://schemas.microsoft.com/office/drawing/2014/main" id="{A27F8B2A-26E5-DD32-90AA-0C8D52CE129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88273" y="6164898"/>
            <a:ext cx="786373" cy="427122"/>
          </a:xfrm>
          <a:prstGeom prst="rect">
            <a:avLst/>
          </a:prstGeom>
        </p:spPr>
      </p:pic>
      <p:cxnSp>
        <p:nvCxnSpPr>
          <p:cNvPr id="5" name="Straight Arrow Connector 4">
            <a:extLst>
              <a:ext uri="{FF2B5EF4-FFF2-40B4-BE49-F238E27FC236}">
                <a16:creationId xmlns:a16="http://schemas.microsoft.com/office/drawing/2014/main" id="{2A8B997A-B91C-396F-0603-077F4CE903FC}"/>
              </a:ext>
            </a:extLst>
          </p:cNvPr>
          <p:cNvCxnSpPr>
            <a:cxnSpLocks/>
          </p:cNvCxnSpPr>
          <p:nvPr/>
        </p:nvCxnSpPr>
        <p:spPr>
          <a:xfrm flipH="1">
            <a:off x="3035726" y="2804101"/>
            <a:ext cx="5360225" cy="1947812"/>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05619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2D22322F-E79D-4BEF-8038-DE2C8F5CCA40}"/>
              </a:ext>
            </a:extLst>
          </p:cNvPr>
          <p:cNvSpPr>
            <a:spLocks noGrp="1"/>
          </p:cNvSpPr>
          <p:nvPr>
            <p:ph type="title"/>
          </p:nvPr>
        </p:nvSpPr>
        <p:spPr>
          <a:xfrm>
            <a:off x="1284551" y="144713"/>
            <a:ext cx="10712377" cy="872100"/>
          </a:xfrm>
        </p:spPr>
        <p:txBody>
          <a:bodyPr vert="horz" lIns="91440" tIns="45720" rIns="91440" bIns="45720" rtlCol="0" anchor="ctr">
            <a:normAutofit/>
          </a:bodyPr>
          <a:lstStyle/>
          <a:p>
            <a:pPr>
              <a:lnSpc>
                <a:spcPct val="90000"/>
              </a:lnSpc>
            </a:pPr>
            <a:r>
              <a:rPr lang="en-US" sz="4300" spc="-40">
                <a:solidFill>
                  <a:srgbClr val="FFFFFF"/>
                </a:solidFill>
              </a:rPr>
              <a:t>Electricity and Mileage</a:t>
            </a:r>
          </a:p>
        </p:txBody>
      </p:sp>
      <p:sp>
        <p:nvSpPr>
          <p:cNvPr id="26" name="Date Placeholder 2">
            <a:extLst>
              <a:ext uri="{FF2B5EF4-FFF2-40B4-BE49-F238E27FC236}">
                <a16:creationId xmlns:a16="http://schemas.microsoft.com/office/drawing/2014/main" id="{D9D9C245-3BB9-FD0F-8DD8-020AA4BC87A4}"/>
              </a:ext>
            </a:extLst>
          </p:cNvPr>
          <p:cNvSpPr>
            <a:spLocks noGrp="1"/>
          </p:cNvSpPr>
          <p:nvPr>
            <p:ph type="dt" sz="half" idx="10"/>
          </p:nvPr>
        </p:nvSpPr>
        <p:spPr>
          <a:xfrm>
            <a:off x="7325958" y="6356350"/>
            <a:ext cx="3875442"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050" b="0" i="0" u="none" strike="noStrike" kern="1200" cap="none" spc="0" normalizeH="0" baseline="0" noProof="0">
                <a:ln>
                  <a:noFill/>
                </a:ln>
                <a:solidFill>
                  <a:srgbClr val="FFFFFF"/>
                </a:solidFill>
                <a:effectLst/>
                <a:uLnTx/>
                <a:uFillTx/>
                <a:latin typeface="Avenir Next LT Pro"/>
                <a:ea typeface="+mn-ea"/>
                <a:cs typeface="+mn-cs"/>
              </a:rPr>
              <a:t>June 2023</a:t>
            </a:r>
          </a:p>
        </p:txBody>
      </p:sp>
      <p:sp>
        <p:nvSpPr>
          <p:cNvPr id="8" name="Slide Number Placeholder 7">
            <a:extLst>
              <a:ext uri="{FF2B5EF4-FFF2-40B4-BE49-F238E27FC236}">
                <a16:creationId xmlns:a16="http://schemas.microsoft.com/office/drawing/2014/main" id="{99800B7A-B486-4409-9EDD-0A7B9628EDE8}"/>
              </a:ext>
            </a:extLst>
          </p:cNvPr>
          <p:cNvSpPr>
            <a:spLocks noGrp="1"/>
          </p:cNvSpPr>
          <p:nvPr>
            <p:ph type="sldNum" sz="quarter" idx="12"/>
          </p:nvPr>
        </p:nvSpPr>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6B786C7-B8F9-4072-AAAA-17258464D730}" type="slidenum">
              <a:rPr kumimoji="0" lang="en-US" sz="1050" b="0" i="0" u="none" strike="noStrike" kern="1200" cap="none" spc="0" normalizeH="0" baseline="0" noProof="0">
                <a:ln>
                  <a:noFill/>
                </a:ln>
                <a:solidFill>
                  <a:srgbClr val="FFFFFF"/>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19</a:t>
            </a:fld>
            <a:endParaRPr kumimoji="0" lang="en-US" sz="105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4" name="Title 5">
            <a:extLst>
              <a:ext uri="{FF2B5EF4-FFF2-40B4-BE49-F238E27FC236}">
                <a16:creationId xmlns:a16="http://schemas.microsoft.com/office/drawing/2014/main" id="{49DE853A-E182-2D46-C292-34F0B18360C9}"/>
              </a:ext>
            </a:extLst>
          </p:cNvPr>
          <p:cNvSpPr txBox="1">
            <a:spLocks/>
          </p:cNvSpPr>
          <p:nvPr/>
        </p:nvSpPr>
        <p:spPr>
          <a:xfrm>
            <a:off x="1089073" y="1041758"/>
            <a:ext cx="3032354" cy="487017"/>
          </a:xfrm>
          <a:prstGeom prst="rect">
            <a:avLst/>
          </a:prstGeom>
        </p:spPr>
        <p:txBody>
          <a:bodyPr vert="horz" lIns="91440" tIns="45720" rIns="91440" bIns="45720" rtlCol="0" anchor="ctr">
            <a:normAutofit/>
          </a:bodyPr>
          <a:lstStyle>
            <a:lvl1pPr algn="r" defTabSz="914400" rtl="0" eaLnBrk="1" latinLnBrk="0" hangingPunct="1">
              <a:lnSpc>
                <a:spcPct val="100000"/>
              </a:lnSpc>
              <a:spcBef>
                <a:spcPct val="0"/>
              </a:spcBef>
              <a:buNone/>
              <a:defRPr sz="4800" b="1" kern="1200" spc="-20" baseline="0">
                <a:solidFill>
                  <a:schemeClr val="bg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20" normalizeH="0" baseline="0" noProof="0">
                <a:ln>
                  <a:noFill/>
                </a:ln>
                <a:solidFill>
                  <a:prstClr val="white"/>
                </a:solidFill>
                <a:effectLst/>
                <a:uLnTx/>
                <a:uFillTx/>
                <a:latin typeface="Calibri" panose="020F0502020204030204" pitchFamily="34" charset="0"/>
                <a:ea typeface="+mj-ea"/>
                <a:cs typeface="Calibri" panose="020F0502020204030204" pitchFamily="34" charset="0"/>
              </a:rPr>
              <a:t>A Conversation with our Stakeholders</a:t>
            </a:r>
          </a:p>
        </p:txBody>
      </p:sp>
      <p:pic>
        <p:nvPicPr>
          <p:cNvPr id="3" name="Picture 2">
            <a:extLst>
              <a:ext uri="{FF2B5EF4-FFF2-40B4-BE49-F238E27FC236}">
                <a16:creationId xmlns:a16="http://schemas.microsoft.com/office/drawing/2014/main" id="{B34F8542-33A7-F4D6-5DA3-E6C678A33E1F}"/>
              </a:ext>
            </a:extLst>
          </p:cNvPr>
          <p:cNvPicPr>
            <a:picLocks noChangeAspect="1"/>
          </p:cNvPicPr>
          <p:nvPr/>
        </p:nvPicPr>
        <p:blipFill>
          <a:blip r:embed="rId3"/>
          <a:stretch>
            <a:fillRect/>
          </a:stretch>
        </p:blipFill>
        <p:spPr>
          <a:xfrm>
            <a:off x="195072" y="2748440"/>
            <a:ext cx="11710007" cy="3607910"/>
          </a:xfrm>
          <a:prstGeom prst="rect">
            <a:avLst/>
          </a:prstGeom>
        </p:spPr>
      </p:pic>
      <p:pic>
        <p:nvPicPr>
          <p:cNvPr id="9" name="Picture 8">
            <a:extLst>
              <a:ext uri="{FF2B5EF4-FFF2-40B4-BE49-F238E27FC236}">
                <a16:creationId xmlns:a16="http://schemas.microsoft.com/office/drawing/2014/main" id="{D1B1B5A3-3BE8-66DD-E8C0-5BBBD8D7B327}"/>
              </a:ext>
            </a:extLst>
          </p:cNvPr>
          <p:cNvPicPr>
            <a:picLocks noChangeAspect="1"/>
          </p:cNvPicPr>
          <p:nvPr/>
        </p:nvPicPr>
        <p:blipFill rotWithShape="1">
          <a:blip r:embed="rId4"/>
          <a:srcRect t="26442"/>
          <a:stretch/>
        </p:blipFill>
        <p:spPr>
          <a:xfrm>
            <a:off x="6009299" y="1704265"/>
            <a:ext cx="6198632" cy="872100"/>
          </a:xfrm>
          <a:prstGeom prst="rect">
            <a:avLst/>
          </a:prstGeom>
        </p:spPr>
      </p:pic>
      <p:sp>
        <p:nvSpPr>
          <p:cNvPr id="10" name="Arrow: Down 9">
            <a:extLst>
              <a:ext uri="{FF2B5EF4-FFF2-40B4-BE49-F238E27FC236}">
                <a16:creationId xmlns:a16="http://schemas.microsoft.com/office/drawing/2014/main" id="{ACA945A5-38B0-FED4-3985-D165B1766FEC}"/>
              </a:ext>
            </a:extLst>
          </p:cNvPr>
          <p:cNvSpPr/>
          <p:nvPr/>
        </p:nvSpPr>
        <p:spPr>
          <a:xfrm>
            <a:off x="6922802" y="2701338"/>
            <a:ext cx="143461" cy="207480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pic>
        <p:nvPicPr>
          <p:cNvPr id="12" name="Picture 11">
            <a:extLst>
              <a:ext uri="{FF2B5EF4-FFF2-40B4-BE49-F238E27FC236}">
                <a16:creationId xmlns:a16="http://schemas.microsoft.com/office/drawing/2014/main" id="{44599C47-7C5A-0AC7-850E-7A888D49C6BF}"/>
              </a:ext>
            </a:extLst>
          </p:cNvPr>
          <p:cNvPicPr>
            <a:picLocks noChangeAspect="1"/>
          </p:cNvPicPr>
          <p:nvPr/>
        </p:nvPicPr>
        <p:blipFill>
          <a:blip r:embed="rId5"/>
          <a:stretch>
            <a:fillRect/>
          </a:stretch>
        </p:blipFill>
        <p:spPr>
          <a:xfrm>
            <a:off x="121189" y="1704265"/>
            <a:ext cx="5974811" cy="919202"/>
          </a:xfrm>
          <a:prstGeom prst="rect">
            <a:avLst/>
          </a:prstGeom>
          <a:ln>
            <a:noFill/>
          </a:ln>
        </p:spPr>
      </p:pic>
      <p:cxnSp>
        <p:nvCxnSpPr>
          <p:cNvPr id="14" name="Straight Connector 13">
            <a:extLst>
              <a:ext uri="{FF2B5EF4-FFF2-40B4-BE49-F238E27FC236}">
                <a16:creationId xmlns:a16="http://schemas.microsoft.com/office/drawing/2014/main" id="{371EC14D-94F9-8A48-BD7A-B32AD884DEF6}"/>
              </a:ext>
            </a:extLst>
          </p:cNvPr>
          <p:cNvCxnSpPr>
            <a:cxnSpLocks/>
          </p:cNvCxnSpPr>
          <p:nvPr/>
        </p:nvCxnSpPr>
        <p:spPr>
          <a:xfrm>
            <a:off x="6195317" y="1704265"/>
            <a:ext cx="0" cy="87210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5A1E042E-CDA4-0065-7C29-94C968A2145D}"/>
              </a:ext>
            </a:extLst>
          </p:cNvPr>
          <p:cNvSpPr txBox="1"/>
          <p:nvPr/>
        </p:nvSpPr>
        <p:spPr>
          <a:xfrm>
            <a:off x="3179666" y="1285266"/>
            <a:ext cx="587853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prstClr val="black"/>
                </a:solidFill>
                <a:effectLst/>
                <a:uLnTx/>
                <a:uFillTx/>
                <a:latin typeface="Avenir Next LT Pro"/>
                <a:ea typeface="+mn-ea"/>
                <a:cs typeface="+mn-cs"/>
              </a:rPr>
              <a:t>Input Characteristics:  Electricity and Distances</a:t>
            </a:r>
          </a:p>
        </p:txBody>
      </p:sp>
      <p:sp>
        <p:nvSpPr>
          <p:cNvPr id="18" name="Arrow: Down 17">
            <a:extLst>
              <a:ext uri="{FF2B5EF4-FFF2-40B4-BE49-F238E27FC236}">
                <a16:creationId xmlns:a16="http://schemas.microsoft.com/office/drawing/2014/main" id="{F50F8B02-0E67-6EF4-1CAB-7C0796454A76}"/>
              </a:ext>
            </a:extLst>
          </p:cNvPr>
          <p:cNvSpPr/>
          <p:nvPr/>
        </p:nvSpPr>
        <p:spPr>
          <a:xfrm>
            <a:off x="2533519" y="2623467"/>
            <a:ext cx="143462" cy="695787"/>
          </a:xfrm>
          <a:prstGeom prst="downArrow">
            <a:avLst/>
          </a:prstGeom>
          <a:solidFill>
            <a:srgbClr val="3399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399FF"/>
              </a:solidFill>
              <a:effectLst/>
              <a:uLnTx/>
              <a:uFillTx/>
              <a:latin typeface="Avenir Next LT Pro"/>
              <a:ea typeface="+mn-ea"/>
              <a:cs typeface="+mn-cs"/>
            </a:endParaRPr>
          </a:p>
        </p:txBody>
      </p:sp>
      <p:sp>
        <p:nvSpPr>
          <p:cNvPr id="19" name="TextBox 18">
            <a:extLst>
              <a:ext uri="{FF2B5EF4-FFF2-40B4-BE49-F238E27FC236}">
                <a16:creationId xmlns:a16="http://schemas.microsoft.com/office/drawing/2014/main" id="{F4990AD8-712E-81B8-FDE4-9A799609AA6B}"/>
              </a:ext>
            </a:extLst>
          </p:cNvPr>
          <p:cNvSpPr txBox="1"/>
          <p:nvPr/>
        </p:nvSpPr>
        <p:spPr>
          <a:xfrm>
            <a:off x="11220015" y="6584242"/>
            <a:ext cx="854631"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venir Next LT Pro"/>
                <a:ea typeface="+mn-ea"/>
                <a:cs typeface="+mn-cs"/>
              </a:rPr>
              <a:t>October 2023</a:t>
            </a:r>
          </a:p>
        </p:txBody>
      </p:sp>
    </p:spTree>
    <p:extLst>
      <p:ext uri="{BB962C8B-B14F-4D97-AF65-F5344CB8AC3E}">
        <p14:creationId xmlns:p14="http://schemas.microsoft.com/office/powerpoint/2010/main" val="3990724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22C16-98DB-0D37-18CA-565993467BA0}"/>
              </a:ext>
            </a:extLst>
          </p:cNvPr>
          <p:cNvSpPr>
            <a:spLocks noGrp="1"/>
          </p:cNvSpPr>
          <p:nvPr>
            <p:ph type="title"/>
          </p:nvPr>
        </p:nvSpPr>
        <p:spPr>
          <a:xfrm>
            <a:off x="1101595" y="267645"/>
            <a:ext cx="11090405" cy="769493"/>
          </a:xfrm>
        </p:spPr>
        <p:txBody>
          <a:bodyPr>
            <a:normAutofit fontScale="90000"/>
          </a:bodyPr>
          <a:lstStyle/>
          <a:p>
            <a:pPr algn="r"/>
            <a:r>
              <a:rPr lang="en-US" dirty="0"/>
              <a:t>What are Avoided Emissions (Scope 4)</a:t>
            </a:r>
          </a:p>
        </p:txBody>
      </p:sp>
      <p:sp>
        <p:nvSpPr>
          <p:cNvPr id="6" name="Slide Number Placeholder 5">
            <a:extLst>
              <a:ext uri="{FF2B5EF4-FFF2-40B4-BE49-F238E27FC236}">
                <a16:creationId xmlns:a16="http://schemas.microsoft.com/office/drawing/2014/main" id="{03CC6CDC-C836-2774-F25D-2551957DBA4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05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3" name="TextBox 2">
            <a:extLst>
              <a:ext uri="{FF2B5EF4-FFF2-40B4-BE49-F238E27FC236}">
                <a16:creationId xmlns:a16="http://schemas.microsoft.com/office/drawing/2014/main" id="{6218C5F4-EF11-7EBE-B366-C11364655569}"/>
              </a:ext>
            </a:extLst>
          </p:cNvPr>
          <p:cNvSpPr txBox="1"/>
          <p:nvPr/>
        </p:nvSpPr>
        <p:spPr>
          <a:xfrm>
            <a:off x="1981200" y="5744106"/>
            <a:ext cx="8060708" cy="646331"/>
          </a:xfrm>
          <a:prstGeom prst="rect">
            <a:avLst/>
          </a:prstGeom>
          <a:solidFill>
            <a:schemeClr val="accent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venir Next LT Pro"/>
                <a:ea typeface="+mn-ea"/>
                <a:cs typeface="+mn-cs"/>
              </a:rPr>
              <a:t>Avoided emissions are emissions that didn’t get generated.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venir Next LT Pro"/>
                <a:ea typeface="+mn-ea"/>
                <a:cs typeface="+mn-cs"/>
              </a:rPr>
              <a:t>The GHG protocol reports emissions, </a:t>
            </a:r>
            <a:r>
              <a:rPr kumimoji="0" lang="en-US" sz="1800" b="0" i="0" u="sng" strike="noStrike" kern="1200" cap="none" spc="0" normalizeH="0" baseline="0" noProof="0" dirty="0">
                <a:ln>
                  <a:noFill/>
                </a:ln>
                <a:solidFill>
                  <a:prstClr val="white"/>
                </a:solidFill>
                <a:effectLst/>
                <a:uLnTx/>
                <a:uFillTx/>
                <a:latin typeface="Avenir Next LT Pro"/>
                <a:ea typeface="+mn-ea"/>
                <a:cs typeface="+mn-cs"/>
              </a:rPr>
              <a:t>not</a:t>
            </a:r>
            <a:r>
              <a:rPr kumimoji="0" lang="en-US" sz="1800" b="0" i="0" u="none" strike="noStrike" kern="1200" cap="none" spc="0" normalizeH="0" baseline="0" noProof="0" dirty="0">
                <a:ln>
                  <a:noFill/>
                </a:ln>
                <a:solidFill>
                  <a:prstClr val="white"/>
                </a:solidFill>
                <a:effectLst/>
                <a:uLnTx/>
                <a:uFillTx/>
                <a:latin typeface="Avenir Next LT Pro"/>
                <a:ea typeface="+mn-ea"/>
                <a:cs typeface="+mn-cs"/>
              </a:rPr>
              <a:t> avoided emissions.  </a:t>
            </a:r>
          </a:p>
        </p:txBody>
      </p:sp>
      <p:sp>
        <p:nvSpPr>
          <p:cNvPr id="16" name="TextBox 15">
            <a:extLst>
              <a:ext uri="{FF2B5EF4-FFF2-40B4-BE49-F238E27FC236}">
                <a16:creationId xmlns:a16="http://schemas.microsoft.com/office/drawing/2014/main" id="{8EAFC7B5-5E04-9418-CD96-4D256CC9B296}"/>
              </a:ext>
            </a:extLst>
          </p:cNvPr>
          <p:cNvSpPr txBox="1"/>
          <p:nvPr/>
        </p:nvSpPr>
        <p:spPr>
          <a:xfrm>
            <a:off x="9796987" y="2711551"/>
            <a:ext cx="2121035" cy="2585323"/>
          </a:xfrm>
          <a:prstGeom prst="rect">
            <a:avLst/>
          </a:prstGeom>
          <a:solidFill>
            <a:schemeClr val="accent2">
              <a:lumMod val="20000"/>
              <a:lumOff val="80000"/>
            </a:schemeClr>
          </a:solid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venir Next LT Pro"/>
                <a:ea typeface="+mn-ea"/>
                <a:cs typeface="+mn-cs"/>
              </a:rPr>
              <a:t>Scope 4 emissions are not included as emissions by a reporting company.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venir Next LT Pro"/>
                <a:ea typeface="+mn-ea"/>
                <a:cs typeface="+mn-cs"/>
              </a:rPr>
              <a:t>They are outside of Scopes 1-3 emissions.</a:t>
            </a:r>
          </a:p>
        </p:txBody>
      </p:sp>
      <p:grpSp>
        <p:nvGrpSpPr>
          <p:cNvPr id="17" name="Group 16">
            <a:extLst>
              <a:ext uri="{FF2B5EF4-FFF2-40B4-BE49-F238E27FC236}">
                <a16:creationId xmlns:a16="http://schemas.microsoft.com/office/drawing/2014/main" id="{0A9D3A5B-1E4D-B261-E309-B4237D95EF3A}"/>
              </a:ext>
            </a:extLst>
          </p:cNvPr>
          <p:cNvGrpSpPr/>
          <p:nvPr/>
        </p:nvGrpSpPr>
        <p:grpSpPr>
          <a:xfrm>
            <a:off x="2395013" y="1262849"/>
            <a:ext cx="7040498" cy="4383744"/>
            <a:chOff x="2575751" y="1237128"/>
            <a:chExt cx="7040498" cy="4383744"/>
          </a:xfrm>
        </p:grpSpPr>
        <p:grpSp>
          <p:nvGrpSpPr>
            <p:cNvPr id="18" name="Group 17">
              <a:extLst>
                <a:ext uri="{FF2B5EF4-FFF2-40B4-BE49-F238E27FC236}">
                  <a16:creationId xmlns:a16="http://schemas.microsoft.com/office/drawing/2014/main" id="{38F25F03-F35F-4B72-AF13-A4E0B7546A90}"/>
                </a:ext>
              </a:extLst>
            </p:cNvPr>
            <p:cNvGrpSpPr/>
            <p:nvPr/>
          </p:nvGrpSpPr>
          <p:grpSpPr>
            <a:xfrm>
              <a:off x="2575751" y="1265167"/>
              <a:ext cx="6899943" cy="4327666"/>
              <a:chOff x="2628416" y="1223654"/>
              <a:chExt cx="6935168" cy="4410691"/>
            </a:xfrm>
          </p:grpSpPr>
          <p:pic>
            <p:nvPicPr>
              <p:cNvPr id="20" name="Picture 19">
                <a:extLst>
                  <a:ext uri="{FF2B5EF4-FFF2-40B4-BE49-F238E27FC236}">
                    <a16:creationId xmlns:a16="http://schemas.microsoft.com/office/drawing/2014/main" id="{C9666B71-F1DB-DD76-9BE2-4F9B6998BE24}"/>
                  </a:ext>
                </a:extLst>
              </p:cNvPr>
              <p:cNvPicPr>
                <a:picLocks noChangeAspect="1"/>
              </p:cNvPicPr>
              <p:nvPr/>
            </p:nvPicPr>
            <p:blipFill>
              <a:blip r:embed="rId3"/>
              <a:stretch>
                <a:fillRect/>
              </a:stretch>
            </p:blipFill>
            <p:spPr>
              <a:xfrm>
                <a:off x="2628416" y="1223654"/>
                <a:ext cx="6935168" cy="4410691"/>
              </a:xfrm>
              <a:prstGeom prst="rect">
                <a:avLst/>
              </a:prstGeom>
            </p:spPr>
          </p:pic>
          <p:sp>
            <p:nvSpPr>
              <p:cNvPr id="21" name="TextBox 20">
                <a:extLst>
                  <a:ext uri="{FF2B5EF4-FFF2-40B4-BE49-F238E27FC236}">
                    <a16:creationId xmlns:a16="http://schemas.microsoft.com/office/drawing/2014/main" id="{AA476675-C389-A09C-09D9-62AAB491B7C1}"/>
                  </a:ext>
                </a:extLst>
              </p:cNvPr>
              <p:cNvSpPr txBox="1"/>
              <p:nvPr/>
            </p:nvSpPr>
            <p:spPr>
              <a:xfrm>
                <a:off x="7736541" y="5418901"/>
                <a:ext cx="995083"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venir Next LT Pro"/>
                    <a:ea typeface="+mn-ea"/>
                    <a:cs typeface="+mn-cs"/>
                  </a:rPr>
                  <a:t>emeraldbe.com</a:t>
                </a:r>
              </a:p>
            </p:txBody>
          </p:sp>
        </p:grpSp>
        <p:sp>
          <p:nvSpPr>
            <p:cNvPr id="19" name="TextBox 18">
              <a:extLst>
                <a:ext uri="{FF2B5EF4-FFF2-40B4-BE49-F238E27FC236}">
                  <a16:creationId xmlns:a16="http://schemas.microsoft.com/office/drawing/2014/main" id="{BD02BCFB-6977-490B-AFC8-FFC3732D28BB}"/>
                </a:ext>
              </a:extLst>
            </p:cNvPr>
            <p:cNvSpPr txBox="1"/>
            <p:nvPr/>
          </p:nvSpPr>
          <p:spPr>
            <a:xfrm>
              <a:off x="9383328" y="1237128"/>
              <a:ext cx="232921" cy="4383744"/>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venir Next LT Pro"/>
                <a:ea typeface="+mn-ea"/>
                <a:cs typeface="+mn-cs"/>
              </a:endParaRPr>
            </a:p>
          </p:txBody>
        </p:sp>
      </p:grpSp>
      <p:sp>
        <p:nvSpPr>
          <p:cNvPr id="22" name="Arrow: Left 21">
            <a:extLst>
              <a:ext uri="{FF2B5EF4-FFF2-40B4-BE49-F238E27FC236}">
                <a16:creationId xmlns:a16="http://schemas.microsoft.com/office/drawing/2014/main" id="{A678B7BD-E52E-F871-02EF-85ABECB7F48F}"/>
              </a:ext>
            </a:extLst>
          </p:cNvPr>
          <p:cNvSpPr/>
          <p:nvPr/>
        </p:nvSpPr>
        <p:spPr>
          <a:xfrm>
            <a:off x="8881137" y="3907891"/>
            <a:ext cx="842688" cy="251012"/>
          </a:xfrm>
          <a:prstGeom prst="leftArrow">
            <a:avLst/>
          </a:prstGeom>
          <a:solidFill>
            <a:srgbClr val="7CBF3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23" name="TextBox 22">
            <a:extLst>
              <a:ext uri="{FF2B5EF4-FFF2-40B4-BE49-F238E27FC236}">
                <a16:creationId xmlns:a16="http://schemas.microsoft.com/office/drawing/2014/main" id="{2E90B318-14ED-494B-D6F0-09BED87F3A5F}"/>
              </a:ext>
            </a:extLst>
          </p:cNvPr>
          <p:cNvSpPr txBox="1"/>
          <p:nvPr/>
        </p:nvSpPr>
        <p:spPr>
          <a:xfrm>
            <a:off x="11220015" y="6584242"/>
            <a:ext cx="854631"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venir Next LT Pro"/>
                <a:ea typeface="+mn-ea"/>
                <a:cs typeface="+mn-cs"/>
              </a:rPr>
              <a:t>October 2023</a:t>
            </a:r>
          </a:p>
        </p:txBody>
      </p:sp>
      <p:pic>
        <p:nvPicPr>
          <p:cNvPr id="24" name="Picture 23">
            <a:extLst>
              <a:ext uri="{FF2B5EF4-FFF2-40B4-BE49-F238E27FC236}">
                <a16:creationId xmlns:a16="http://schemas.microsoft.com/office/drawing/2014/main" id="{194D3EBD-F9B9-E62D-1070-FEA7BD3100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88273" y="6043174"/>
            <a:ext cx="786373" cy="427122"/>
          </a:xfrm>
          <a:prstGeom prst="rect">
            <a:avLst/>
          </a:prstGeom>
        </p:spPr>
      </p:pic>
    </p:spTree>
    <p:extLst>
      <p:ext uri="{BB962C8B-B14F-4D97-AF65-F5344CB8AC3E}">
        <p14:creationId xmlns:p14="http://schemas.microsoft.com/office/powerpoint/2010/main" val="6930940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2D22322F-E79D-4BEF-8038-DE2C8F5CCA40}"/>
              </a:ext>
            </a:extLst>
          </p:cNvPr>
          <p:cNvSpPr>
            <a:spLocks noGrp="1"/>
          </p:cNvSpPr>
          <p:nvPr>
            <p:ph type="title"/>
          </p:nvPr>
        </p:nvSpPr>
        <p:spPr>
          <a:xfrm>
            <a:off x="1284551" y="144713"/>
            <a:ext cx="10712377" cy="872100"/>
          </a:xfrm>
        </p:spPr>
        <p:txBody>
          <a:bodyPr vert="horz" lIns="91440" tIns="45720" rIns="91440" bIns="45720" rtlCol="0" anchor="ctr">
            <a:normAutofit/>
          </a:bodyPr>
          <a:lstStyle/>
          <a:p>
            <a:pPr>
              <a:lnSpc>
                <a:spcPct val="90000"/>
              </a:lnSpc>
            </a:pPr>
            <a:r>
              <a:rPr lang="en-US" sz="4300" spc="-40">
                <a:solidFill>
                  <a:srgbClr val="FFFFFF"/>
                </a:solidFill>
              </a:rPr>
              <a:t>Calculating Output Properties</a:t>
            </a:r>
          </a:p>
        </p:txBody>
      </p:sp>
      <p:sp>
        <p:nvSpPr>
          <p:cNvPr id="26" name="Date Placeholder 2">
            <a:extLst>
              <a:ext uri="{FF2B5EF4-FFF2-40B4-BE49-F238E27FC236}">
                <a16:creationId xmlns:a16="http://schemas.microsoft.com/office/drawing/2014/main" id="{D9D9C245-3BB9-FD0F-8DD8-020AA4BC87A4}"/>
              </a:ext>
            </a:extLst>
          </p:cNvPr>
          <p:cNvSpPr>
            <a:spLocks noGrp="1"/>
          </p:cNvSpPr>
          <p:nvPr>
            <p:ph type="dt" sz="half" idx="10"/>
          </p:nvPr>
        </p:nvSpPr>
        <p:spPr>
          <a:xfrm>
            <a:off x="7325958" y="6356350"/>
            <a:ext cx="3875442"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050" b="0" i="0" u="none" strike="noStrike" kern="1200" cap="none" spc="0" normalizeH="0" baseline="0" noProof="0">
                <a:ln>
                  <a:noFill/>
                </a:ln>
                <a:solidFill>
                  <a:srgbClr val="FFFFFF"/>
                </a:solidFill>
                <a:effectLst/>
                <a:uLnTx/>
                <a:uFillTx/>
                <a:latin typeface="Avenir Next LT Pro"/>
                <a:ea typeface="+mn-ea"/>
                <a:cs typeface="+mn-cs"/>
              </a:rPr>
              <a:t>June 2023</a:t>
            </a:r>
          </a:p>
        </p:txBody>
      </p:sp>
      <p:sp>
        <p:nvSpPr>
          <p:cNvPr id="8" name="Slide Number Placeholder 7">
            <a:extLst>
              <a:ext uri="{FF2B5EF4-FFF2-40B4-BE49-F238E27FC236}">
                <a16:creationId xmlns:a16="http://schemas.microsoft.com/office/drawing/2014/main" id="{99800B7A-B486-4409-9EDD-0A7B9628EDE8}"/>
              </a:ext>
            </a:extLst>
          </p:cNvPr>
          <p:cNvSpPr>
            <a:spLocks noGrp="1"/>
          </p:cNvSpPr>
          <p:nvPr>
            <p:ph type="sldNum" sz="quarter" idx="12"/>
          </p:nvPr>
        </p:nvSpPr>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6B786C7-B8F9-4072-AAAA-17258464D730}" type="slidenum">
              <a:rPr kumimoji="0" lang="en-US" sz="1050" b="0" i="0" u="none" strike="noStrike" kern="1200" cap="none" spc="0" normalizeH="0" baseline="0" noProof="0">
                <a:ln>
                  <a:noFill/>
                </a:ln>
                <a:solidFill>
                  <a:srgbClr val="FFFFFF"/>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20</a:t>
            </a:fld>
            <a:endParaRPr kumimoji="0" lang="en-US" sz="1050" b="0" i="0" u="none" strike="noStrike" kern="1200" cap="none" spc="0" normalizeH="0" baseline="0" noProof="0">
              <a:ln>
                <a:noFill/>
              </a:ln>
              <a:solidFill>
                <a:srgbClr val="FFFFFF"/>
              </a:solidFill>
              <a:effectLst/>
              <a:uLnTx/>
              <a:uFillTx/>
              <a:latin typeface="Avenir Next LT Pro"/>
              <a:ea typeface="+mn-ea"/>
              <a:cs typeface="+mn-cs"/>
            </a:endParaRPr>
          </a:p>
        </p:txBody>
      </p:sp>
      <p:pic>
        <p:nvPicPr>
          <p:cNvPr id="27" name="Picture 26" descr="A blue and white logo&#10;&#10;Description automatically generated with low confidence">
            <a:extLst>
              <a:ext uri="{FF2B5EF4-FFF2-40B4-BE49-F238E27FC236}">
                <a16:creationId xmlns:a16="http://schemas.microsoft.com/office/drawing/2014/main" id="{C8C1F1BE-6A9B-FE29-A6F7-88C8A92365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29024" y="6097233"/>
            <a:ext cx="786373" cy="427122"/>
          </a:xfrm>
          <a:prstGeom prst="rect">
            <a:avLst/>
          </a:prstGeom>
        </p:spPr>
      </p:pic>
      <p:sp>
        <p:nvSpPr>
          <p:cNvPr id="4" name="Title 5">
            <a:extLst>
              <a:ext uri="{FF2B5EF4-FFF2-40B4-BE49-F238E27FC236}">
                <a16:creationId xmlns:a16="http://schemas.microsoft.com/office/drawing/2014/main" id="{49DE853A-E182-2D46-C292-34F0B18360C9}"/>
              </a:ext>
            </a:extLst>
          </p:cNvPr>
          <p:cNvSpPr txBox="1">
            <a:spLocks/>
          </p:cNvSpPr>
          <p:nvPr/>
        </p:nvSpPr>
        <p:spPr>
          <a:xfrm>
            <a:off x="1089073" y="1041758"/>
            <a:ext cx="3032354" cy="487017"/>
          </a:xfrm>
          <a:prstGeom prst="rect">
            <a:avLst/>
          </a:prstGeom>
        </p:spPr>
        <p:txBody>
          <a:bodyPr vert="horz" lIns="91440" tIns="45720" rIns="91440" bIns="45720" rtlCol="0" anchor="ctr">
            <a:normAutofit/>
          </a:bodyPr>
          <a:lstStyle>
            <a:lvl1pPr algn="r" defTabSz="914400" rtl="0" eaLnBrk="1" latinLnBrk="0" hangingPunct="1">
              <a:lnSpc>
                <a:spcPct val="100000"/>
              </a:lnSpc>
              <a:spcBef>
                <a:spcPct val="0"/>
              </a:spcBef>
              <a:buNone/>
              <a:defRPr sz="4800" b="1" kern="1200" spc="-20" baseline="0">
                <a:solidFill>
                  <a:schemeClr val="bg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20" normalizeH="0" baseline="0" noProof="0">
                <a:ln>
                  <a:noFill/>
                </a:ln>
                <a:solidFill>
                  <a:prstClr val="white"/>
                </a:solidFill>
                <a:effectLst/>
                <a:uLnTx/>
                <a:uFillTx/>
                <a:latin typeface="Calibri" panose="020F0502020204030204" pitchFamily="34" charset="0"/>
                <a:ea typeface="+mj-ea"/>
                <a:cs typeface="Calibri" panose="020F0502020204030204" pitchFamily="34" charset="0"/>
              </a:rPr>
              <a:t>A Conversation with our Stakeholders</a:t>
            </a:r>
          </a:p>
        </p:txBody>
      </p:sp>
      <p:pic>
        <p:nvPicPr>
          <p:cNvPr id="3" name="Picture 2">
            <a:extLst>
              <a:ext uri="{FF2B5EF4-FFF2-40B4-BE49-F238E27FC236}">
                <a16:creationId xmlns:a16="http://schemas.microsoft.com/office/drawing/2014/main" id="{051C0AF6-2D9E-29A0-8E74-6672D7F3AD4E}"/>
              </a:ext>
            </a:extLst>
          </p:cNvPr>
          <p:cNvPicPr>
            <a:picLocks noChangeAspect="1"/>
          </p:cNvPicPr>
          <p:nvPr/>
        </p:nvPicPr>
        <p:blipFill>
          <a:blip r:embed="rId4"/>
          <a:stretch>
            <a:fillRect/>
          </a:stretch>
        </p:blipFill>
        <p:spPr>
          <a:xfrm>
            <a:off x="0" y="1895422"/>
            <a:ext cx="12192000" cy="3096916"/>
          </a:xfrm>
          <a:prstGeom prst="rect">
            <a:avLst/>
          </a:prstGeom>
        </p:spPr>
      </p:pic>
      <p:sp>
        <p:nvSpPr>
          <p:cNvPr id="5" name="TextBox 4">
            <a:extLst>
              <a:ext uri="{FF2B5EF4-FFF2-40B4-BE49-F238E27FC236}">
                <a16:creationId xmlns:a16="http://schemas.microsoft.com/office/drawing/2014/main" id="{FE6EC533-D224-44D3-0ABB-98F6DA864388}"/>
              </a:ext>
            </a:extLst>
          </p:cNvPr>
          <p:cNvSpPr txBox="1"/>
          <p:nvPr/>
        </p:nvSpPr>
        <p:spPr>
          <a:xfrm>
            <a:off x="11094896" y="6538912"/>
            <a:ext cx="854631"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venir Next LT Pro"/>
                <a:ea typeface="+mn-ea"/>
                <a:cs typeface="+mn-cs"/>
              </a:rPr>
              <a:t>October 2023</a:t>
            </a:r>
          </a:p>
        </p:txBody>
      </p:sp>
      <p:sp>
        <p:nvSpPr>
          <p:cNvPr id="2" name="Arrow: Down 1">
            <a:extLst>
              <a:ext uri="{FF2B5EF4-FFF2-40B4-BE49-F238E27FC236}">
                <a16:creationId xmlns:a16="http://schemas.microsoft.com/office/drawing/2014/main" id="{9FA23FC3-9D6B-CADE-0ABE-A6C7C426871F}"/>
              </a:ext>
            </a:extLst>
          </p:cNvPr>
          <p:cNvSpPr/>
          <p:nvPr/>
        </p:nvSpPr>
        <p:spPr>
          <a:xfrm rot="5400000">
            <a:off x="1205963" y="4404269"/>
            <a:ext cx="122916" cy="544864"/>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6" name="TextBox 5">
            <a:extLst>
              <a:ext uri="{FF2B5EF4-FFF2-40B4-BE49-F238E27FC236}">
                <a16:creationId xmlns:a16="http://schemas.microsoft.com/office/drawing/2014/main" id="{90F9D530-6D2E-0009-485C-7C101E51C066}"/>
              </a:ext>
            </a:extLst>
          </p:cNvPr>
          <p:cNvSpPr txBox="1"/>
          <p:nvPr/>
        </p:nvSpPr>
        <p:spPr>
          <a:xfrm>
            <a:off x="1575335" y="4276494"/>
            <a:ext cx="2357120" cy="923330"/>
          </a:xfrm>
          <a:prstGeom prst="rect">
            <a:avLst/>
          </a:prstGeom>
          <a:noFill/>
          <a:ln>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venir Next LT Pro"/>
                <a:ea typeface="+mn-ea"/>
                <a:cs typeface="+mn-cs"/>
              </a:rPr>
              <a:t>Then - hit the “calculate” button on the tool.</a:t>
            </a:r>
          </a:p>
        </p:txBody>
      </p:sp>
    </p:spTree>
    <p:extLst>
      <p:ext uri="{BB962C8B-B14F-4D97-AF65-F5344CB8AC3E}">
        <p14:creationId xmlns:p14="http://schemas.microsoft.com/office/powerpoint/2010/main" val="36832530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39C3EEA-BF7F-54F1-8A18-DC61123EC001}"/>
              </a:ext>
            </a:extLst>
          </p:cNvPr>
          <p:cNvPicPr>
            <a:picLocks noChangeAspect="1"/>
          </p:cNvPicPr>
          <p:nvPr/>
        </p:nvPicPr>
        <p:blipFill rotWithShape="1">
          <a:blip r:embed="rId3"/>
          <a:srcRect b="31808"/>
          <a:stretch/>
        </p:blipFill>
        <p:spPr>
          <a:xfrm>
            <a:off x="144272" y="1364698"/>
            <a:ext cx="11996928" cy="2763537"/>
          </a:xfrm>
          <a:prstGeom prst="rect">
            <a:avLst/>
          </a:prstGeom>
        </p:spPr>
      </p:pic>
      <p:sp>
        <p:nvSpPr>
          <p:cNvPr id="2" name="Title 1">
            <a:extLst>
              <a:ext uri="{FF2B5EF4-FFF2-40B4-BE49-F238E27FC236}">
                <a16:creationId xmlns:a16="http://schemas.microsoft.com/office/drawing/2014/main" id="{53408844-5923-2310-169B-F12948C2DE20}"/>
              </a:ext>
            </a:extLst>
          </p:cNvPr>
          <p:cNvSpPr>
            <a:spLocks noGrp="1"/>
          </p:cNvSpPr>
          <p:nvPr>
            <p:ph type="title"/>
          </p:nvPr>
        </p:nvSpPr>
        <p:spPr>
          <a:xfrm>
            <a:off x="1995302" y="185810"/>
            <a:ext cx="10036292" cy="773776"/>
          </a:xfrm>
        </p:spPr>
        <p:txBody>
          <a:bodyPr>
            <a:normAutofit fontScale="90000"/>
          </a:bodyPr>
          <a:lstStyle/>
          <a:p>
            <a:r>
              <a:rPr lang="en-US" dirty="0"/>
              <a:t>Output: Avoided Emissions</a:t>
            </a:r>
          </a:p>
        </p:txBody>
      </p:sp>
      <p:sp>
        <p:nvSpPr>
          <p:cNvPr id="9" name="Slide Number Placeholder 8">
            <a:extLst>
              <a:ext uri="{FF2B5EF4-FFF2-40B4-BE49-F238E27FC236}">
                <a16:creationId xmlns:a16="http://schemas.microsoft.com/office/drawing/2014/main" id="{38E2AED5-BA7F-6A5C-7B37-093A07EF724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050" b="0" i="0" u="none" strike="noStrike" kern="1200" cap="none" spc="0" normalizeH="0" baseline="0" noProof="0">
              <a:ln>
                <a:noFill/>
              </a:ln>
              <a:solidFill>
                <a:prstClr val="black"/>
              </a:solidFill>
              <a:effectLst/>
              <a:uLnTx/>
              <a:uFillTx/>
              <a:latin typeface="Avenir Next LT Pro"/>
              <a:ea typeface="+mn-ea"/>
              <a:cs typeface="+mn-cs"/>
            </a:endParaRPr>
          </a:p>
        </p:txBody>
      </p:sp>
      <p:grpSp>
        <p:nvGrpSpPr>
          <p:cNvPr id="18" name="Group 17">
            <a:extLst>
              <a:ext uri="{FF2B5EF4-FFF2-40B4-BE49-F238E27FC236}">
                <a16:creationId xmlns:a16="http://schemas.microsoft.com/office/drawing/2014/main" id="{B0D2D186-1424-42D2-56AA-609DD789251C}"/>
              </a:ext>
            </a:extLst>
          </p:cNvPr>
          <p:cNvGrpSpPr/>
          <p:nvPr/>
        </p:nvGrpSpPr>
        <p:grpSpPr>
          <a:xfrm>
            <a:off x="10596268" y="4008343"/>
            <a:ext cx="1511359" cy="1685669"/>
            <a:chOff x="10623479" y="3624686"/>
            <a:chExt cx="1511359" cy="1685669"/>
          </a:xfrm>
        </p:grpSpPr>
        <p:sp>
          <p:nvSpPr>
            <p:cNvPr id="16" name="Arrow: Up 15">
              <a:extLst>
                <a:ext uri="{FF2B5EF4-FFF2-40B4-BE49-F238E27FC236}">
                  <a16:creationId xmlns:a16="http://schemas.microsoft.com/office/drawing/2014/main" id="{22CC9021-D73A-D417-CB19-513DF64E6269}"/>
                </a:ext>
              </a:extLst>
            </p:cNvPr>
            <p:cNvSpPr/>
            <p:nvPr/>
          </p:nvSpPr>
          <p:spPr>
            <a:xfrm>
              <a:off x="11829067" y="3624686"/>
              <a:ext cx="195072" cy="966601"/>
            </a:xfrm>
            <a:prstGeom prst="up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17" name="TextBox 16">
              <a:extLst>
                <a:ext uri="{FF2B5EF4-FFF2-40B4-BE49-F238E27FC236}">
                  <a16:creationId xmlns:a16="http://schemas.microsoft.com/office/drawing/2014/main" id="{F81934E5-671F-582B-0522-99F92ED5AC4F}"/>
                </a:ext>
              </a:extLst>
            </p:cNvPr>
            <p:cNvSpPr txBox="1"/>
            <p:nvPr/>
          </p:nvSpPr>
          <p:spPr>
            <a:xfrm>
              <a:off x="10623479" y="4664024"/>
              <a:ext cx="1511359" cy="646331"/>
            </a:xfrm>
            <a:prstGeom prst="rect">
              <a:avLst/>
            </a:prstGeom>
            <a:solidFill>
              <a:srgbClr val="C00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venir Next LT Pro"/>
                  <a:ea typeface="+mn-ea"/>
                  <a:cs typeface="+mn-cs"/>
                </a:rPr>
                <a:t>Negative # = Reduced/avoided  emissions</a:t>
              </a:r>
            </a:p>
          </p:txBody>
        </p:sp>
      </p:grpSp>
      <p:sp>
        <p:nvSpPr>
          <p:cNvPr id="23" name="TextBox 22">
            <a:extLst>
              <a:ext uri="{FF2B5EF4-FFF2-40B4-BE49-F238E27FC236}">
                <a16:creationId xmlns:a16="http://schemas.microsoft.com/office/drawing/2014/main" id="{6CB410CD-CCC7-3081-C62E-281DF1767862}"/>
              </a:ext>
            </a:extLst>
          </p:cNvPr>
          <p:cNvSpPr txBox="1"/>
          <p:nvPr/>
        </p:nvSpPr>
        <p:spPr>
          <a:xfrm>
            <a:off x="6756224" y="2066908"/>
            <a:ext cx="492523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Avenir Next LT Pro"/>
                <a:ea typeface="+mn-ea"/>
                <a:cs typeface="+mn-cs"/>
              </a:rPr>
              <a:t>Landfilling less </a:t>
            </a:r>
            <a:r>
              <a:rPr kumimoji="0" lang="en-US" sz="1800" b="1" i="0" u="none" strike="noStrike" kern="1200" cap="none" spc="0" normalizeH="0" baseline="0" noProof="0" dirty="0">
                <a:ln>
                  <a:noFill/>
                </a:ln>
                <a:solidFill>
                  <a:prstClr val="black"/>
                </a:solidFill>
                <a:effectLst/>
                <a:uLnTx/>
                <a:uFillTx/>
                <a:latin typeface="Avenir Next LT Pro"/>
                <a:ea typeface="+mn-ea"/>
                <a:cs typeface="+mn-cs"/>
              </a:rPr>
              <a:t>and </a:t>
            </a:r>
            <a:r>
              <a:rPr kumimoji="0" lang="en-US" sz="1800" b="1" i="0" u="none" strike="noStrike" kern="1200" cap="none" spc="0" normalizeH="0" baseline="0" noProof="0" dirty="0">
                <a:ln>
                  <a:noFill/>
                </a:ln>
                <a:solidFill>
                  <a:srgbClr val="339966"/>
                </a:solidFill>
                <a:effectLst/>
                <a:uLnTx/>
                <a:uFillTx/>
                <a:latin typeface="Avenir Next LT Pro"/>
                <a:ea typeface="+mn-ea"/>
                <a:cs typeface="+mn-cs"/>
              </a:rPr>
              <a:t>recycling more </a:t>
            </a:r>
            <a:r>
              <a:rPr kumimoji="0" lang="en-US" sz="1800" b="1" i="0" u="none" strike="noStrike" kern="1200" cap="none" spc="0" normalizeH="0" baseline="0" noProof="0" dirty="0">
                <a:ln>
                  <a:noFill/>
                </a:ln>
                <a:solidFill>
                  <a:prstClr val="black"/>
                </a:solidFill>
                <a:effectLst/>
                <a:uLnTx/>
                <a:uFillTx/>
                <a:latin typeface="Avenir Next LT Pro"/>
                <a:ea typeface="+mn-ea"/>
                <a:cs typeface="+mn-cs"/>
              </a:rPr>
              <a:t>reduced emissions by 226.12 MTCO2E</a:t>
            </a:r>
          </a:p>
        </p:txBody>
      </p:sp>
      <p:sp>
        <p:nvSpPr>
          <p:cNvPr id="32" name="Rectangle 31">
            <a:extLst>
              <a:ext uri="{FF2B5EF4-FFF2-40B4-BE49-F238E27FC236}">
                <a16:creationId xmlns:a16="http://schemas.microsoft.com/office/drawing/2014/main" id="{85454712-7085-504F-98D6-6180DDE5F0E0}"/>
              </a:ext>
            </a:extLst>
          </p:cNvPr>
          <p:cNvSpPr/>
          <p:nvPr/>
        </p:nvSpPr>
        <p:spPr>
          <a:xfrm>
            <a:off x="5493099" y="2921061"/>
            <a:ext cx="635897" cy="1200773"/>
          </a:xfrm>
          <a:prstGeom prst="rect">
            <a:avLst/>
          </a:prstGeom>
          <a:noFill/>
          <a:ln w="28575">
            <a:solidFill>
              <a:srgbClr val="3399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33" name="Rectangle 32">
            <a:extLst>
              <a:ext uri="{FF2B5EF4-FFF2-40B4-BE49-F238E27FC236}">
                <a16:creationId xmlns:a16="http://schemas.microsoft.com/office/drawing/2014/main" id="{75537698-A83F-503C-24ED-F3111D4CC1C2}"/>
              </a:ext>
            </a:extLst>
          </p:cNvPr>
          <p:cNvSpPr/>
          <p:nvPr/>
        </p:nvSpPr>
        <p:spPr>
          <a:xfrm>
            <a:off x="11084560" y="2921061"/>
            <a:ext cx="436880" cy="1207174"/>
          </a:xfrm>
          <a:prstGeom prst="rect">
            <a:avLst/>
          </a:prstGeom>
          <a:noFill/>
          <a:ln w="28575">
            <a:solidFill>
              <a:srgbClr val="3399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34" name="Rectangle 33">
            <a:extLst>
              <a:ext uri="{FF2B5EF4-FFF2-40B4-BE49-F238E27FC236}">
                <a16:creationId xmlns:a16="http://schemas.microsoft.com/office/drawing/2014/main" id="{D75486DD-A5E5-DCB4-9EC4-4DBCEBCBC5C0}"/>
              </a:ext>
            </a:extLst>
          </p:cNvPr>
          <p:cNvSpPr/>
          <p:nvPr/>
        </p:nvSpPr>
        <p:spPr>
          <a:xfrm>
            <a:off x="1665256" y="3647142"/>
            <a:ext cx="602901" cy="245958"/>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35" name="Rectangle 34">
            <a:extLst>
              <a:ext uri="{FF2B5EF4-FFF2-40B4-BE49-F238E27FC236}">
                <a16:creationId xmlns:a16="http://schemas.microsoft.com/office/drawing/2014/main" id="{71826901-A069-32BC-0446-169171698318}"/>
              </a:ext>
            </a:extLst>
          </p:cNvPr>
          <p:cNvSpPr/>
          <p:nvPr/>
        </p:nvSpPr>
        <p:spPr>
          <a:xfrm>
            <a:off x="7256717" y="3670663"/>
            <a:ext cx="602901" cy="258354"/>
          </a:xfrm>
          <a:prstGeom prst="rect">
            <a:avLst/>
          </a:prstGeom>
          <a:noFill/>
          <a:ln w="28575">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36" name="Rectangle 35">
            <a:extLst>
              <a:ext uri="{FF2B5EF4-FFF2-40B4-BE49-F238E27FC236}">
                <a16:creationId xmlns:a16="http://schemas.microsoft.com/office/drawing/2014/main" id="{631FD990-6BF0-F2AF-BAF3-AEB5A106E5D3}"/>
              </a:ext>
            </a:extLst>
          </p:cNvPr>
          <p:cNvSpPr/>
          <p:nvPr/>
        </p:nvSpPr>
        <p:spPr>
          <a:xfrm>
            <a:off x="2418860" y="3647142"/>
            <a:ext cx="602901" cy="263908"/>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37" name="Rectangle 36">
            <a:extLst>
              <a:ext uri="{FF2B5EF4-FFF2-40B4-BE49-F238E27FC236}">
                <a16:creationId xmlns:a16="http://schemas.microsoft.com/office/drawing/2014/main" id="{A7F557C3-CAB9-42E8-6EC4-758EDCB28F9D}"/>
              </a:ext>
            </a:extLst>
          </p:cNvPr>
          <p:cNvSpPr/>
          <p:nvPr/>
        </p:nvSpPr>
        <p:spPr>
          <a:xfrm>
            <a:off x="8061074" y="3670663"/>
            <a:ext cx="602901" cy="248429"/>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3" name="TextBox 2">
            <a:extLst>
              <a:ext uri="{FF2B5EF4-FFF2-40B4-BE49-F238E27FC236}">
                <a16:creationId xmlns:a16="http://schemas.microsoft.com/office/drawing/2014/main" id="{CFD878C5-A094-88CC-CDA3-2A45D25A0E53}"/>
              </a:ext>
            </a:extLst>
          </p:cNvPr>
          <p:cNvSpPr txBox="1"/>
          <p:nvPr/>
        </p:nvSpPr>
        <p:spPr>
          <a:xfrm>
            <a:off x="2901537" y="4439189"/>
            <a:ext cx="259156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C00000"/>
                </a:solidFill>
                <a:effectLst/>
                <a:uLnTx/>
                <a:uFillTx/>
                <a:latin typeface="Avenir Next LT Pro"/>
                <a:ea typeface="+mn-ea"/>
                <a:cs typeface="+mn-cs"/>
              </a:rPr>
              <a:t>BEFORE RECYCLING </a:t>
            </a:r>
          </a:p>
        </p:txBody>
      </p:sp>
      <p:sp>
        <p:nvSpPr>
          <p:cNvPr id="4" name="TextBox 3">
            <a:extLst>
              <a:ext uri="{FF2B5EF4-FFF2-40B4-BE49-F238E27FC236}">
                <a16:creationId xmlns:a16="http://schemas.microsoft.com/office/drawing/2014/main" id="{0F2C1984-151D-23C7-8747-F2D9ECCDE5F3}"/>
              </a:ext>
            </a:extLst>
          </p:cNvPr>
          <p:cNvSpPr txBox="1"/>
          <p:nvPr/>
        </p:nvSpPr>
        <p:spPr>
          <a:xfrm>
            <a:off x="7849458" y="4439189"/>
            <a:ext cx="235118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339966"/>
                </a:solidFill>
                <a:effectLst/>
                <a:uLnTx/>
                <a:uFillTx/>
                <a:latin typeface="Avenir Next LT Pro"/>
                <a:ea typeface="+mn-ea"/>
                <a:cs typeface="+mn-cs"/>
              </a:rPr>
              <a:t>AFTER RECYCLING </a:t>
            </a:r>
          </a:p>
        </p:txBody>
      </p:sp>
      <p:sp>
        <p:nvSpPr>
          <p:cNvPr id="5" name="Rectangle 4">
            <a:extLst>
              <a:ext uri="{FF2B5EF4-FFF2-40B4-BE49-F238E27FC236}">
                <a16:creationId xmlns:a16="http://schemas.microsoft.com/office/drawing/2014/main" id="{98F32B90-DC2A-2B5B-CFC8-94D80193BE9D}"/>
              </a:ext>
            </a:extLst>
          </p:cNvPr>
          <p:cNvSpPr/>
          <p:nvPr/>
        </p:nvSpPr>
        <p:spPr>
          <a:xfrm>
            <a:off x="1293096" y="2821546"/>
            <a:ext cx="4958080" cy="2053883"/>
          </a:xfrm>
          <a:prstGeom prst="rect">
            <a:avLst/>
          </a:prstGeom>
          <a:noFill/>
          <a:ln w="28575">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6" name="Rectangle 5">
            <a:extLst>
              <a:ext uri="{FF2B5EF4-FFF2-40B4-BE49-F238E27FC236}">
                <a16:creationId xmlns:a16="http://schemas.microsoft.com/office/drawing/2014/main" id="{5C16FA62-7C29-476E-3FD3-6F591BAFDEF3}"/>
              </a:ext>
            </a:extLst>
          </p:cNvPr>
          <p:cNvSpPr/>
          <p:nvPr/>
        </p:nvSpPr>
        <p:spPr>
          <a:xfrm>
            <a:off x="6310974" y="2821546"/>
            <a:ext cx="5278424" cy="2053883"/>
          </a:xfrm>
          <a:prstGeom prst="rect">
            <a:avLst/>
          </a:prstGeom>
          <a:noFill/>
          <a:ln w="28575">
            <a:solidFill>
              <a:srgbClr val="33996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Tree>
    <p:extLst>
      <p:ext uri="{BB962C8B-B14F-4D97-AF65-F5344CB8AC3E}">
        <p14:creationId xmlns:p14="http://schemas.microsoft.com/office/powerpoint/2010/main" val="29587855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DA03C99-5F75-B8F9-7926-B19E919CB4B3}"/>
              </a:ext>
            </a:extLst>
          </p:cNvPr>
          <p:cNvPicPr>
            <a:picLocks noChangeAspect="1"/>
          </p:cNvPicPr>
          <p:nvPr/>
        </p:nvPicPr>
        <p:blipFill>
          <a:blip r:embed="rId3"/>
          <a:stretch>
            <a:fillRect/>
          </a:stretch>
        </p:blipFill>
        <p:spPr>
          <a:xfrm>
            <a:off x="562368" y="1246718"/>
            <a:ext cx="11067263" cy="4932800"/>
          </a:xfrm>
          <a:prstGeom prst="rect">
            <a:avLst/>
          </a:prstGeom>
        </p:spPr>
      </p:pic>
      <p:sp>
        <p:nvSpPr>
          <p:cNvPr id="33" name="Title 32">
            <a:extLst>
              <a:ext uri="{FF2B5EF4-FFF2-40B4-BE49-F238E27FC236}">
                <a16:creationId xmlns:a16="http://schemas.microsoft.com/office/drawing/2014/main" id="{2D22322F-E79D-4BEF-8038-DE2C8F5CCA40}"/>
              </a:ext>
            </a:extLst>
          </p:cNvPr>
          <p:cNvSpPr>
            <a:spLocks noGrp="1"/>
          </p:cNvSpPr>
          <p:nvPr>
            <p:ph type="title"/>
          </p:nvPr>
        </p:nvSpPr>
        <p:spPr>
          <a:xfrm>
            <a:off x="1284551" y="144713"/>
            <a:ext cx="10712377" cy="872100"/>
          </a:xfrm>
        </p:spPr>
        <p:txBody>
          <a:bodyPr vert="horz" lIns="91440" tIns="45720" rIns="91440" bIns="45720" rtlCol="0" anchor="ctr">
            <a:normAutofit/>
          </a:bodyPr>
          <a:lstStyle/>
          <a:p>
            <a:pPr>
              <a:lnSpc>
                <a:spcPct val="90000"/>
              </a:lnSpc>
            </a:pPr>
            <a:r>
              <a:rPr lang="en-US" sz="4300" spc="-40">
                <a:solidFill>
                  <a:srgbClr val="FFFFFF"/>
                </a:solidFill>
              </a:rPr>
              <a:t>Going Deeper</a:t>
            </a:r>
          </a:p>
        </p:txBody>
      </p:sp>
      <p:sp>
        <p:nvSpPr>
          <p:cNvPr id="26" name="Date Placeholder 2">
            <a:extLst>
              <a:ext uri="{FF2B5EF4-FFF2-40B4-BE49-F238E27FC236}">
                <a16:creationId xmlns:a16="http://schemas.microsoft.com/office/drawing/2014/main" id="{D9D9C245-3BB9-FD0F-8DD8-020AA4BC87A4}"/>
              </a:ext>
            </a:extLst>
          </p:cNvPr>
          <p:cNvSpPr>
            <a:spLocks noGrp="1"/>
          </p:cNvSpPr>
          <p:nvPr>
            <p:ph type="dt" sz="half" idx="10"/>
          </p:nvPr>
        </p:nvSpPr>
        <p:spPr>
          <a:xfrm>
            <a:off x="7325958" y="6356350"/>
            <a:ext cx="3875442"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050" b="0" i="0" u="none" strike="noStrike" kern="1200" cap="none" spc="0" normalizeH="0" baseline="0" noProof="0">
                <a:ln>
                  <a:noFill/>
                </a:ln>
                <a:solidFill>
                  <a:srgbClr val="FFFFFF"/>
                </a:solidFill>
                <a:effectLst/>
                <a:uLnTx/>
                <a:uFillTx/>
                <a:latin typeface="Avenir Next LT Pro"/>
                <a:ea typeface="+mn-ea"/>
                <a:cs typeface="+mn-cs"/>
              </a:rPr>
              <a:t>June 2023</a:t>
            </a:r>
          </a:p>
        </p:txBody>
      </p:sp>
      <p:sp>
        <p:nvSpPr>
          <p:cNvPr id="7" name="Arrow: Up 6">
            <a:extLst>
              <a:ext uri="{FF2B5EF4-FFF2-40B4-BE49-F238E27FC236}">
                <a16:creationId xmlns:a16="http://schemas.microsoft.com/office/drawing/2014/main" id="{3BD4BA5B-032E-D45F-55AF-592306536D82}"/>
              </a:ext>
            </a:extLst>
          </p:cNvPr>
          <p:cNvSpPr/>
          <p:nvPr/>
        </p:nvSpPr>
        <p:spPr>
          <a:xfrm rot="17458141" flipH="1">
            <a:off x="2136814" y="5840046"/>
            <a:ext cx="150507" cy="1083667"/>
          </a:xfrm>
          <a:prstGeom prst="upArrow">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9" name="TextBox 8">
            <a:extLst>
              <a:ext uri="{FF2B5EF4-FFF2-40B4-BE49-F238E27FC236}">
                <a16:creationId xmlns:a16="http://schemas.microsoft.com/office/drawing/2014/main" id="{ABDD49AA-1AEC-1844-DD4E-B3BEBAE759BE}"/>
              </a:ext>
            </a:extLst>
          </p:cNvPr>
          <p:cNvSpPr txBox="1"/>
          <p:nvPr/>
        </p:nvSpPr>
        <p:spPr>
          <a:xfrm>
            <a:off x="2926401" y="6308079"/>
            <a:ext cx="1511359" cy="461665"/>
          </a:xfrm>
          <a:prstGeom prst="rect">
            <a:avLst/>
          </a:prstGeom>
          <a:solidFill>
            <a:srgbClr val="C00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Avenir Next LT Pro"/>
                <a:ea typeface="+mn-ea"/>
                <a:cs typeface="+mn-cs"/>
              </a:rPr>
              <a:t>Tabs w/additional Information</a:t>
            </a:r>
          </a:p>
        </p:txBody>
      </p:sp>
      <p:sp>
        <p:nvSpPr>
          <p:cNvPr id="10" name="TextBox 9">
            <a:extLst>
              <a:ext uri="{FF2B5EF4-FFF2-40B4-BE49-F238E27FC236}">
                <a16:creationId xmlns:a16="http://schemas.microsoft.com/office/drawing/2014/main" id="{DA6691BA-8AC6-2F4D-58D6-C3BB4C6A1F96}"/>
              </a:ext>
            </a:extLst>
          </p:cNvPr>
          <p:cNvSpPr txBox="1"/>
          <p:nvPr/>
        </p:nvSpPr>
        <p:spPr>
          <a:xfrm>
            <a:off x="11220015" y="6584242"/>
            <a:ext cx="854631"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venir Next LT Pro"/>
                <a:ea typeface="+mn-ea"/>
                <a:cs typeface="+mn-cs"/>
              </a:rPr>
              <a:t>October 2023</a:t>
            </a:r>
          </a:p>
        </p:txBody>
      </p:sp>
      <p:pic>
        <p:nvPicPr>
          <p:cNvPr id="11" name="Picture 10">
            <a:extLst>
              <a:ext uri="{FF2B5EF4-FFF2-40B4-BE49-F238E27FC236}">
                <a16:creationId xmlns:a16="http://schemas.microsoft.com/office/drawing/2014/main" id="{842B8E99-99D7-BB24-6BA7-66C0A1EAD9D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88273" y="6157120"/>
            <a:ext cx="786373" cy="427122"/>
          </a:xfrm>
          <a:prstGeom prst="rect">
            <a:avLst/>
          </a:prstGeom>
        </p:spPr>
      </p:pic>
    </p:spTree>
    <p:extLst>
      <p:ext uri="{BB962C8B-B14F-4D97-AF65-F5344CB8AC3E}">
        <p14:creationId xmlns:p14="http://schemas.microsoft.com/office/powerpoint/2010/main" val="10365039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2D22322F-E79D-4BEF-8038-DE2C8F5CCA40}"/>
              </a:ext>
            </a:extLst>
          </p:cNvPr>
          <p:cNvSpPr>
            <a:spLocks noGrp="1"/>
          </p:cNvSpPr>
          <p:nvPr>
            <p:ph type="title"/>
          </p:nvPr>
        </p:nvSpPr>
        <p:spPr>
          <a:xfrm>
            <a:off x="1284551" y="144713"/>
            <a:ext cx="10712377" cy="872100"/>
          </a:xfrm>
        </p:spPr>
        <p:txBody>
          <a:bodyPr vert="horz" lIns="91440" tIns="45720" rIns="91440" bIns="45720" rtlCol="0" anchor="ctr">
            <a:normAutofit/>
          </a:bodyPr>
          <a:lstStyle/>
          <a:p>
            <a:pPr>
              <a:lnSpc>
                <a:spcPct val="90000"/>
              </a:lnSpc>
            </a:pPr>
            <a:r>
              <a:rPr lang="en-US" sz="4300" spc="-40" dirty="0">
                <a:solidFill>
                  <a:srgbClr val="FFFFFF"/>
                </a:solidFill>
              </a:rPr>
              <a:t>Charts</a:t>
            </a:r>
          </a:p>
        </p:txBody>
      </p:sp>
      <p:sp>
        <p:nvSpPr>
          <p:cNvPr id="26" name="Date Placeholder 2">
            <a:extLst>
              <a:ext uri="{FF2B5EF4-FFF2-40B4-BE49-F238E27FC236}">
                <a16:creationId xmlns:a16="http://schemas.microsoft.com/office/drawing/2014/main" id="{D9D9C245-3BB9-FD0F-8DD8-020AA4BC87A4}"/>
              </a:ext>
            </a:extLst>
          </p:cNvPr>
          <p:cNvSpPr>
            <a:spLocks noGrp="1"/>
          </p:cNvSpPr>
          <p:nvPr>
            <p:ph type="dt" sz="half" idx="10"/>
          </p:nvPr>
        </p:nvSpPr>
        <p:spPr>
          <a:xfrm>
            <a:off x="7325958" y="6356350"/>
            <a:ext cx="3875442"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050" b="0" i="0" u="none" strike="noStrike" kern="1200" cap="none" spc="0" normalizeH="0" baseline="0" noProof="0">
                <a:ln>
                  <a:noFill/>
                </a:ln>
                <a:solidFill>
                  <a:srgbClr val="FFFFFF"/>
                </a:solidFill>
                <a:effectLst/>
                <a:uLnTx/>
                <a:uFillTx/>
                <a:latin typeface="Avenir Next LT Pro"/>
                <a:ea typeface="+mn-ea"/>
                <a:cs typeface="+mn-cs"/>
              </a:rPr>
              <a:t>June 2023</a:t>
            </a:r>
          </a:p>
        </p:txBody>
      </p:sp>
      <p:sp>
        <p:nvSpPr>
          <p:cNvPr id="8" name="Slide Number Placeholder 7">
            <a:extLst>
              <a:ext uri="{FF2B5EF4-FFF2-40B4-BE49-F238E27FC236}">
                <a16:creationId xmlns:a16="http://schemas.microsoft.com/office/drawing/2014/main" id="{99800B7A-B486-4409-9EDD-0A7B9628EDE8}"/>
              </a:ext>
            </a:extLst>
          </p:cNvPr>
          <p:cNvSpPr>
            <a:spLocks noGrp="1"/>
          </p:cNvSpPr>
          <p:nvPr>
            <p:ph type="sldNum" sz="quarter" idx="12"/>
          </p:nvPr>
        </p:nvSpPr>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6B786C7-B8F9-4072-AAAA-17258464D730}" type="slidenum">
              <a:rPr kumimoji="0" lang="en-US" sz="1050" b="0" i="0" u="none" strike="noStrike" kern="1200" cap="none" spc="0" normalizeH="0" baseline="0" noProof="0">
                <a:ln>
                  <a:noFill/>
                </a:ln>
                <a:solidFill>
                  <a:srgbClr val="FFFFFF"/>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23</a:t>
            </a:fld>
            <a:endParaRPr kumimoji="0" lang="en-US" sz="105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4" name="Title 5">
            <a:extLst>
              <a:ext uri="{FF2B5EF4-FFF2-40B4-BE49-F238E27FC236}">
                <a16:creationId xmlns:a16="http://schemas.microsoft.com/office/drawing/2014/main" id="{49DE853A-E182-2D46-C292-34F0B18360C9}"/>
              </a:ext>
            </a:extLst>
          </p:cNvPr>
          <p:cNvSpPr txBox="1">
            <a:spLocks/>
          </p:cNvSpPr>
          <p:nvPr/>
        </p:nvSpPr>
        <p:spPr>
          <a:xfrm>
            <a:off x="1089073" y="1041758"/>
            <a:ext cx="3032354" cy="487017"/>
          </a:xfrm>
          <a:prstGeom prst="rect">
            <a:avLst/>
          </a:prstGeom>
        </p:spPr>
        <p:txBody>
          <a:bodyPr vert="horz" lIns="91440" tIns="45720" rIns="91440" bIns="45720" rtlCol="0" anchor="ctr">
            <a:normAutofit/>
          </a:bodyPr>
          <a:lstStyle>
            <a:lvl1pPr algn="r" defTabSz="914400" rtl="0" eaLnBrk="1" latinLnBrk="0" hangingPunct="1">
              <a:lnSpc>
                <a:spcPct val="100000"/>
              </a:lnSpc>
              <a:spcBef>
                <a:spcPct val="0"/>
              </a:spcBef>
              <a:buNone/>
              <a:defRPr sz="4800" b="1" kern="1200" spc="-20" baseline="0">
                <a:solidFill>
                  <a:schemeClr val="bg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20" normalizeH="0" baseline="0" noProof="0">
                <a:ln>
                  <a:noFill/>
                </a:ln>
                <a:solidFill>
                  <a:prstClr val="white"/>
                </a:solidFill>
                <a:effectLst/>
                <a:uLnTx/>
                <a:uFillTx/>
                <a:latin typeface="Calibri" panose="020F0502020204030204" pitchFamily="34" charset="0"/>
                <a:ea typeface="+mj-ea"/>
                <a:cs typeface="Calibri" panose="020F0502020204030204" pitchFamily="34" charset="0"/>
              </a:rPr>
              <a:t>A Conversation with our Stakeholders</a:t>
            </a:r>
          </a:p>
        </p:txBody>
      </p:sp>
      <p:pic>
        <p:nvPicPr>
          <p:cNvPr id="5" name="Picture 4">
            <a:extLst>
              <a:ext uri="{FF2B5EF4-FFF2-40B4-BE49-F238E27FC236}">
                <a16:creationId xmlns:a16="http://schemas.microsoft.com/office/drawing/2014/main" id="{6073CE55-4ABB-5C54-3EC9-A7BF97410E1D}"/>
              </a:ext>
            </a:extLst>
          </p:cNvPr>
          <p:cNvPicPr>
            <a:picLocks noChangeAspect="1"/>
          </p:cNvPicPr>
          <p:nvPr/>
        </p:nvPicPr>
        <p:blipFill>
          <a:blip r:embed="rId3"/>
          <a:stretch>
            <a:fillRect/>
          </a:stretch>
        </p:blipFill>
        <p:spPr>
          <a:xfrm>
            <a:off x="0" y="1465090"/>
            <a:ext cx="12192000" cy="5005206"/>
          </a:xfrm>
          <a:prstGeom prst="rect">
            <a:avLst/>
          </a:prstGeom>
        </p:spPr>
      </p:pic>
      <p:sp>
        <p:nvSpPr>
          <p:cNvPr id="6" name="TextBox 5">
            <a:extLst>
              <a:ext uri="{FF2B5EF4-FFF2-40B4-BE49-F238E27FC236}">
                <a16:creationId xmlns:a16="http://schemas.microsoft.com/office/drawing/2014/main" id="{F59AC6DB-D976-A11C-2EF8-5D0EAEC128F6}"/>
              </a:ext>
            </a:extLst>
          </p:cNvPr>
          <p:cNvSpPr txBox="1"/>
          <p:nvPr/>
        </p:nvSpPr>
        <p:spPr>
          <a:xfrm>
            <a:off x="11220015" y="6584242"/>
            <a:ext cx="854631"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venir Next LT Pro"/>
                <a:ea typeface="+mn-ea"/>
                <a:cs typeface="+mn-cs"/>
              </a:rPr>
              <a:t>October 2023</a:t>
            </a:r>
          </a:p>
        </p:txBody>
      </p:sp>
      <p:pic>
        <p:nvPicPr>
          <p:cNvPr id="7" name="Picture 6">
            <a:extLst>
              <a:ext uri="{FF2B5EF4-FFF2-40B4-BE49-F238E27FC236}">
                <a16:creationId xmlns:a16="http://schemas.microsoft.com/office/drawing/2014/main" id="{8EBE8F83-CC39-6142-639D-0A460FEAEE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88273" y="6136969"/>
            <a:ext cx="786373" cy="427122"/>
          </a:xfrm>
          <a:prstGeom prst="rect">
            <a:avLst/>
          </a:prstGeom>
        </p:spPr>
      </p:pic>
    </p:spTree>
    <p:extLst>
      <p:ext uri="{BB962C8B-B14F-4D97-AF65-F5344CB8AC3E}">
        <p14:creationId xmlns:p14="http://schemas.microsoft.com/office/powerpoint/2010/main" val="10346430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45659-12C0-8208-C73E-5CA557810042}"/>
              </a:ext>
            </a:extLst>
          </p:cNvPr>
          <p:cNvSpPr>
            <a:spLocks noGrp="1"/>
          </p:cNvSpPr>
          <p:nvPr>
            <p:ph type="title"/>
          </p:nvPr>
        </p:nvSpPr>
        <p:spPr>
          <a:xfrm>
            <a:off x="1995302" y="92075"/>
            <a:ext cx="10036292" cy="773776"/>
          </a:xfrm>
        </p:spPr>
        <p:txBody>
          <a:bodyPr>
            <a:normAutofit fontScale="90000"/>
          </a:bodyPr>
          <a:lstStyle/>
          <a:p>
            <a:r>
              <a:rPr lang="en-US" dirty="0"/>
              <a:t>Modeling Reuse</a:t>
            </a:r>
          </a:p>
        </p:txBody>
      </p:sp>
      <p:sp>
        <p:nvSpPr>
          <p:cNvPr id="4" name="Text Placeholder 3">
            <a:extLst>
              <a:ext uri="{FF2B5EF4-FFF2-40B4-BE49-F238E27FC236}">
                <a16:creationId xmlns:a16="http://schemas.microsoft.com/office/drawing/2014/main" id="{D6A13E84-D0F7-BE64-6B8A-EDEF30C1CE3D}"/>
              </a:ext>
            </a:extLst>
          </p:cNvPr>
          <p:cNvSpPr>
            <a:spLocks noGrp="1"/>
          </p:cNvSpPr>
          <p:nvPr>
            <p:ph type="body" sz="quarter" idx="17"/>
          </p:nvPr>
        </p:nvSpPr>
        <p:spPr>
          <a:xfrm>
            <a:off x="274320" y="1626936"/>
            <a:ext cx="8389621" cy="4844983"/>
          </a:xfrm>
        </p:spPr>
        <p:txBody>
          <a:bodyPr>
            <a:normAutofit/>
          </a:bodyPr>
          <a:lstStyle/>
          <a:p>
            <a:pPr marL="0" indent="0">
              <a:buNone/>
            </a:pPr>
            <a:r>
              <a:rPr lang="en-US" b="1" dirty="0"/>
              <a:t>Reuse of materials or products is a form of source reduction that can be modeled in WARM with a few additional steps.</a:t>
            </a:r>
            <a:r>
              <a:rPr lang="en-US" sz="1800" i="1" dirty="0"/>
              <a:t>.  </a:t>
            </a:r>
          </a:p>
          <a:p>
            <a:pPr marL="0" indent="0">
              <a:spcBef>
                <a:spcPts val="1200"/>
              </a:spcBef>
              <a:buNone/>
            </a:pPr>
            <a:r>
              <a:rPr lang="en-US" sz="1800" b="1" dirty="0"/>
              <a:t>To estimate the GHG and energy benefits of reuse:</a:t>
            </a:r>
          </a:p>
          <a:p>
            <a:pPr lvl="1">
              <a:spcBef>
                <a:spcPts val="300"/>
              </a:spcBef>
            </a:pPr>
            <a:r>
              <a:rPr lang="en-US" sz="1800" dirty="0"/>
              <a:t>Run WARM using a baseline if a material is not reused (e.g., landfill, recycle);</a:t>
            </a:r>
          </a:p>
          <a:p>
            <a:pPr lvl="1">
              <a:spcBef>
                <a:spcPts val="300"/>
              </a:spcBef>
            </a:pPr>
            <a:r>
              <a:rPr lang="en-US" sz="1800" dirty="0"/>
              <a:t>Run it again using the Source Reduction Alternative</a:t>
            </a:r>
          </a:p>
          <a:p>
            <a:pPr lvl="1">
              <a:spcBef>
                <a:spcPts val="300"/>
              </a:spcBef>
            </a:pPr>
            <a:r>
              <a:rPr lang="en-US" sz="1800" b="1" dirty="0"/>
              <a:t>Multiply the GHG reduction results by the number of times the material is reused, then apply the following formula</a:t>
            </a:r>
            <a:r>
              <a:rPr lang="en-US" sz="1800" dirty="0"/>
              <a:t>: </a:t>
            </a:r>
          </a:p>
          <a:p>
            <a:pPr lvl="1">
              <a:spcBef>
                <a:spcPts val="300"/>
              </a:spcBef>
            </a:pPr>
            <a:endParaRPr lang="en-US" sz="1800" dirty="0"/>
          </a:p>
          <a:p>
            <a:pPr lvl="1">
              <a:spcBef>
                <a:spcPts val="300"/>
              </a:spcBef>
            </a:pPr>
            <a:endParaRPr lang="en-US" sz="1800" dirty="0"/>
          </a:p>
          <a:p>
            <a:pPr lvl="1">
              <a:spcBef>
                <a:spcPts val="300"/>
              </a:spcBef>
            </a:pPr>
            <a:endParaRPr lang="en-US" sz="1800" dirty="0"/>
          </a:p>
          <a:p>
            <a:pPr marL="457200" lvl="1" indent="-223838">
              <a:spcBef>
                <a:spcPts val="300"/>
              </a:spcBef>
              <a:buNone/>
            </a:pPr>
            <a:r>
              <a:rPr lang="en-US" sz="1800" dirty="0"/>
              <a:t>* 	</a:t>
            </a:r>
            <a:r>
              <a:rPr lang="en-US" sz="1600" i="1" dirty="0"/>
              <a:t>Subtracting “1” from the total uses recognized the impacts of the original production. </a:t>
            </a:r>
          </a:p>
          <a:p>
            <a:pPr marL="233363" lvl="1" indent="0">
              <a:spcBef>
                <a:spcPts val="300"/>
              </a:spcBef>
              <a:buNone/>
            </a:pPr>
            <a:r>
              <a:rPr lang="en-US" sz="1600" i="1" dirty="0"/>
              <a:t>** Total change in GHG emission.</a:t>
            </a:r>
          </a:p>
        </p:txBody>
      </p:sp>
      <p:sp>
        <p:nvSpPr>
          <p:cNvPr id="9" name="Slide Number Placeholder 8">
            <a:extLst>
              <a:ext uri="{FF2B5EF4-FFF2-40B4-BE49-F238E27FC236}">
                <a16:creationId xmlns:a16="http://schemas.microsoft.com/office/drawing/2014/main" id="{BE09E261-3064-6EEE-76ED-2EC66F30A14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05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11" name="TextBox 10">
            <a:extLst>
              <a:ext uri="{FF2B5EF4-FFF2-40B4-BE49-F238E27FC236}">
                <a16:creationId xmlns:a16="http://schemas.microsoft.com/office/drawing/2014/main" id="{9708FCEE-70EA-6A57-1673-3E2A9D1FAA47}"/>
              </a:ext>
            </a:extLst>
          </p:cNvPr>
          <p:cNvSpPr txBox="1"/>
          <p:nvPr/>
        </p:nvSpPr>
        <p:spPr>
          <a:xfrm>
            <a:off x="8663941" y="2045534"/>
            <a:ext cx="3017519" cy="3093154"/>
          </a:xfrm>
          <a:prstGeom prst="rect">
            <a:avLst/>
          </a:prstGeom>
          <a:solidFill>
            <a:schemeClr val="accent1"/>
          </a:solidFill>
          <a:ln>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venir Next LT Pro"/>
                <a:ea typeface="+mn-ea"/>
                <a:cs typeface="+mn-cs"/>
              </a:rPr>
              <a:t>Examples of Reuse include:</a:t>
            </a:r>
          </a:p>
          <a:p>
            <a:pPr marL="233363" marR="0" lvl="1" indent="-233363" algn="l" defTabSz="914400" rtl="0" eaLnBrk="1" fontAlgn="auto" latinLnBrk="0" hangingPunct="1">
              <a:lnSpc>
                <a:spcPct val="100000"/>
              </a:lnSpc>
              <a:spcBef>
                <a:spcPts val="600"/>
              </a:spcBef>
              <a:spcAft>
                <a:spcPts val="0"/>
              </a:spcAft>
              <a:buClrTx/>
              <a:buSzTx/>
              <a:buFont typeface="+mj-lt"/>
              <a:buAutoNum type="arabicPeriod"/>
              <a:tabLst/>
              <a:defRPr/>
            </a:pPr>
            <a:r>
              <a:rPr kumimoji="0" lang="en-US" sz="1600" b="0" i="1" u="none" strike="noStrike" kern="1200" cap="none" spc="0" normalizeH="0" baseline="0" noProof="0" dirty="0">
                <a:ln>
                  <a:noFill/>
                </a:ln>
                <a:solidFill>
                  <a:prstClr val="white"/>
                </a:solidFill>
                <a:effectLst/>
                <a:uLnTx/>
                <a:uFillTx/>
                <a:latin typeface="Avenir Next LT Pro"/>
                <a:ea typeface="+mn-ea"/>
                <a:cs typeface="+mn-cs"/>
              </a:rPr>
              <a:t>Using a plastic crate 20 times before recycling it</a:t>
            </a:r>
          </a:p>
          <a:p>
            <a:pPr marL="233363" marR="0" lvl="1" indent="-233363" algn="l" defTabSz="914400" rtl="0" eaLnBrk="1" fontAlgn="auto" latinLnBrk="0" hangingPunct="1">
              <a:lnSpc>
                <a:spcPct val="100000"/>
              </a:lnSpc>
              <a:spcBef>
                <a:spcPts val="600"/>
              </a:spcBef>
              <a:spcAft>
                <a:spcPts val="0"/>
              </a:spcAft>
              <a:buClrTx/>
              <a:buSzTx/>
              <a:buFont typeface="+mj-lt"/>
              <a:buAutoNum type="arabicPeriod"/>
              <a:tabLst/>
              <a:defRPr/>
            </a:pPr>
            <a:r>
              <a:rPr kumimoji="0" lang="en-US" sz="1600" b="0" i="1" u="none" strike="noStrike" kern="1200" cap="none" spc="0" normalizeH="0" baseline="0" noProof="0" dirty="0">
                <a:ln>
                  <a:noFill/>
                </a:ln>
                <a:solidFill>
                  <a:prstClr val="white"/>
                </a:solidFill>
                <a:effectLst/>
                <a:uLnTx/>
                <a:uFillTx/>
                <a:latin typeface="Avenir Next LT Pro"/>
                <a:ea typeface="+mn-ea"/>
                <a:cs typeface="+mn-cs"/>
              </a:rPr>
              <a:t>Donating a computer to a school program or non-profit organization for continued use</a:t>
            </a:r>
          </a:p>
          <a:p>
            <a:pPr marL="233363" marR="0" lvl="1" indent="-233363" algn="l" defTabSz="914400" rtl="0" eaLnBrk="1" fontAlgn="auto" latinLnBrk="0" hangingPunct="1">
              <a:lnSpc>
                <a:spcPct val="100000"/>
              </a:lnSpc>
              <a:spcBef>
                <a:spcPts val="600"/>
              </a:spcBef>
              <a:spcAft>
                <a:spcPts val="0"/>
              </a:spcAft>
              <a:buClrTx/>
              <a:buSzTx/>
              <a:buFont typeface="+mj-lt"/>
              <a:buAutoNum type="arabicPeriod"/>
              <a:tabLst/>
              <a:defRPr/>
            </a:pPr>
            <a:r>
              <a:rPr kumimoji="0" lang="en-US" sz="1600" b="0" i="1" u="none" strike="noStrike" kern="1200" cap="none" spc="0" normalizeH="0" baseline="0" noProof="0" dirty="0">
                <a:ln>
                  <a:noFill/>
                </a:ln>
                <a:solidFill>
                  <a:prstClr val="white"/>
                </a:solidFill>
                <a:effectLst/>
                <a:uLnTx/>
                <a:uFillTx/>
                <a:latin typeface="Avenir Next LT Pro"/>
                <a:ea typeface="+mn-ea"/>
                <a:cs typeface="+mn-cs"/>
              </a:rPr>
              <a:t>Reusing a cardboard box a second time before recycling it.</a:t>
            </a:r>
            <a:endParaRPr kumimoji="0" lang="en-US" sz="16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12" name="TextBox 11">
            <a:extLst>
              <a:ext uri="{FF2B5EF4-FFF2-40B4-BE49-F238E27FC236}">
                <a16:creationId xmlns:a16="http://schemas.microsoft.com/office/drawing/2014/main" id="{E7CC756D-694B-B246-BEFF-72FF6611034A}"/>
              </a:ext>
            </a:extLst>
          </p:cNvPr>
          <p:cNvSpPr txBox="1"/>
          <p:nvPr/>
        </p:nvSpPr>
        <p:spPr>
          <a:xfrm>
            <a:off x="378142" y="4613877"/>
            <a:ext cx="8181975" cy="646331"/>
          </a:xfrm>
          <a:prstGeom prst="rect">
            <a:avLst/>
          </a:prstGeom>
          <a:noFill/>
          <a:ln>
            <a:solidFill>
              <a:srgbClr val="33996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339966"/>
                </a:solidFill>
                <a:effectLst/>
                <a:uLnTx/>
                <a:uFillTx/>
                <a:latin typeface="Avenir Next LT Pro"/>
                <a:ea typeface="+mn-ea"/>
                <a:cs typeface="+mn-cs"/>
              </a:rPr>
              <a:t>GHG benefits of Reuse =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339966"/>
                </a:solidFill>
                <a:effectLst/>
                <a:uLnTx/>
                <a:uFillTx/>
                <a:latin typeface="Avenir Next LT Pro"/>
                <a:ea typeface="+mn-ea"/>
                <a:cs typeface="+mn-cs"/>
              </a:rPr>
              <a:t>(Number of total uses – 1*) X (GHG benefits of source reduction)** </a:t>
            </a:r>
          </a:p>
        </p:txBody>
      </p:sp>
      <p:sp>
        <p:nvSpPr>
          <p:cNvPr id="3" name="TextBox 2">
            <a:extLst>
              <a:ext uri="{FF2B5EF4-FFF2-40B4-BE49-F238E27FC236}">
                <a16:creationId xmlns:a16="http://schemas.microsoft.com/office/drawing/2014/main" id="{BF3934C6-ADA7-ACC7-D4C8-68AAA0A1EBB9}"/>
              </a:ext>
            </a:extLst>
          </p:cNvPr>
          <p:cNvSpPr txBox="1"/>
          <p:nvPr/>
        </p:nvSpPr>
        <p:spPr>
          <a:xfrm>
            <a:off x="1163320" y="6287253"/>
            <a:ext cx="9865360" cy="369332"/>
          </a:xfrm>
          <a:prstGeom prst="rect">
            <a:avLst/>
          </a:prstGeom>
          <a:solidFill>
            <a:schemeClr val="accent1"/>
          </a:solidFill>
          <a:ln>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Avenir Next LT Pro"/>
                <a:ea typeface="+mn-ea"/>
                <a:cs typeface="+mn-cs"/>
              </a:rPr>
              <a:t>This is not a perfect model but can be used to estimate reuse impacts. </a:t>
            </a:r>
          </a:p>
        </p:txBody>
      </p:sp>
    </p:spTree>
    <p:extLst>
      <p:ext uri="{BB962C8B-B14F-4D97-AF65-F5344CB8AC3E}">
        <p14:creationId xmlns:p14="http://schemas.microsoft.com/office/powerpoint/2010/main" val="32462456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256F2-4705-0712-6D8B-AA783EF1CEBC}"/>
              </a:ext>
            </a:extLst>
          </p:cNvPr>
          <p:cNvSpPr>
            <a:spLocks noGrp="1"/>
          </p:cNvSpPr>
          <p:nvPr>
            <p:ph type="title"/>
          </p:nvPr>
        </p:nvSpPr>
        <p:spPr>
          <a:xfrm>
            <a:off x="1995302" y="221656"/>
            <a:ext cx="10036292" cy="773776"/>
          </a:xfrm>
        </p:spPr>
        <p:txBody>
          <a:bodyPr>
            <a:normAutofit fontScale="90000"/>
          </a:bodyPr>
          <a:lstStyle/>
          <a:p>
            <a:r>
              <a:rPr lang="en-US" dirty="0"/>
              <a:t>Reuse Example: Electronics</a:t>
            </a:r>
          </a:p>
        </p:txBody>
      </p:sp>
      <p:grpSp>
        <p:nvGrpSpPr>
          <p:cNvPr id="18" name="Group 17">
            <a:extLst>
              <a:ext uri="{FF2B5EF4-FFF2-40B4-BE49-F238E27FC236}">
                <a16:creationId xmlns:a16="http://schemas.microsoft.com/office/drawing/2014/main" id="{3DECC228-7EB7-ABC6-C85B-0C00C25597AC}"/>
              </a:ext>
            </a:extLst>
          </p:cNvPr>
          <p:cNvGrpSpPr/>
          <p:nvPr/>
        </p:nvGrpSpPr>
        <p:grpSpPr>
          <a:xfrm>
            <a:off x="757736" y="1153799"/>
            <a:ext cx="9929314" cy="2497382"/>
            <a:chOff x="402286" y="1617549"/>
            <a:chExt cx="11323774" cy="3007909"/>
          </a:xfrm>
        </p:grpSpPr>
        <p:pic>
          <p:nvPicPr>
            <p:cNvPr id="13" name="Picture 12">
              <a:extLst>
                <a:ext uri="{FF2B5EF4-FFF2-40B4-BE49-F238E27FC236}">
                  <a16:creationId xmlns:a16="http://schemas.microsoft.com/office/drawing/2014/main" id="{8B0537F1-D218-904A-BDCC-740D2B7335E7}"/>
                </a:ext>
              </a:extLst>
            </p:cNvPr>
            <p:cNvPicPr>
              <a:picLocks noChangeAspect="1"/>
            </p:cNvPicPr>
            <p:nvPr/>
          </p:nvPicPr>
          <p:blipFill>
            <a:blip r:embed="rId3"/>
            <a:stretch>
              <a:fillRect/>
            </a:stretch>
          </p:blipFill>
          <p:spPr>
            <a:xfrm>
              <a:off x="465939" y="2758297"/>
              <a:ext cx="11260121" cy="1867161"/>
            </a:xfrm>
            <a:prstGeom prst="rect">
              <a:avLst/>
            </a:prstGeom>
          </p:spPr>
        </p:pic>
        <p:pic>
          <p:nvPicPr>
            <p:cNvPr id="15" name="Picture 14">
              <a:extLst>
                <a:ext uri="{FF2B5EF4-FFF2-40B4-BE49-F238E27FC236}">
                  <a16:creationId xmlns:a16="http://schemas.microsoft.com/office/drawing/2014/main" id="{2AC9BCCB-2EBB-E54E-FF1F-DDD28F46B7C2}"/>
                </a:ext>
              </a:extLst>
            </p:cNvPr>
            <p:cNvPicPr>
              <a:picLocks noChangeAspect="1"/>
            </p:cNvPicPr>
            <p:nvPr/>
          </p:nvPicPr>
          <p:blipFill>
            <a:blip r:embed="rId4"/>
            <a:stretch>
              <a:fillRect/>
            </a:stretch>
          </p:blipFill>
          <p:spPr>
            <a:xfrm>
              <a:off x="402286" y="1617549"/>
              <a:ext cx="11279174" cy="1105054"/>
            </a:xfrm>
            <a:prstGeom prst="rect">
              <a:avLst/>
            </a:prstGeom>
          </p:spPr>
        </p:pic>
      </p:grpSp>
      <p:pic>
        <p:nvPicPr>
          <p:cNvPr id="17" name="Picture 16">
            <a:extLst>
              <a:ext uri="{FF2B5EF4-FFF2-40B4-BE49-F238E27FC236}">
                <a16:creationId xmlns:a16="http://schemas.microsoft.com/office/drawing/2014/main" id="{A7286CA8-C972-B02C-0182-5044AD40BC47}"/>
              </a:ext>
            </a:extLst>
          </p:cNvPr>
          <p:cNvPicPr>
            <a:picLocks noChangeAspect="1"/>
          </p:cNvPicPr>
          <p:nvPr/>
        </p:nvPicPr>
        <p:blipFill>
          <a:blip r:embed="rId5"/>
          <a:stretch>
            <a:fillRect/>
          </a:stretch>
        </p:blipFill>
        <p:spPr>
          <a:xfrm>
            <a:off x="2640664" y="3680817"/>
            <a:ext cx="2502836" cy="904251"/>
          </a:xfrm>
          <a:prstGeom prst="rect">
            <a:avLst/>
          </a:prstGeom>
        </p:spPr>
      </p:pic>
      <p:pic>
        <p:nvPicPr>
          <p:cNvPr id="20" name="Picture 19">
            <a:extLst>
              <a:ext uri="{FF2B5EF4-FFF2-40B4-BE49-F238E27FC236}">
                <a16:creationId xmlns:a16="http://schemas.microsoft.com/office/drawing/2014/main" id="{1C19C965-D01C-99C9-6F67-5394092E5117}"/>
              </a:ext>
            </a:extLst>
          </p:cNvPr>
          <p:cNvPicPr>
            <a:picLocks noChangeAspect="1"/>
          </p:cNvPicPr>
          <p:nvPr/>
        </p:nvPicPr>
        <p:blipFill>
          <a:blip r:embed="rId6"/>
          <a:stretch>
            <a:fillRect/>
          </a:stretch>
        </p:blipFill>
        <p:spPr>
          <a:xfrm>
            <a:off x="6108141" y="3651181"/>
            <a:ext cx="3721252" cy="871541"/>
          </a:xfrm>
          <a:prstGeom prst="rect">
            <a:avLst/>
          </a:prstGeom>
        </p:spPr>
      </p:pic>
      <p:pic>
        <p:nvPicPr>
          <p:cNvPr id="22" name="Picture 21">
            <a:extLst>
              <a:ext uri="{FF2B5EF4-FFF2-40B4-BE49-F238E27FC236}">
                <a16:creationId xmlns:a16="http://schemas.microsoft.com/office/drawing/2014/main" id="{910EB119-2432-3FDB-5C55-4297C6F47A6E}"/>
              </a:ext>
            </a:extLst>
          </p:cNvPr>
          <p:cNvPicPr>
            <a:picLocks noChangeAspect="1"/>
          </p:cNvPicPr>
          <p:nvPr/>
        </p:nvPicPr>
        <p:blipFill>
          <a:blip r:embed="rId7"/>
          <a:stretch>
            <a:fillRect/>
          </a:stretch>
        </p:blipFill>
        <p:spPr>
          <a:xfrm>
            <a:off x="619125" y="4708748"/>
            <a:ext cx="11558586" cy="1194638"/>
          </a:xfrm>
          <a:prstGeom prst="rect">
            <a:avLst/>
          </a:prstGeom>
        </p:spPr>
      </p:pic>
      <p:grpSp>
        <p:nvGrpSpPr>
          <p:cNvPr id="28" name="Group 27">
            <a:extLst>
              <a:ext uri="{FF2B5EF4-FFF2-40B4-BE49-F238E27FC236}">
                <a16:creationId xmlns:a16="http://schemas.microsoft.com/office/drawing/2014/main" id="{3226BB1B-1C3E-8FED-9939-58A698314309}"/>
              </a:ext>
            </a:extLst>
          </p:cNvPr>
          <p:cNvGrpSpPr/>
          <p:nvPr/>
        </p:nvGrpSpPr>
        <p:grpSpPr>
          <a:xfrm>
            <a:off x="1172395" y="6123212"/>
            <a:ext cx="10064809" cy="591520"/>
            <a:chOff x="1304598" y="6328035"/>
            <a:chExt cx="9525654" cy="591520"/>
          </a:xfrm>
        </p:grpSpPr>
        <p:sp>
          <p:nvSpPr>
            <p:cNvPr id="25" name="TextBox 24">
              <a:extLst>
                <a:ext uri="{FF2B5EF4-FFF2-40B4-BE49-F238E27FC236}">
                  <a16:creationId xmlns:a16="http://schemas.microsoft.com/office/drawing/2014/main" id="{94E96B88-AE4C-D30E-2E64-F07F4ACBF768}"/>
                </a:ext>
              </a:extLst>
            </p:cNvPr>
            <p:cNvSpPr txBox="1"/>
            <p:nvPr/>
          </p:nvSpPr>
          <p:spPr>
            <a:xfrm>
              <a:off x="3226829" y="6328035"/>
              <a:ext cx="6562725"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venir Next LT Pro"/>
                  <a:ea typeface="+mn-ea"/>
                  <a:cs typeface="+mn-cs"/>
                </a:rPr>
                <a:t>GHG benefits of Reuse </a:t>
              </a:r>
              <a:r>
                <a:rPr kumimoji="0" lang="en-US" sz="1200" b="0" i="0" u="none" strike="noStrike" kern="1200" cap="none" spc="0" normalizeH="0" baseline="0" noProof="0" dirty="0">
                  <a:ln>
                    <a:noFill/>
                  </a:ln>
                  <a:solidFill>
                    <a:prstClr val="black"/>
                  </a:solidFill>
                  <a:effectLst/>
                  <a:uLnTx/>
                  <a:uFillTx/>
                  <a:latin typeface="Avenir Next LT Pro"/>
                  <a:ea typeface="+mn-ea"/>
                  <a:cs typeface="+mn-cs"/>
                </a:rPr>
                <a:t>=  </a:t>
              </a:r>
              <a:r>
                <a:rPr kumimoji="0" lang="en-US" sz="1200" b="1" i="0" u="none" strike="noStrike" kern="1200" cap="none" spc="0" normalizeH="0" baseline="0" noProof="0" dirty="0">
                  <a:ln>
                    <a:noFill/>
                  </a:ln>
                  <a:solidFill>
                    <a:prstClr val="black"/>
                  </a:solidFill>
                  <a:effectLst/>
                  <a:uLnTx/>
                  <a:uFillTx/>
                  <a:latin typeface="Avenir Next LT Pro"/>
                  <a:ea typeface="+mn-ea"/>
                  <a:cs typeface="+mn-cs"/>
                </a:rPr>
                <a:t>(3 times reused -1 [manufacturing] = </a:t>
              </a:r>
              <a:r>
                <a:rPr kumimoji="0" lang="en-US" sz="1200" b="1" i="0" u="sng" strike="noStrike" kern="1200" cap="none" spc="0" normalizeH="0" baseline="0" noProof="0" dirty="0">
                  <a:ln>
                    <a:noFill/>
                  </a:ln>
                  <a:solidFill>
                    <a:prstClr val="black"/>
                  </a:solidFill>
                  <a:effectLst/>
                  <a:uLnTx/>
                  <a:uFillTx/>
                  <a:latin typeface="Avenir Next LT Pro"/>
                  <a:ea typeface="+mn-ea"/>
                  <a:cs typeface="+mn-cs"/>
                </a:rPr>
                <a:t>2</a:t>
              </a:r>
              <a:r>
                <a:rPr kumimoji="0" lang="en-US" sz="1200" b="1" i="0" u="none" strike="noStrike" kern="1200" cap="none" spc="0" normalizeH="0" baseline="0" noProof="0" dirty="0">
                  <a:ln>
                    <a:noFill/>
                  </a:ln>
                  <a:solidFill>
                    <a:prstClr val="black"/>
                  </a:solidFill>
                  <a:effectLst/>
                  <a:uLnTx/>
                  <a:uFillTx/>
                  <a:latin typeface="Avenir Next LT Pro"/>
                  <a:ea typeface="+mn-ea"/>
                  <a:cs typeface="+mn-cs"/>
                </a:rPr>
                <a:t>) X (MTCO2e reduced)</a:t>
              </a:r>
            </a:p>
          </p:txBody>
        </p:sp>
        <p:sp>
          <p:nvSpPr>
            <p:cNvPr id="26" name="TextBox 25">
              <a:extLst>
                <a:ext uri="{FF2B5EF4-FFF2-40B4-BE49-F238E27FC236}">
                  <a16:creationId xmlns:a16="http://schemas.microsoft.com/office/drawing/2014/main" id="{F36E03C9-C8B4-8548-F8CF-8187FD2C7FB8}"/>
                </a:ext>
              </a:extLst>
            </p:cNvPr>
            <p:cNvSpPr txBox="1"/>
            <p:nvPr/>
          </p:nvSpPr>
          <p:spPr>
            <a:xfrm>
              <a:off x="1304598" y="6581001"/>
              <a:ext cx="9525654" cy="338554"/>
            </a:xfrm>
            <a:prstGeom prst="rect">
              <a:avLst/>
            </a:prstGeom>
            <a:solidFill>
              <a:schemeClr val="accent1"/>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white"/>
                  </a:solidFill>
                  <a:effectLst/>
                  <a:uLnTx/>
                  <a:uFillTx/>
                  <a:latin typeface="Avenir Next LT Pro"/>
                  <a:ea typeface="+mn-ea"/>
                  <a:cs typeface="+mn-cs"/>
                </a:rPr>
                <a:t>GHG benefits of Reuse of 10 tons of electronics reused 3 times: [3 times reused -1= 2] X 208.6 MTCO2e  =  </a:t>
              </a:r>
              <a:r>
                <a:rPr kumimoji="0" lang="en-US" sz="1600" b="1" i="0" u="sng" strike="noStrike" kern="1200" cap="none" spc="0" normalizeH="0" baseline="0" noProof="0" dirty="0">
                  <a:ln>
                    <a:noFill/>
                  </a:ln>
                  <a:solidFill>
                    <a:prstClr val="white"/>
                  </a:solidFill>
                  <a:effectLst/>
                  <a:uLnTx/>
                  <a:uFillTx/>
                  <a:latin typeface="Avenir Next LT Pro"/>
                  <a:ea typeface="+mn-ea"/>
                  <a:cs typeface="+mn-cs"/>
                </a:rPr>
                <a:t>417.8 MTCO2e</a:t>
              </a:r>
            </a:p>
          </p:txBody>
        </p:sp>
      </p:grpSp>
      <p:sp>
        <p:nvSpPr>
          <p:cNvPr id="27" name="Rectangle 26">
            <a:extLst>
              <a:ext uri="{FF2B5EF4-FFF2-40B4-BE49-F238E27FC236}">
                <a16:creationId xmlns:a16="http://schemas.microsoft.com/office/drawing/2014/main" id="{B97E60D5-AADD-9929-BFE0-BCAC8FCC6163}"/>
              </a:ext>
            </a:extLst>
          </p:cNvPr>
          <p:cNvSpPr/>
          <p:nvPr/>
        </p:nvSpPr>
        <p:spPr>
          <a:xfrm>
            <a:off x="11101386" y="4708747"/>
            <a:ext cx="1076325" cy="1208871"/>
          </a:xfrm>
          <a:prstGeom prst="rect">
            <a:avLst/>
          </a:prstGeom>
          <a:noFill/>
          <a:ln w="38100">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solidFill>
                  <a:sysClr val="windowText" lastClr="000000"/>
                </a:solidFill>
              </a:ln>
              <a:solidFill>
                <a:prstClr val="white"/>
              </a:solidFill>
              <a:effectLst/>
              <a:uLnTx/>
              <a:uFillTx/>
              <a:latin typeface="Avenir Next LT Pro"/>
              <a:ea typeface="+mn-ea"/>
              <a:cs typeface="+mn-cs"/>
            </a:endParaRPr>
          </a:p>
        </p:txBody>
      </p:sp>
      <p:sp>
        <p:nvSpPr>
          <p:cNvPr id="29" name="Oval 28">
            <a:extLst>
              <a:ext uri="{FF2B5EF4-FFF2-40B4-BE49-F238E27FC236}">
                <a16:creationId xmlns:a16="http://schemas.microsoft.com/office/drawing/2014/main" id="{7D9C1825-A54F-3054-D8F2-EC45461B4086}"/>
              </a:ext>
            </a:extLst>
          </p:cNvPr>
          <p:cNvSpPr/>
          <p:nvPr/>
        </p:nvSpPr>
        <p:spPr>
          <a:xfrm>
            <a:off x="285750" y="1612546"/>
            <a:ext cx="266700" cy="2324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venir Next LT Pro"/>
                <a:ea typeface="+mn-ea"/>
                <a:cs typeface="+mn-cs"/>
              </a:rPr>
              <a:t>1</a:t>
            </a:r>
          </a:p>
        </p:txBody>
      </p:sp>
      <p:sp>
        <p:nvSpPr>
          <p:cNvPr id="31" name="Oval 30">
            <a:extLst>
              <a:ext uri="{FF2B5EF4-FFF2-40B4-BE49-F238E27FC236}">
                <a16:creationId xmlns:a16="http://schemas.microsoft.com/office/drawing/2014/main" id="{B9B8CAC4-0FC0-B889-B1C6-BC8C1D40D7BB}"/>
              </a:ext>
            </a:extLst>
          </p:cNvPr>
          <p:cNvSpPr/>
          <p:nvPr/>
        </p:nvSpPr>
        <p:spPr>
          <a:xfrm>
            <a:off x="2348818" y="3738210"/>
            <a:ext cx="266700" cy="2324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venir Next LT Pro"/>
                <a:ea typeface="+mn-ea"/>
                <a:cs typeface="+mn-cs"/>
              </a:rPr>
              <a:t>2</a:t>
            </a:r>
          </a:p>
        </p:txBody>
      </p:sp>
      <p:sp>
        <p:nvSpPr>
          <p:cNvPr id="32" name="Oval 31">
            <a:extLst>
              <a:ext uri="{FF2B5EF4-FFF2-40B4-BE49-F238E27FC236}">
                <a16:creationId xmlns:a16="http://schemas.microsoft.com/office/drawing/2014/main" id="{5F113236-1760-8F8D-9155-C6C566B9BF4B}"/>
              </a:ext>
            </a:extLst>
          </p:cNvPr>
          <p:cNvSpPr/>
          <p:nvPr/>
        </p:nvSpPr>
        <p:spPr>
          <a:xfrm>
            <a:off x="5750300" y="3709487"/>
            <a:ext cx="266700" cy="2324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venir Next LT Pro"/>
                <a:ea typeface="+mn-ea"/>
                <a:cs typeface="+mn-cs"/>
              </a:rPr>
              <a:t>3</a:t>
            </a:r>
          </a:p>
        </p:txBody>
      </p:sp>
      <p:sp>
        <p:nvSpPr>
          <p:cNvPr id="33" name="Oval 32">
            <a:extLst>
              <a:ext uri="{FF2B5EF4-FFF2-40B4-BE49-F238E27FC236}">
                <a16:creationId xmlns:a16="http://schemas.microsoft.com/office/drawing/2014/main" id="{BAA2495A-8826-E071-8749-A79322B56948}"/>
              </a:ext>
            </a:extLst>
          </p:cNvPr>
          <p:cNvSpPr/>
          <p:nvPr/>
        </p:nvSpPr>
        <p:spPr>
          <a:xfrm>
            <a:off x="285750" y="5080688"/>
            <a:ext cx="266700" cy="2324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venir Next LT Pro"/>
                <a:ea typeface="+mn-ea"/>
                <a:cs typeface="+mn-cs"/>
              </a:rPr>
              <a:t>4</a:t>
            </a:r>
          </a:p>
        </p:txBody>
      </p:sp>
      <p:sp>
        <p:nvSpPr>
          <p:cNvPr id="34" name="Oval 33">
            <a:extLst>
              <a:ext uri="{FF2B5EF4-FFF2-40B4-BE49-F238E27FC236}">
                <a16:creationId xmlns:a16="http://schemas.microsoft.com/office/drawing/2014/main" id="{278BC213-39B6-951C-2550-0BAE7A3AB945}"/>
              </a:ext>
            </a:extLst>
          </p:cNvPr>
          <p:cNvSpPr/>
          <p:nvPr/>
        </p:nvSpPr>
        <p:spPr>
          <a:xfrm>
            <a:off x="822594" y="6366004"/>
            <a:ext cx="266700" cy="23249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Avenir Next LT Pro"/>
                <a:ea typeface="+mn-ea"/>
                <a:cs typeface="+mn-cs"/>
              </a:rPr>
              <a:t>5</a:t>
            </a:r>
          </a:p>
        </p:txBody>
      </p:sp>
      <p:sp>
        <p:nvSpPr>
          <p:cNvPr id="3" name="Arrow: Down 2">
            <a:extLst>
              <a:ext uri="{FF2B5EF4-FFF2-40B4-BE49-F238E27FC236}">
                <a16:creationId xmlns:a16="http://schemas.microsoft.com/office/drawing/2014/main" id="{72FE80A2-C7D0-0369-79CF-B6386766B09C}"/>
              </a:ext>
            </a:extLst>
          </p:cNvPr>
          <p:cNvSpPr/>
          <p:nvPr/>
        </p:nvSpPr>
        <p:spPr>
          <a:xfrm rot="4029068">
            <a:off x="10706636" y="1606906"/>
            <a:ext cx="197875" cy="25873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4" name="TextBox 3">
            <a:extLst>
              <a:ext uri="{FF2B5EF4-FFF2-40B4-BE49-F238E27FC236}">
                <a16:creationId xmlns:a16="http://schemas.microsoft.com/office/drawing/2014/main" id="{D3335847-83F1-60D8-2A9C-32317F853D2B}"/>
              </a:ext>
            </a:extLst>
          </p:cNvPr>
          <p:cNvSpPr txBox="1"/>
          <p:nvPr/>
        </p:nvSpPr>
        <p:spPr>
          <a:xfrm>
            <a:off x="11006123" y="1254367"/>
            <a:ext cx="931719" cy="1015663"/>
          </a:xfrm>
          <a:prstGeom prst="rect">
            <a:avLst/>
          </a:prstGeom>
          <a:noFill/>
          <a:ln>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Avenir Next LT Pro"/>
                <a:ea typeface="+mn-ea"/>
                <a:cs typeface="+mn-cs"/>
              </a:rPr>
              <a:t>Select Source Reduction for the Alternative Scenario</a:t>
            </a:r>
          </a:p>
        </p:txBody>
      </p:sp>
    </p:spTree>
    <p:extLst>
      <p:ext uri="{BB962C8B-B14F-4D97-AF65-F5344CB8AC3E}">
        <p14:creationId xmlns:p14="http://schemas.microsoft.com/office/powerpoint/2010/main" val="14591405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9083F15-8821-2B7E-5F84-B85E498B9C1B}"/>
              </a:ext>
            </a:extLst>
          </p:cNvPr>
          <p:cNvPicPr>
            <a:picLocks noChangeAspect="1"/>
          </p:cNvPicPr>
          <p:nvPr/>
        </p:nvPicPr>
        <p:blipFill>
          <a:blip r:embed="rId3"/>
          <a:stretch>
            <a:fillRect/>
          </a:stretch>
        </p:blipFill>
        <p:spPr>
          <a:xfrm>
            <a:off x="-11654" y="1173962"/>
            <a:ext cx="12192000" cy="4510075"/>
          </a:xfrm>
          <a:prstGeom prst="rect">
            <a:avLst/>
          </a:prstGeom>
        </p:spPr>
      </p:pic>
      <p:pic>
        <p:nvPicPr>
          <p:cNvPr id="11" name="Picture 10">
            <a:extLst>
              <a:ext uri="{FF2B5EF4-FFF2-40B4-BE49-F238E27FC236}">
                <a16:creationId xmlns:a16="http://schemas.microsoft.com/office/drawing/2014/main" id="{4E016237-BE81-DBED-846B-C48887BBB8C1}"/>
              </a:ext>
            </a:extLst>
          </p:cNvPr>
          <p:cNvPicPr>
            <a:picLocks noChangeAspect="1"/>
          </p:cNvPicPr>
          <p:nvPr/>
        </p:nvPicPr>
        <p:blipFill rotWithShape="1">
          <a:blip r:embed="rId4"/>
          <a:srcRect l="-14752" t="-6980" r="14752" b="58209"/>
          <a:stretch/>
        </p:blipFill>
        <p:spPr>
          <a:xfrm>
            <a:off x="-549060" y="4942827"/>
            <a:ext cx="6450526" cy="1722444"/>
          </a:xfrm>
          <a:prstGeom prst="rect">
            <a:avLst/>
          </a:prstGeom>
        </p:spPr>
      </p:pic>
      <p:sp>
        <p:nvSpPr>
          <p:cNvPr id="2" name="Title 1">
            <a:extLst>
              <a:ext uri="{FF2B5EF4-FFF2-40B4-BE49-F238E27FC236}">
                <a16:creationId xmlns:a16="http://schemas.microsoft.com/office/drawing/2014/main" id="{73A93634-6B7E-0F36-1947-382FD6E0E9B6}"/>
              </a:ext>
            </a:extLst>
          </p:cNvPr>
          <p:cNvSpPr>
            <a:spLocks noGrp="1"/>
          </p:cNvSpPr>
          <p:nvPr>
            <p:ph type="title"/>
          </p:nvPr>
        </p:nvSpPr>
        <p:spPr>
          <a:xfrm>
            <a:off x="2081887" y="136525"/>
            <a:ext cx="10036292" cy="773776"/>
          </a:xfrm>
        </p:spPr>
        <p:txBody>
          <a:bodyPr>
            <a:normAutofit fontScale="90000"/>
          </a:bodyPr>
          <a:lstStyle/>
          <a:p>
            <a:r>
              <a:rPr lang="en-US" dirty="0"/>
              <a:t>Creating Recycling Equivalencies</a:t>
            </a:r>
          </a:p>
        </p:txBody>
      </p:sp>
      <p:sp>
        <p:nvSpPr>
          <p:cNvPr id="9" name="Slide Number Placeholder 8">
            <a:extLst>
              <a:ext uri="{FF2B5EF4-FFF2-40B4-BE49-F238E27FC236}">
                <a16:creationId xmlns:a16="http://schemas.microsoft.com/office/drawing/2014/main" id="{C925EC69-E886-37C9-77C5-4FE1D0E424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050" b="0" i="0" u="none" strike="noStrike" kern="1200" cap="none" spc="0" normalizeH="0" baseline="0" noProof="0">
              <a:ln>
                <a:noFill/>
              </a:ln>
              <a:solidFill>
                <a:prstClr val="black"/>
              </a:solidFill>
              <a:effectLst/>
              <a:uLnTx/>
              <a:uFillTx/>
              <a:latin typeface="Avenir Next LT Pro"/>
              <a:ea typeface="+mn-ea"/>
              <a:cs typeface="+mn-cs"/>
            </a:endParaRPr>
          </a:p>
        </p:txBody>
      </p:sp>
      <p:pic>
        <p:nvPicPr>
          <p:cNvPr id="15" name="Picture 14">
            <a:extLst>
              <a:ext uri="{FF2B5EF4-FFF2-40B4-BE49-F238E27FC236}">
                <a16:creationId xmlns:a16="http://schemas.microsoft.com/office/drawing/2014/main" id="{E28E1E03-CF64-23BE-3069-D66D9868E236}"/>
              </a:ext>
            </a:extLst>
          </p:cNvPr>
          <p:cNvPicPr>
            <a:picLocks noChangeAspect="1"/>
          </p:cNvPicPr>
          <p:nvPr/>
        </p:nvPicPr>
        <p:blipFill>
          <a:blip r:embed="rId5"/>
          <a:stretch>
            <a:fillRect/>
          </a:stretch>
        </p:blipFill>
        <p:spPr>
          <a:xfrm>
            <a:off x="7204935" y="5601830"/>
            <a:ext cx="3096057" cy="724001"/>
          </a:xfrm>
          <a:prstGeom prst="rect">
            <a:avLst/>
          </a:prstGeom>
          <a:ln>
            <a:solidFill>
              <a:schemeClr val="tx1"/>
            </a:solidFill>
          </a:ln>
        </p:spPr>
      </p:pic>
      <p:sp>
        <p:nvSpPr>
          <p:cNvPr id="22" name="Oval 21">
            <a:extLst>
              <a:ext uri="{FF2B5EF4-FFF2-40B4-BE49-F238E27FC236}">
                <a16:creationId xmlns:a16="http://schemas.microsoft.com/office/drawing/2014/main" id="{471AC37F-8F24-8081-7554-69A7795F74BC}"/>
              </a:ext>
            </a:extLst>
          </p:cNvPr>
          <p:cNvSpPr/>
          <p:nvPr/>
        </p:nvSpPr>
        <p:spPr>
          <a:xfrm>
            <a:off x="5750842" y="3941769"/>
            <a:ext cx="3718278" cy="1189031"/>
          </a:xfrm>
          <a:prstGeom prst="ellipse">
            <a:avLst/>
          </a:prstGeom>
          <a:no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6" name="Arrow: Down 5">
            <a:extLst>
              <a:ext uri="{FF2B5EF4-FFF2-40B4-BE49-F238E27FC236}">
                <a16:creationId xmlns:a16="http://schemas.microsoft.com/office/drawing/2014/main" id="{764CD37B-C117-ECF0-80D8-1F66D9233EE8}"/>
              </a:ext>
            </a:extLst>
          </p:cNvPr>
          <p:cNvSpPr/>
          <p:nvPr/>
        </p:nvSpPr>
        <p:spPr>
          <a:xfrm rot="4574577" flipH="1">
            <a:off x="5233909" y="4231792"/>
            <a:ext cx="48865" cy="90268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Tree>
    <p:extLst>
      <p:ext uri="{BB962C8B-B14F-4D97-AF65-F5344CB8AC3E}">
        <p14:creationId xmlns:p14="http://schemas.microsoft.com/office/powerpoint/2010/main" val="41479750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2D22322F-E79D-4BEF-8038-DE2C8F5CCA40}"/>
              </a:ext>
            </a:extLst>
          </p:cNvPr>
          <p:cNvSpPr>
            <a:spLocks noGrp="1"/>
          </p:cNvSpPr>
          <p:nvPr>
            <p:ph type="title"/>
          </p:nvPr>
        </p:nvSpPr>
        <p:spPr>
          <a:xfrm>
            <a:off x="1284551" y="144713"/>
            <a:ext cx="10712377" cy="872100"/>
          </a:xfrm>
        </p:spPr>
        <p:txBody>
          <a:bodyPr vert="horz" lIns="91440" tIns="45720" rIns="91440" bIns="45720" rtlCol="0" anchor="ctr">
            <a:normAutofit fontScale="90000"/>
          </a:bodyPr>
          <a:lstStyle/>
          <a:p>
            <a:pPr>
              <a:lnSpc>
                <a:spcPct val="90000"/>
              </a:lnSpc>
            </a:pPr>
            <a:r>
              <a:rPr lang="en-US" sz="4300" spc="-40">
                <a:solidFill>
                  <a:srgbClr val="FFFFFF"/>
                </a:solidFill>
              </a:rPr>
              <a:t>Using Avoided Emissions &amp; Equivalencies</a:t>
            </a:r>
          </a:p>
        </p:txBody>
      </p:sp>
      <p:sp>
        <p:nvSpPr>
          <p:cNvPr id="26" name="Date Placeholder 2">
            <a:extLst>
              <a:ext uri="{FF2B5EF4-FFF2-40B4-BE49-F238E27FC236}">
                <a16:creationId xmlns:a16="http://schemas.microsoft.com/office/drawing/2014/main" id="{D9D9C245-3BB9-FD0F-8DD8-020AA4BC87A4}"/>
              </a:ext>
            </a:extLst>
          </p:cNvPr>
          <p:cNvSpPr>
            <a:spLocks noGrp="1"/>
          </p:cNvSpPr>
          <p:nvPr>
            <p:ph type="dt" sz="half" idx="10"/>
          </p:nvPr>
        </p:nvSpPr>
        <p:spPr>
          <a:xfrm>
            <a:off x="7325958" y="6356350"/>
            <a:ext cx="3875442"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050" b="0" i="0" u="none" strike="noStrike" kern="1200" cap="none" spc="0" normalizeH="0" baseline="0" noProof="0">
                <a:ln>
                  <a:noFill/>
                </a:ln>
                <a:solidFill>
                  <a:srgbClr val="FFFFFF"/>
                </a:solidFill>
                <a:effectLst/>
                <a:uLnTx/>
                <a:uFillTx/>
                <a:latin typeface="Avenir Next LT Pro"/>
                <a:ea typeface="+mn-ea"/>
                <a:cs typeface="+mn-cs"/>
              </a:rPr>
              <a:t>June 2023</a:t>
            </a:r>
          </a:p>
        </p:txBody>
      </p:sp>
      <p:sp>
        <p:nvSpPr>
          <p:cNvPr id="4" name="Title 5">
            <a:extLst>
              <a:ext uri="{FF2B5EF4-FFF2-40B4-BE49-F238E27FC236}">
                <a16:creationId xmlns:a16="http://schemas.microsoft.com/office/drawing/2014/main" id="{49DE853A-E182-2D46-C292-34F0B18360C9}"/>
              </a:ext>
            </a:extLst>
          </p:cNvPr>
          <p:cNvSpPr txBox="1">
            <a:spLocks/>
          </p:cNvSpPr>
          <p:nvPr/>
        </p:nvSpPr>
        <p:spPr>
          <a:xfrm>
            <a:off x="1089073" y="1041758"/>
            <a:ext cx="3032354" cy="487017"/>
          </a:xfrm>
          <a:prstGeom prst="rect">
            <a:avLst/>
          </a:prstGeom>
        </p:spPr>
        <p:txBody>
          <a:bodyPr vert="horz" lIns="91440" tIns="45720" rIns="91440" bIns="45720" rtlCol="0" anchor="ctr">
            <a:normAutofit/>
          </a:bodyPr>
          <a:lstStyle>
            <a:lvl1pPr algn="r" defTabSz="914400" rtl="0" eaLnBrk="1" latinLnBrk="0" hangingPunct="1">
              <a:lnSpc>
                <a:spcPct val="100000"/>
              </a:lnSpc>
              <a:spcBef>
                <a:spcPct val="0"/>
              </a:spcBef>
              <a:buNone/>
              <a:defRPr sz="4800" b="1" kern="1200" spc="-20" baseline="0">
                <a:solidFill>
                  <a:schemeClr val="bg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20" normalizeH="0" baseline="0" noProof="0">
                <a:ln>
                  <a:noFill/>
                </a:ln>
                <a:solidFill>
                  <a:prstClr val="white"/>
                </a:solidFill>
                <a:effectLst/>
                <a:uLnTx/>
                <a:uFillTx/>
                <a:latin typeface="Calibri" panose="020F0502020204030204" pitchFamily="34" charset="0"/>
                <a:ea typeface="+mj-ea"/>
                <a:cs typeface="Calibri" panose="020F0502020204030204" pitchFamily="34" charset="0"/>
              </a:rPr>
              <a:t>A Conversation with our Stakeholders</a:t>
            </a:r>
          </a:p>
        </p:txBody>
      </p:sp>
      <p:sp>
        <p:nvSpPr>
          <p:cNvPr id="10" name="TextBox 9">
            <a:extLst>
              <a:ext uri="{FF2B5EF4-FFF2-40B4-BE49-F238E27FC236}">
                <a16:creationId xmlns:a16="http://schemas.microsoft.com/office/drawing/2014/main" id="{DA6691BA-8AC6-2F4D-58D6-C3BB4C6A1F96}"/>
              </a:ext>
            </a:extLst>
          </p:cNvPr>
          <p:cNvSpPr txBox="1"/>
          <p:nvPr/>
        </p:nvSpPr>
        <p:spPr>
          <a:xfrm>
            <a:off x="11220015" y="6584242"/>
            <a:ext cx="854631"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venir Next LT Pro"/>
                <a:ea typeface="+mn-ea"/>
                <a:cs typeface="+mn-cs"/>
              </a:rPr>
              <a:t>October 2023</a:t>
            </a:r>
          </a:p>
        </p:txBody>
      </p:sp>
      <p:pic>
        <p:nvPicPr>
          <p:cNvPr id="11" name="Picture 10">
            <a:extLst>
              <a:ext uri="{FF2B5EF4-FFF2-40B4-BE49-F238E27FC236}">
                <a16:creationId xmlns:a16="http://schemas.microsoft.com/office/drawing/2014/main" id="{842B8E99-99D7-BB24-6BA7-66C0A1EAD9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88273" y="6157120"/>
            <a:ext cx="786373" cy="427122"/>
          </a:xfrm>
          <a:prstGeom prst="rect">
            <a:avLst/>
          </a:prstGeom>
        </p:spPr>
      </p:pic>
      <p:sp>
        <p:nvSpPr>
          <p:cNvPr id="2" name="Rectangle: Rounded Corners 1">
            <a:extLst>
              <a:ext uri="{FF2B5EF4-FFF2-40B4-BE49-F238E27FC236}">
                <a16:creationId xmlns:a16="http://schemas.microsoft.com/office/drawing/2014/main" id="{1BAE05F3-964A-1DD8-D4D4-BCEFED414457}"/>
              </a:ext>
            </a:extLst>
          </p:cNvPr>
          <p:cNvSpPr/>
          <p:nvPr/>
        </p:nvSpPr>
        <p:spPr>
          <a:xfrm>
            <a:off x="465702" y="1361428"/>
            <a:ext cx="3407229" cy="121829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venir Next LT Pro"/>
                <a:ea typeface="+mn-ea"/>
                <a:cs typeface="+mn-cs"/>
              </a:rPr>
              <a:t>Company-wide Avoided Emissions equivalencies</a:t>
            </a:r>
          </a:p>
        </p:txBody>
      </p:sp>
      <p:sp>
        <p:nvSpPr>
          <p:cNvPr id="3" name="Rectangle: Rounded Corners 2">
            <a:extLst>
              <a:ext uri="{FF2B5EF4-FFF2-40B4-BE49-F238E27FC236}">
                <a16:creationId xmlns:a16="http://schemas.microsoft.com/office/drawing/2014/main" id="{1B5701B6-6DF4-9C21-52D6-0825A9250A46}"/>
              </a:ext>
            </a:extLst>
          </p:cNvPr>
          <p:cNvSpPr/>
          <p:nvPr/>
        </p:nvSpPr>
        <p:spPr>
          <a:xfrm>
            <a:off x="4189694" y="1374067"/>
            <a:ext cx="3407229" cy="121829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venir Next LT Pro"/>
                <a:ea typeface="+mn-ea"/>
                <a:cs typeface="+mn-cs"/>
              </a:rPr>
              <a:t>Material Specific Avoided Emissions and Equivalencies</a:t>
            </a:r>
          </a:p>
        </p:txBody>
      </p:sp>
      <p:sp>
        <p:nvSpPr>
          <p:cNvPr id="5" name="Rectangle: Rounded Corners 4">
            <a:extLst>
              <a:ext uri="{FF2B5EF4-FFF2-40B4-BE49-F238E27FC236}">
                <a16:creationId xmlns:a16="http://schemas.microsoft.com/office/drawing/2014/main" id="{1AAFBADB-940D-D547-F124-7DAAE78E4C91}"/>
              </a:ext>
            </a:extLst>
          </p:cNvPr>
          <p:cNvSpPr/>
          <p:nvPr/>
        </p:nvSpPr>
        <p:spPr>
          <a:xfrm>
            <a:off x="8034963" y="1374067"/>
            <a:ext cx="3407229" cy="121829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venir Next LT Pro"/>
                <a:ea typeface="+mn-ea"/>
                <a:cs typeface="+mn-cs"/>
              </a:rPr>
              <a:t>Customer Specific Equivalencies</a:t>
            </a:r>
          </a:p>
        </p:txBody>
      </p:sp>
      <p:pic>
        <p:nvPicPr>
          <p:cNvPr id="8" name="Picture 7">
            <a:extLst>
              <a:ext uri="{FF2B5EF4-FFF2-40B4-BE49-F238E27FC236}">
                <a16:creationId xmlns:a16="http://schemas.microsoft.com/office/drawing/2014/main" id="{B1FFC652-F3D4-EDA1-AF07-DF9534DB1235}"/>
              </a:ext>
            </a:extLst>
          </p:cNvPr>
          <p:cNvPicPr>
            <a:picLocks noChangeAspect="1"/>
          </p:cNvPicPr>
          <p:nvPr/>
        </p:nvPicPr>
        <p:blipFill>
          <a:blip r:embed="rId4"/>
          <a:stretch>
            <a:fillRect/>
          </a:stretch>
        </p:blipFill>
        <p:spPr>
          <a:xfrm>
            <a:off x="488446" y="3238683"/>
            <a:ext cx="3523709" cy="3298052"/>
          </a:xfrm>
          <a:prstGeom prst="rect">
            <a:avLst/>
          </a:prstGeom>
        </p:spPr>
      </p:pic>
      <p:sp>
        <p:nvSpPr>
          <p:cNvPr id="12" name="TextBox 11">
            <a:extLst>
              <a:ext uri="{FF2B5EF4-FFF2-40B4-BE49-F238E27FC236}">
                <a16:creationId xmlns:a16="http://schemas.microsoft.com/office/drawing/2014/main" id="{F41308BE-8152-6099-180B-4320F18B6757}"/>
              </a:ext>
            </a:extLst>
          </p:cNvPr>
          <p:cNvSpPr txBox="1"/>
          <p:nvPr/>
        </p:nvSpPr>
        <p:spPr>
          <a:xfrm>
            <a:off x="922243" y="2666342"/>
            <a:ext cx="2656114"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Avenir Next LT Pro"/>
                <a:ea typeface="+mn-ea"/>
                <a:cs typeface="+mn-cs"/>
              </a:rPr>
              <a:t>Casella Waste Systems Sustainability Report </a:t>
            </a:r>
          </a:p>
        </p:txBody>
      </p:sp>
      <p:pic>
        <p:nvPicPr>
          <p:cNvPr id="13" name="Picture 12">
            <a:extLst>
              <a:ext uri="{FF2B5EF4-FFF2-40B4-BE49-F238E27FC236}">
                <a16:creationId xmlns:a16="http://schemas.microsoft.com/office/drawing/2014/main" id="{4CA427E0-66C6-825C-DF8F-6E2D778618FC}"/>
              </a:ext>
            </a:extLst>
          </p:cNvPr>
          <p:cNvPicPr>
            <a:picLocks noChangeAspect="1"/>
          </p:cNvPicPr>
          <p:nvPr/>
        </p:nvPicPr>
        <p:blipFill>
          <a:blip r:embed="rId5"/>
          <a:stretch>
            <a:fillRect/>
          </a:stretch>
        </p:blipFill>
        <p:spPr>
          <a:xfrm>
            <a:off x="4299291" y="3195041"/>
            <a:ext cx="3188034" cy="689632"/>
          </a:xfrm>
          <a:prstGeom prst="rect">
            <a:avLst/>
          </a:prstGeom>
        </p:spPr>
      </p:pic>
      <p:sp>
        <p:nvSpPr>
          <p:cNvPr id="14" name="TextBox 13">
            <a:extLst>
              <a:ext uri="{FF2B5EF4-FFF2-40B4-BE49-F238E27FC236}">
                <a16:creationId xmlns:a16="http://schemas.microsoft.com/office/drawing/2014/main" id="{82DD37AA-8D1B-3DC9-72E7-02AF0379E225}"/>
              </a:ext>
            </a:extLst>
          </p:cNvPr>
          <p:cNvSpPr txBox="1"/>
          <p:nvPr/>
        </p:nvSpPr>
        <p:spPr>
          <a:xfrm>
            <a:off x="4085078" y="2640947"/>
            <a:ext cx="3523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Avenir Next LT Pro"/>
                <a:ea typeface="+mn-ea"/>
                <a:cs typeface="+mn-cs"/>
              </a:rPr>
              <a:t>Radius Recycling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prstClr val="black"/>
                </a:solidFill>
                <a:effectLst/>
                <a:uLnTx/>
                <a:uFillTx/>
                <a:latin typeface="Avenir Next LT Pro"/>
                <a:ea typeface="+mn-ea"/>
                <a:cs typeface="+mn-cs"/>
              </a:rPr>
              <a:t>(formerly Schnitzer Steel) 2022 Recycling Report </a:t>
            </a:r>
          </a:p>
        </p:txBody>
      </p:sp>
      <p:pic>
        <p:nvPicPr>
          <p:cNvPr id="16" name="Picture 15">
            <a:extLst>
              <a:ext uri="{FF2B5EF4-FFF2-40B4-BE49-F238E27FC236}">
                <a16:creationId xmlns:a16="http://schemas.microsoft.com/office/drawing/2014/main" id="{D8DAD3D1-D791-1544-A810-18DABF2821FF}"/>
              </a:ext>
            </a:extLst>
          </p:cNvPr>
          <p:cNvPicPr>
            <a:picLocks noChangeAspect="1"/>
          </p:cNvPicPr>
          <p:nvPr/>
        </p:nvPicPr>
        <p:blipFill rotWithShape="1">
          <a:blip r:embed="rId6"/>
          <a:srcRect l="49471" t="75942" r="14055" b="3955"/>
          <a:stretch/>
        </p:blipFill>
        <p:spPr>
          <a:xfrm>
            <a:off x="7991200" y="2680284"/>
            <a:ext cx="3624943" cy="955545"/>
          </a:xfrm>
          <a:prstGeom prst="rect">
            <a:avLst/>
          </a:prstGeom>
        </p:spPr>
      </p:pic>
      <p:sp>
        <p:nvSpPr>
          <p:cNvPr id="17" name="TextBox 16">
            <a:extLst>
              <a:ext uri="{FF2B5EF4-FFF2-40B4-BE49-F238E27FC236}">
                <a16:creationId xmlns:a16="http://schemas.microsoft.com/office/drawing/2014/main" id="{D767D970-40C4-0FCD-91CC-30155632CADA}"/>
              </a:ext>
            </a:extLst>
          </p:cNvPr>
          <p:cNvSpPr txBox="1"/>
          <p:nvPr/>
        </p:nvSpPr>
        <p:spPr>
          <a:xfrm>
            <a:off x="8153400" y="3744686"/>
            <a:ext cx="3134873"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venir Next LT Pro"/>
                <a:ea typeface="+mn-ea"/>
                <a:cs typeface="+mn-cs"/>
              </a:rPr>
              <a:t>Example: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venir Next LT Pro"/>
                <a:ea typeface="+mn-ea"/>
                <a:cs typeface="+mn-cs"/>
              </a:rPr>
              <a:t>Use EPA’s WARM tool to provide your customers with specific information on the emissions their company avoids through the tons they recycle.</a:t>
            </a:r>
          </a:p>
        </p:txBody>
      </p:sp>
      <p:sp>
        <p:nvSpPr>
          <p:cNvPr id="18" name="TextBox 17">
            <a:extLst>
              <a:ext uri="{FF2B5EF4-FFF2-40B4-BE49-F238E27FC236}">
                <a16:creationId xmlns:a16="http://schemas.microsoft.com/office/drawing/2014/main" id="{054348FA-7E3B-7ED6-114D-2401CB2DB969}"/>
              </a:ext>
            </a:extLst>
          </p:cNvPr>
          <p:cNvSpPr txBox="1"/>
          <p:nvPr/>
        </p:nvSpPr>
        <p:spPr>
          <a:xfrm>
            <a:off x="4831065" y="4064954"/>
            <a:ext cx="2177143"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venir Next LT Pro"/>
                <a:ea typeface="+mn-ea"/>
                <a:cs typeface="+mn-cs"/>
              </a:rPr>
              <a:t>WM</a:t>
            </a:r>
          </a:p>
        </p:txBody>
      </p:sp>
      <p:cxnSp>
        <p:nvCxnSpPr>
          <p:cNvPr id="20" name="Straight Connector 19">
            <a:extLst>
              <a:ext uri="{FF2B5EF4-FFF2-40B4-BE49-F238E27FC236}">
                <a16:creationId xmlns:a16="http://schemas.microsoft.com/office/drawing/2014/main" id="{5A6265A5-4980-B550-AF51-565C01B11577}"/>
              </a:ext>
            </a:extLst>
          </p:cNvPr>
          <p:cNvCxnSpPr/>
          <p:nvPr/>
        </p:nvCxnSpPr>
        <p:spPr>
          <a:xfrm>
            <a:off x="4516660" y="4039892"/>
            <a:ext cx="280929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3" name="Content Placeholder 44">
            <a:extLst>
              <a:ext uri="{FF2B5EF4-FFF2-40B4-BE49-F238E27FC236}">
                <a16:creationId xmlns:a16="http://schemas.microsoft.com/office/drawing/2014/main" id="{770098AB-DA8B-682D-4713-7295CE638291}"/>
              </a:ext>
            </a:extLst>
          </p:cNvPr>
          <p:cNvSpPr txBox="1">
            <a:spLocks/>
          </p:cNvSpPr>
          <p:nvPr/>
        </p:nvSpPr>
        <p:spPr>
          <a:xfrm>
            <a:off x="4496625" y="4795871"/>
            <a:ext cx="2144114" cy="1082415"/>
          </a:xfrm>
          <a:prstGeom prst="rect">
            <a:avLst/>
          </a:prstGeom>
        </p:spPr>
        <p:txBody>
          <a:bodyPr/>
          <a:lstStyle>
            <a:lvl1pPr marL="228600" indent="-228600" algn="l" defTabSz="914400" rtl="0" eaLnBrk="1" latinLnBrk="0" hangingPunct="1">
              <a:lnSpc>
                <a:spcPct val="110000"/>
              </a:lnSpc>
              <a:spcBef>
                <a:spcPts val="1000"/>
              </a:spcBef>
              <a:buFont typeface="Arial" panose="020B0604020202020204" pitchFamily="34" charset="0"/>
              <a:buChar char="•"/>
              <a:defRPr sz="2400" kern="1200" spc="-20" baseline="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spc="-20" baseline="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spc="-20" baseline="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spc="-2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l" defTabSz="914400" rtl="0" eaLnBrk="1" fontAlgn="auto" latinLnBrk="0" hangingPunct="1">
              <a:lnSpc>
                <a:spcPct val="110000"/>
              </a:lnSpc>
              <a:spcBef>
                <a:spcPts val="500"/>
              </a:spcBef>
              <a:spcAft>
                <a:spcPts val="0"/>
              </a:spcAft>
              <a:buClrTx/>
              <a:buSzTx/>
              <a:buFont typeface="Arial" panose="020B0604020202020204" pitchFamily="34" charset="0"/>
              <a:buNone/>
              <a:tabLst/>
              <a:defRPr/>
            </a:pPr>
            <a:r>
              <a:rPr kumimoji="0" lang="en-US" sz="1200" b="1" i="0" u="none" strike="noStrike" kern="1200" cap="none" spc="-20" normalizeH="0" baseline="0" noProof="0">
                <a:ln>
                  <a:noFill/>
                </a:ln>
                <a:solidFill>
                  <a:srgbClr val="024731"/>
                </a:solidFill>
                <a:effectLst/>
                <a:uLnTx/>
                <a:uFillTx/>
                <a:latin typeface="Avenir Next LT Pro"/>
                <a:ea typeface="+mn-ea"/>
                <a:cs typeface="+mn-cs"/>
              </a:rPr>
              <a:t>Recycling and composting these materials reduced greenhouse gas (GHG) emissions by more than 33.77 MTCO2e. </a:t>
            </a:r>
          </a:p>
          <a:p>
            <a:pPr marL="0" marR="0" lvl="2" indent="0" algn="l" defTabSz="914400" rtl="0" eaLnBrk="1" fontAlgn="auto" latinLnBrk="0" hangingPunct="1">
              <a:lnSpc>
                <a:spcPct val="110000"/>
              </a:lnSpc>
              <a:spcBef>
                <a:spcPts val="500"/>
              </a:spcBef>
              <a:spcAft>
                <a:spcPts val="0"/>
              </a:spcAft>
              <a:buClrTx/>
              <a:buSzTx/>
              <a:buFont typeface="Arial" panose="020B0604020202020204" pitchFamily="34" charset="0"/>
              <a:buNone/>
              <a:tabLst/>
              <a:defRPr/>
            </a:pPr>
            <a:endParaRPr kumimoji="0" lang="en-US" sz="1200" b="1" i="0" u="none" strike="noStrike" kern="1200" cap="none" spc="-20" normalizeH="0" baseline="0" noProof="0">
              <a:ln>
                <a:noFill/>
              </a:ln>
              <a:solidFill>
                <a:srgbClr val="386ECE"/>
              </a:solidFill>
              <a:effectLst/>
              <a:uLnTx/>
              <a:uFillTx/>
              <a:latin typeface="Avenir Next LT Pro"/>
              <a:ea typeface="+mn-ea"/>
              <a:cs typeface="+mn-cs"/>
            </a:endParaRPr>
          </a:p>
          <a:p>
            <a:pPr marL="1143000" marR="0" lvl="2" indent="-228600" algn="l" defTabSz="914400" rtl="0" eaLnBrk="1" fontAlgn="auto" latinLnBrk="0" hangingPunct="1">
              <a:lnSpc>
                <a:spcPct val="110000"/>
              </a:lnSpc>
              <a:spcBef>
                <a:spcPts val="500"/>
              </a:spcBef>
              <a:spcAft>
                <a:spcPts val="0"/>
              </a:spcAft>
              <a:buClrTx/>
              <a:buSzTx/>
              <a:buFont typeface="Arial" panose="020B0604020202020204" pitchFamily="34" charset="0"/>
              <a:buChar char="•"/>
              <a:tabLst/>
              <a:defRPr/>
            </a:pPr>
            <a:endParaRPr kumimoji="0" lang="en-US" sz="1800" b="0" i="0" u="none" strike="noStrike" kern="1200" cap="none" spc="-20" normalizeH="0" baseline="0" noProof="0">
              <a:ln>
                <a:noFill/>
              </a:ln>
              <a:solidFill>
                <a:prstClr val="black"/>
              </a:solidFill>
              <a:effectLst/>
              <a:uLnTx/>
              <a:uFillTx/>
              <a:latin typeface="Avenir Next LT Pro"/>
              <a:ea typeface="+mn-ea"/>
              <a:cs typeface="+mn-cs"/>
            </a:endParaRPr>
          </a:p>
        </p:txBody>
      </p:sp>
      <p:pic>
        <p:nvPicPr>
          <p:cNvPr id="24" name="Picture 2">
            <a:extLst>
              <a:ext uri="{FF2B5EF4-FFF2-40B4-BE49-F238E27FC236}">
                <a16:creationId xmlns:a16="http://schemas.microsoft.com/office/drawing/2014/main" id="{CD8F1EA1-7176-C82D-6410-C50A22242704}"/>
              </a:ext>
            </a:extLst>
          </p:cNvPr>
          <p:cNvPicPr>
            <a:picLocks noChangeAspect="1" noChangeArrowheads="1"/>
          </p:cNvPicPr>
          <p:nvPr/>
        </p:nvPicPr>
        <p:blipFill>
          <a:blip r:embed="rId7"/>
          <a:srcRect/>
          <a:stretch>
            <a:fillRect/>
          </a:stretch>
        </p:blipFill>
        <p:spPr bwMode="auto">
          <a:xfrm>
            <a:off x="6571186" y="4954378"/>
            <a:ext cx="1009618" cy="811648"/>
          </a:xfrm>
          <a:prstGeom prst="rect">
            <a:avLst/>
          </a:prstGeom>
          <a:noFill/>
          <a:ln w="9525">
            <a:noFill/>
            <a:miter lim="800000"/>
            <a:headEnd/>
            <a:tailEnd/>
          </a:ln>
          <a:effectLst/>
        </p:spPr>
      </p:pic>
      <p:sp>
        <p:nvSpPr>
          <p:cNvPr id="25" name="TextBox 24">
            <a:extLst>
              <a:ext uri="{FF2B5EF4-FFF2-40B4-BE49-F238E27FC236}">
                <a16:creationId xmlns:a16="http://schemas.microsoft.com/office/drawing/2014/main" id="{3D7A0DE3-E65C-6A67-097B-FCFD98680692}"/>
              </a:ext>
            </a:extLst>
          </p:cNvPr>
          <p:cNvSpPr txBox="1"/>
          <p:nvPr/>
        </p:nvSpPr>
        <p:spPr>
          <a:xfrm>
            <a:off x="4508825" y="4363199"/>
            <a:ext cx="2970665"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Avenir Next LT Pro"/>
                <a:ea typeface="+mn-ea"/>
                <a:cs typeface="+mn-cs"/>
              </a:rPr>
              <a:t>14,124,673 tons were recycled/composted in 2015</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27" name="TextBox 26">
            <a:extLst>
              <a:ext uri="{FF2B5EF4-FFF2-40B4-BE49-F238E27FC236}">
                <a16:creationId xmlns:a16="http://schemas.microsoft.com/office/drawing/2014/main" id="{5B3B268A-71F0-C5B5-452A-42051E9DE6DD}"/>
              </a:ext>
            </a:extLst>
          </p:cNvPr>
          <p:cNvSpPr txBox="1"/>
          <p:nvPr/>
        </p:nvSpPr>
        <p:spPr>
          <a:xfrm>
            <a:off x="4496625" y="5861029"/>
            <a:ext cx="347454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339966"/>
                </a:solidFill>
                <a:effectLst/>
                <a:uLnTx/>
                <a:uFillTx/>
                <a:latin typeface="Avenir Next LT Pro"/>
                <a:ea typeface="+mn-ea"/>
                <a:cs typeface="+mn-cs"/>
              </a:rPr>
              <a:t>The GHG reduction is equivalent to removing more than </a:t>
            </a:r>
            <a:r>
              <a:rPr kumimoji="0" lang="en-US" sz="1200" b="1" i="0" u="sng" strike="noStrike" kern="1200" cap="none" spc="0" normalizeH="0" baseline="0" noProof="0">
                <a:ln>
                  <a:noFill/>
                </a:ln>
                <a:solidFill>
                  <a:srgbClr val="339966"/>
                </a:solidFill>
                <a:effectLst/>
                <a:uLnTx/>
                <a:uFillTx/>
                <a:latin typeface="Avenir Next LT Pro"/>
                <a:ea typeface="+mn-ea"/>
                <a:cs typeface="+mn-cs"/>
              </a:rPr>
              <a:t>7.11 million passenger cars </a:t>
            </a:r>
            <a:r>
              <a:rPr kumimoji="0" lang="en-US" sz="1200" b="1" i="0" u="none" strike="noStrike" kern="1200" cap="none" spc="0" normalizeH="0" baseline="0" noProof="0">
                <a:ln>
                  <a:noFill/>
                </a:ln>
                <a:solidFill>
                  <a:srgbClr val="339966"/>
                </a:solidFill>
                <a:effectLst/>
                <a:uLnTx/>
                <a:uFillTx/>
                <a:latin typeface="Avenir Next LT Pro"/>
                <a:ea typeface="+mn-ea"/>
                <a:cs typeface="+mn-cs"/>
              </a:rPr>
              <a:t>from the road each year!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26162704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0F110-B735-1FC4-AEB0-7CF0DAA92F29}"/>
              </a:ext>
            </a:extLst>
          </p:cNvPr>
          <p:cNvSpPr>
            <a:spLocks noGrp="1"/>
          </p:cNvSpPr>
          <p:nvPr>
            <p:ph type="title"/>
          </p:nvPr>
        </p:nvSpPr>
        <p:spPr>
          <a:xfrm>
            <a:off x="1960636" y="215226"/>
            <a:ext cx="10036292" cy="773776"/>
          </a:xfrm>
        </p:spPr>
        <p:txBody>
          <a:bodyPr>
            <a:normAutofit fontScale="90000"/>
          </a:bodyPr>
          <a:lstStyle/>
          <a:p>
            <a:r>
              <a:rPr lang="en-US"/>
              <a:t>Customer – Focused Tools</a:t>
            </a:r>
          </a:p>
        </p:txBody>
      </p:sp>
      <p:sp>
        <p:nvSpPr>
          <p:cNvPr id="4" name="Text Placeholder 3">
            <a:extLst>
              <a:ext uri="{FF2B5EF4-FFF2-40B4-BE49-F238E27FC236}">
                <a16:creationId xmlns:a16="http://schemas.microsoft.com/office/drawing/2014/main" id="{42D94B09-C2B0-0774-9986-327259B05FFF}"/>
              </a:ext>
            </a:extLst>
          </p:cNvPr>
          <p:cNvSpPr>
            <a:spLocks noGrp="1"/>
          </p:cNvSpPr>
          <p:nvPr>
            <p:ph type="body" sz="quarter" idx="17"/>
          </p:nvPr>
        </p:nvSpPr>
        <p:spPr>
          <a:xfrm>
            <a:off x="7404975" y="1998427"/>
            <a:ext cx="3569489" cy="3347228"/>
          </a:xfrm>
        </p:spPr>
        <p:txBody>
          <a:bodyPr>
            <a:normAutofit/>
          </a:bodyPr>
          <a:lstStyle/>
          <a:p>
            <a:pPr marL="0" indent="0" algn="r">
              <a:buNone/>
            </a:pPr>
            <a:r>
              <a:rPr lang="en-US" sz="2400"/>
              <a:t>Sims Metals took this to a new level by developing a calculator that enables customers to calculate their own avoided emissions from recycling and reuse</a:t>
            </a:r>
            <a:r>
              <a:rPr lang="en-US"/>
              <a:t>.  </a:t>
            </a:r>
          </a:p>
        </p:txBody>
      </p:sp>
      <p:sp>
        <p:nvSpPr>
          <p:cNvPr id="8" name="Date Placeholder 7">
            <a:extLst>
              <a:ext uri="{FF2B5EF4-FFF2-40B4-BE49-F238E27FC236}">
                <a16:creationId xmlns:a16="http://schemas.microsoft.com/office/drawing/2014/main" id="{B2399FED-3BAE-EF8D-4219-344C47A8DAE4}"/>
              </a:ext>
            </a:extLst>
          </p:cNvPr>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a:ln>
                  <a:noFill/>
                </a:ln>
                <a:solidFill>
                  <a:prstClr val="black"/>
                </a:solidFill>
                <a:effectLst/>
                <a:uLnTx/>
                <a:uFillTx/>
                <a:latin typeface="Avenir Next LT Pro"/>
                <a:ea typeface="+mn-ea"/>
                <a:cs typeface="+mn-cs"/>
              </a:rPr>
              <a:t>20XX</a:t>
            </a:r>
          </a:p>
        </p:txBody>
      </p:sp>
      <p:sp>
        <p:nvSpPr>
          <p:cNvPr id="9" name="Slide Number Placeholder 8">
            <a:extLst>
              <a:ext uri="{FF2B5EF4-FFF2-40B4-BE49-F238E27FC236}">
                <a16:creationId xmlns:a16="http://schemas.microsoft.com/office/drawing/2014/main" id="{905A511D-2A08-C85D-4DEC-AC03FD550DB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050" b="0" i="0" u="none" strike="noStrike" kern="1200" cap="none" spc="0" normalizeH="0" baseline="0" noProof="0">
              <a:ln>
                <a:noFill/>
              </a:ln>
              <a:solidFill>
                <a:prstClr val="black"/>
              </a:solidFill>
              <a:effectLst/>
              <a:uLnTx/>
              <a:uFillTx/>
              <a:latin typeface="Avenir Next LT Pro"/>
              <a:ea typeface="+mn-ea"/>
              <a:cs typeface="+mn-cs"/>
            </a:endParaRPr>
          </a:p>
        </p:txBody>
      </p:sp>
      <p:pic>
        <p:nvPicPr>
          <p:cNvPr id="11" name="Picture 10">
            <a:extLst>
              <a:ext uri="{FF2B5EF4-FFF2-40B4-BE49-F238E27FC236}">
                <a16:creationId xmlns:a16="http://schemas.microsoft.com/office/drawing/2014/main" id="{413AED53-544A-5758-380A-3BCB0975141B}"/>
              </a:ext>
            </a:extLst>
          </p:cNvPr>
          <p:cNvPicPr>
            <a:picLocks noChangeAspect="1"/>
          </p:cNvPicPr>
          <p:nvPr/>
        </p:nvPicPr>
        <p:blipFill rotWithShape="1">
          <a:blip r:embed="rId3"/>
          <a:srcRect l="-464" t="1797" r="2178"/>
          <a:stretch/>
        </p:blipFill>
        <p:spPr>
          <a:xfrm>
            <a:off x="826008" y="1170289"/>
            <a:ext cx="6000314" cy="5687711"/>
          </a:xfrm>
          <a:prstGeom prst="rect">
            <a:avLst/>
          </a:prstGeom>
        </p:spPr>
      </p:pic>
    </p:spTree>
    <p:extLst>
      <p:ext uri="{BB962C8B-B14F-4D97-AF65-F5344CB8AC3E}">
        <p14:creationId xmlns:p14="http://schemas.microsoft.com/office/powerpoint/2010/main" val="30235415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2D22322F-E79D-4BEF-8038-DE2C8F5CCA40}"/>
              </a:ext>
            </a:extLst>
          </p:cNvPr>
          <p:cNvSpPr>
            <a:spLocks noGrp="1"/>
          </p:cNvSpPr>
          <p:nvPr>
            <p:ph type="title"/>
          </p:nvPr>
        </p:nvSpPr>
        <p:spPr>
          <a:xfrm>
            <a:off x="1284551" y="144713"/>
            <a:ext cx="10712377" cy="872100"/>
          </a:xfrm>
        </p:spPr>
        <p:txBody>
          <a:bodyPr vert="horz" lIns="91440" tIns="45720" rIns="91440" bIns="45720" rtlCol="0" anchor="ctr">
            <a:normAutofit fontScale="90000"/>
          </a:bodyPr>
          <a:lstStyle/>
          <a:p>
            <a:pPr>
              <a:lnSpc>
                <a:spcPct val="90000"/>
              </a:lnSpc>
            </a:pPr>
            <a:r>
              <a:rPr lang="en-US" sz="4300" spc="-40" dirty="0">
                <a:solidFill>
                  <a:srgbClr val="FFFFFF"/>
                </a:solidFill>
              </a:rPr>
              <a:t>GHG Emission versus Lifecycle Accounting</a:t>
            </a:r>
          </a:p>
        </p:txBody>
      </p:sp>
      <p:sp>
        <p:nvSpPr>
          <p:cNvPr id="26" name="Date Placeholder 2">
            <a:extLst>
              <a:ext uri="{FF2B5EF4-FFF2-40B4-BE49-F238E27FC236}">
                <a16:creationId xmlns:a16="http://schemas.microsoft.com/office/drawing/2014/main" id="{D9D9C245-3BB9-FD0F-8DD8-020AA4BC87A4}"/>
              </a:ext>
            </a:extLst>
          </p:cNvPr>
          <p:cNvSpPr>
            <a:spLocks noGrp="1"/>
          </p:cNvSpPr>
          <p:nvPr>
            <p:ph type="dt" sz="half" idx="10"/>
          </p:nvPr>
        </p:nvSpPr>
        <p:spPr>
          <a:xfrm>
            <a:off x="7325958" y="6356350"/>
            <a:ext cx="3875442"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050" b="0" i="0" u="none" strike="noStrike" kern="1200" cap="none" spc="0" normalizeH="0" baseline="0" noProof="0">
                <a:ln>
                  <a:noFill/>
                </a:ln>
                <a:solidFill>
                  <a:srgbClr val="FFFFFF"/>
                </a:solidFill>
                <a:effectLst/>
                <a:uLnTx/>
                <a:uFillTx/>
                <a:latin typeface="Avenir Next LT Pro"/>
                <a:ea typeface="+mn-ea"/>
                <a:cs typeface="+mn-cs"/>
              </a:rPr>
              <a:t>June 2023</a:t>
            </a:r>
          </a:p>
        </p:txBody>
      </p:sp>
      <p:sp>
        <p:nvSpPr>
          <p:cNvPr id="8" name="Slide Number Placeholder 7">
            <a:extLst>
              <a:ext uri="{FF2B5EF4-FFF2-40B4-BE49-F238E27FC236}">
                <a16:creationId xmlns:a16="http://schemas.microsoft.com/office/drawing/2014/main" id="{99800B7A-B486-4409-9EDD-0A7B9628EDE8}"/>
              </a:ext>
            </a:extLst>
          </p:cNvPr>
          <p:cNvSpPr>
            <a:spLocks noGrp="1"/>
          </p:cNvSpPr>
          <p:nvPr>
            <p:ph type="sldNum" sz="quarter" idx="12"/>
          </p:nvPr>
        </p:nvSpPr>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6B786C7-B8F9-4072-AAAA-17258464D730}" type="slidenum">
              <a:rPr kumimoji="0" lang="en-US" sz="1050" b="0" i="0" u="none" strike="noStrike" kern="1200" cap="none" spc="0" normalizeH="0" baseline="0" noProof="0">
                <a:ln>
                  <a:noFill/>
                </a:ln>
                <a:solidFill>
                  <a:srgbClr val="FFFFFF"/>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29</a:t>
            </a:fld>
            <a:endParaRPr kumimoji="0" lang="en-US" sz="1050" b="0" i="0" u="none" strike="noStrike" kern="1200" cap="none" spc="0" normalizeH="0" baseline="0" noProof="0">
              <a:ln>
                <a:noFill/>
              </a:ln>
              <a:solidFill>
                <a:srgbClr val="FFFFFF"/>
              </a:solidFill>
              <a:effectLst/>
              <a:uLnTx/>
              <a:uFillTx/>
              <a:latin typeface="Avenir Next LT Pro"/>
              <a:ea typeface="+mn-ea"/>
              <a:cs typeface="+mn-cs"/>
            </a:endParaRPr>
          </a:p>
        </p:txBody>
      </p:sp>
      <p:pic>
        <p:nvPicPr>
          <p:cNvPr id="27" name="Picture 26" descr="A blue and white logo&#10;&#10;Description automatically generated with low confidence">
            <a:extLst>
              <a:ext uri="{FF2B5EF4-FFF2-40B4-BE49-F238E27FC236}">
                <a16:creationId xmlns:a16="http://schemas.microsoft.com/office/drawing/2014/main" id="{C8C1F1BE-6A9B-FE29-A6F7-88C8A92365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28550" y="6072290"/>
            <a:ext cx="786373" cy="427122"/>
          </a:xfrm>
          <a:prstGeom prst="rect">
            <a:avLst/>
          </a:prstGeom>
        </p:spPr>
      </p:pic>
      <p:sp>
        <p:nvSpPr>
          <p:cNvPr id="4" name="Title 5">
            <a:extLst>
              <a:ext uri="{FF2B5EF4-FFF2-40B4-BE49-F238E27FC236}">
                <a16:creationId xmlns:a16="http://schemas.microsoft.com/office/drawing/2014/main" id="{49DE853A-E182-2D46-C292-34F0B18360C9}"/>
              </a:ext>
            </a:extLst>
          </p:cNvPr>
          <p:cNvSpPr txBox="1">
            <a:spLocks/>
          </p:cNvSpPr>
          <p:nvPr/>
        </p:nvSpPr>
        <p:spPr>
          <a:xfrm>
            <a:off x="1089073" y="1041758"/>
            <a:ext cx="3032354" cy="487017"/>
          </a:xfrm>
          <a:prstGeom prst="rect">
            <a:avLst/>
          </a:prstGeom>
        </p:spPr>
        <p:txBody>
          <a:bodyPr vert="horz" lIns="91440" tIns="45720" rIns="91440" bIns="45720" rtlCol="0" anchor="ctr">
            <a:normAutofit/>
          </a:bodyPr>
          <a:lstStyle>
            <a:lvl1pPr algn="r" defTabSz="914400" rtl="0" eaLnBrk="1" latinLnBrk="0" hangingPunct="1">
              <a:lnSpc>
                <a:spcPct val="100000"/>
              </a:lnSpc>
              <a:spcBef>
                <a:spcPct val="0"/>
              </a:spcBef>
              <a:buNone/>
              <a:defRPr sz="4800" b="1" kern="1200" spc="-20" baseline="0">
                <a:solidFill>
                  <a:schemeClr val="bg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20" normalizeH="0" baseline="0" noProof="0">
                <a:ln>
                  <a:noFill/>
                </a:ln>
                <a:solidFill>
                  <a:prstClr val="white"/>
                </a:solidFill>
                <a:effectLst/>
                <a:uLnTx/>
                <a:uFillTx/>
                <a:latin typeface="Calibri" panose="020F0502020204030204" pitchFamily="34" charset="0"/>
                <a:ea typeface="+mj-ea"/>
                <a:cs typeface="Calibri" panose="020F0502020204030204" pitchFamily="34" charset="0"/>
              </a:rPr>
              <a:t>A Conversation with our Stakeholders</a:t>
            </a:r>
          </a:p>
        </p:txBody>
      </p:sp>
      <p:sp>
        <p:nvSpPr>
          <p:cNvPr id="3" name="TextBox 2">
            <a:extLst>
              <a:ext uri="{FF2B5EF4-FFF2-40B4-BE49-F238E27FC236}">
                <a16:creationId xmlns:a16="http://schemas.microsoft.com/office/drawing/2014/main" id="{9AB9C92E-26AD-690F-8D1D-F6593E5F5C31}"/>
              </a:ext>
            </a:extLst>
          </p:cNvPr>
          <p:cNvSpPr txBox="1"/>
          <p:nvPr/>
        </p:nvSpPr>
        <p:spPr>
          <a:xfrm>
            <a:off x="1811677" y="6101185"/>
            <a:ext cx="8568646"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70C0"/>
                </a:solidFill>
                <a:effectLst/>
                <a:uLnTx/>
                <a:uFillTx/>
                <a:latin typeface="Avenir Next LT Pro"/>
                <a:ea typeface="+mn-ea"/>
                <a:cs typeface="+mn-cs"/>
                <a:hlinkClick r:id="rId4">
                  <a:extLst>
                    <a:ext uri="{A12FA001-AC4F-418D-AE19-62706E023703}">
                      <ahyp:hlinkClr xmlns:ahyp="http://schemas.microsoft.com/office/drawing/2018/hyperlinkcolor" val="tx"/>
                    </a:ext>
                  </a:extLst>
                </a:hlinkClick>
              </a:rPr>
              <a:t>Life-Cycle GHG Accounting Versus GHG Emission Inventories (epa.gov)</a:t>
            </a:r>
            <a:endParaRPr kumimoji="0" lang="en-US" sz="1800" b="0" i="0" u="none" strike="noStrike" kern="1200" cap="none" spc="0" normalizeH="0" baseline="0" noProof="0" dirty="0">
              <a:ln>
                <a:noFill/>
              </a:ln>
              <a:solidFill>
                <a:srgbClr val="0070C0"/>
              </a:solidFill>
              <a:effectLst/>
              <a:uLnTx/>
              <a:uFillTx/>
              <a:latin typeface="Avenir Next LT Pro"/>
              <a:ea typeface="+mn-ea"/>
              <a:cs typeface="+mn-cs"/>
            </a:endParaRPr>
          </a:p>
        </p:txBody>
      </p:sp>
      <p:sp>
        <p:nvSpPr>
          <p:cNvPr id="5" name="TextBox 4">
            <a:extLst>
              <a:ext uri="{FF2B5EF4-FFF2-40B4-BE49-F238E27FC236}">
                <a16:creationId xmlns:a16="http://schemas.microsoft.com/office/drawing/2014/main" id="{9937956F-5E2E-BE00-7642-1BA67C300296}"/>
              </a:ext>
            </a:extLst>
          </p:cNvPr>
          <p:cNvSpPr txBox="1"/>
          <p:nvPr/>
        </p:nvSpPr>
        <p:spPr>
          <a:xfrm>
            <a:off x="448452" y="1350688"/>
            <a:ext cx="881522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venir Next LT Pro"/>
                <a:ea typeface="+mn-ea"/>
                <a:cs typeface="+mn-cs"/>
              </a:rPr>
              <a:t>What is the difference between </a:t>
            </a:r>
            <a:r>
              <a:rPr kumimoji="0" lang="en-US" sz="1800" b="1" i="0" u="sng" strike="noStrike" kern="1200" cap="none" spc="0" normalizeH="0" baseline="0" noProof="0" dirty="0">
                <a:ln>
                  <a:noFill/>
                </a:ln>
                <a:solidFill>
                  <a:prstClr val="black"/>
                </a:solidFill>
                <a:effectLst/>
                <a:uLnTx/>
                <a:uFillTx/>
                <a:latin typeface="Avenir Next LT Pro"/>
                <a:ea typeface="+mn-ea"/>
                <a:cs typeface="+mn-cs"/>
              </a:rPr>
              <a:t>GHG accounting </a:t>
            </a:r>
            <a:r>
              <a:rPr kumimoji="0" lang="en-US" sz="1800" b="1" i="0" u="none" strike="noStrike" kern="1200" cap="none" spc="0" normalizeH="0" baseline="0" noProof="0" dirty="0">
                <a:ln>
                  <a:noFill/>
                </a:ln>
                <a:solidFill>
                  <a:prstClr val="black"/>
                </a:solidFill>
                <a:effectLst/>
                <a:uLnTx/>
                <a:uFillTx/>
                <a:latin typeface="Avenir Next LT Pro"/>
                <a:ea typeface="+mn-ea"/>
                <a:cs typeface="+mn-cs"/>
              </a:rPr>
              <a:t>and </a:t>
            </a:r>
            <a:r>
              <a:rPr kumimoji="0" lang="en-US" sz="1800" b="1" i="0" u="sng" strike="noStrike" kern="1200" cap="none" spc="0" normalizeH="0" baseline="0" noProof="0" dirty="0">
                <a:ln>
                  <a:noFill/>
                </a:ln>
                <a:solidFill>
                  <a:prstClr val="black"/>
                </a:solidFill>
                <a:effectLst/>
                <a:uLnTx/>
                <a:uFillTx/>
                <a:latin typeface="Avenir Next LT Pro"/>
                <a:ea typeface="+mn-ea"/>
                <a:cs typeface="+mn-cs"/>
              </a:rPr>
              <a:t>Lifecycle Analysis</a:t>
            </a:r>
            <a:r>
              <a:rPr kumimoji="0" lang="en-US" sz="1800" b="1" i="0" u="none" strike="noStrike" kern="1200" cap="none" spc="0" normalizeH="0" baseline="0" noProof="0" dirty="0">
                <a:ln>
                  <a:noFill/>
                </a:ln>
                <a:solidFill>
                  <a:prstClr val="black"/>
                </a:solidFill>
                <a:effectLst/>
                <a:uLnTx/>
                <a:uFillTx/>
                <a:latin typeface="Avenir Next LT Pro"/>
                <a:ea typeface="+mn-ea"/>
                <a:cs typeface="+mn-cs"/>
              </a:rPr>
              <a:t>?</a:t>
            </a:r>
          </a:p>
        </p:txBody>
      </p:sp>
      <p:sp>
        <p:nvSpPr>
          <p:cNvPr id="9" name="TextBox 8">
            <a:extLst>
              <a:ext uri="{FF2B5EF4-FFF2-40B4-BE49-F238E27FC236}">
                <a16:creationId xmlns:a16="http://schemas.microsoft.com/office/drawing/2014/main" id="{6EDB8783-4839-1204-2CFB-B911885F878A}"/>
              </a:ext>
            </a:extLst>
          </p:cNvPr>
          <p:cNvSpPr txBox="1"/>
          <p:nvPr/>
        </p:nvSpPr>
        <p:spPr>
          <a:xfrm>
            <a:off x="1284551" y="4225022"/>
            <a:ext cx="3106406" cy="147732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a:ln>
                  <a:noFill/>
                </a:ln>
                <a:solidFill>
                  <a:prstClr val="black"/>
                </a:solidFill>
                <a:effectLst/>
                <a:uLnTx/>
                <a:uFillTx/>
                <a:latin typeface="Avenir Next LT Pro"/>
                <a:ea typeface="+mn-ea"/>
                <a:cs typeface="+mn-cs"/>
              </a:rPr>
              <a:t>GHG accounting evaluates emissions from source sectors and estimates </a:t>
            </a:r>
            <a:r>
              <a:rPr kumimoji="0" lang="en-US" sz="1800" b="1" i="0" u="none" strike="noStrike" kern="1200" cap="none" spc="0" normalizeH="0" baseline="0" noProof="0" err="1">
                <a:ln>
                  <a:noFill/>
                </a:ln>
                <a:solidFill>
                  <a:prstClr val="black"/>
                </a:solidFill>
                <a:effectLst/>
                <a:uLnTx/>
                <a:uFillTx/>
                <a:latin typeface="Avenir Next LT Pro"/>
                <a:ea typeface="+mn-ea"/>
                <a:cs typeface="+mn-cs"/>
              </a:rPr>
              <a:t>emisisons</a:t>
            </a:r>
            <a:r>
              <a:rPr kumimoji="0" lang="en-US" sz="1800" b="1" i="0" u="none" strike="noStrike" kern="1200" cap="none" spc="0" normalizeH="0" baseline="0" noProof="0">
                <a:ln>
                  <a:noFill/>
                </a:ln>
                <a:solidFill>
                  <a:prstClr val="black"/>
                </a:solidFill>
                <a:effectLst/>
                <a:uLnTx/>
                <a:uFillTx/>
                <a:latin typeface="Avenir Next LT Pro"/>
                <a:ea typeface="+mn-ea"/>
                <a:cs typeface="+mn-cs"/>
              </a:rPr>
              <a:t> for a specific year</a:t>
            </a:r>
            <a:endParaRPr kumimoji="0" lang="en-US" sz="180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10" name="Text Placeholder 2">
            <a:extLst>
              <a:ext uri="{FF2B5EF4-FFF2-40B4-BE49-F238E27FC236}">
                <a16:creationId xmlns:a16="http://schemas.microsoft.com/office/drawing/2014/main" id="{C0A6E2C4-2574-A02B-9876-C0AFB5344A92}"/>
              </a:ext>
            </a:extLst>
          </p:cNvPr>
          <p:cNvSpPr>
            <a:spLocks noGrp="1"/>
          </p:cNvSpPr>
          <p:nvPr>
            <p:ph type="body" sz="quarter" idx="14"/>
          </p:nvPr>
        </p:nvSpPr>
        <p:spPr>
          <a:xfrm>
            <a:off x="6371836" y="1928418"/>
            <a:ext cx="4756714" cy="597604"/>
          </a:xfrm>
          <a:solidFill>
            <a:srgbClr val="339966"/>
          </a:solidFill>
        </p:spPr>
        <p:txBody>
          <a:bodyPr>
            <a:normAutofit/>
          </a:bodyPr>
          <a:lstStyle/>
          <a:p>
            <a:r>
              <a:rPr lang="en-US">
                <a:solidFill>
                  <a:schemeClr val="bg1"/>
                </a:solidFill>
              </a:rPr>
              <a:t>Lifecycle Assessment	</a:t>
            </a:r>
          </a:p>
        </p:txBody>
      </p:sp>
      <p:sp>
        <p:nvSpPr>
          <p:cNvPr id="11" name="Text Placeholder 3">
            <a:extLst>
              <a:ext uri="{FF2B5EF4-FFF2-40B4-BE49-F238E27FC236}">
                <a16:creationId xmlns:a16="http://schemas.microsoft.com/office/drawing/2014/main" id="{0302BF56-FF96-7C98-F63B-E1D168AF5E0B}"/>
              </a:ext>
            </a:extLst>
          </p:cNvPr>
          <p:cNvSpPr>
            <a:spLocks noGrp="1"/>
          </p:cNvSpPr>
          <p:nvPr>
            <p:ph type="body" sz="quarter" idx="17"/>
          </p:nvPr>
        </p:nvSpPr>
        <p:spPr>
          <a:xfrm>
            <a:off x="6371836" y="2539179"/>
            <a:ext cx="4756714" cy="3365500"/>
          </a:xfrm>
          <a:solidFill>
            <a:srgbClr val="339966"/>
          </a:solidFill>
        </p:spPr>
        <p:txBody>
          <a:bodyPr>
            <a:normAutofit/>
          </a:bodyPr>
          <a:lstStyle/>
          <a:p>
            <a:r>
              <a:rPr lang="en-US" dirty="0">
                <a:solidFill>
                  <a:schemeClr val="bg1"/>
                </a:solidFill>
              </a:rPr>
              <a:t>Used to evaluate </a:t>
            </a:r>
            <a:r>
              <a:rPr lang="en-US" b="1" dirty="0">
                <a:solidFill>
                  <a:schemeClr val="bg1"/>
                </a:solidFill>
              </a:rPr>
              <a:t>GHG emissions for a specific material or product</a:t>
            </a:r>
            <a:r>
              <a:rPr lang="en-US" dirty="0">
                <a:solidFill>
                  <a:schemeClr val="bg1"/>
                </a:solidFill>
              </a:rPr>
              <a:t>.</a:t>
            </a:r>
          </a:p>
          <a:p>
            <a:r>
              <a:rPr lang="en-US" dirty="0">
                <a:solidFill>
                  <a:schemeClr val="bg1"/>
                </a:solidFill>
              </a:rPr>
              <a:t>Evaluates the full life-cycle GHG emission associated with the raw materials extraction, manufacturing, transportation, use and end-of-life management of a</a:t>
            </a:r>
            <a:r>
              <a:rPr lang="en-US" u="sng" dirty="0">
                <a:solidFill>
                  <a:schemeClr val="bg1"/>
                </a:solidFill>
              </a:rPr>
              <a:t> good or service</a:t>
            </a:r>
            <a:r>
              <a:rPr lang="en-US" dirty="0">
                <a:solidFill>
                  <a:schemeClr val="bg1"/>
                </a:solidFill>
              </a:rPr>
              <a:t>.  </a:t>
            </a:r>
          </a:p>
        </p:txBody>
      </p:sp>
      <p:sp>
        <p:nvSpPr>
          <p:cNvPr id="12" name="Text Placeholder 4">
            <a:extLst>
              <a:ext uri="{FF2B5EF4-FFF2-40B4-BE49-F238E27FC236}">
                <a16:creationId xmlns:a16="http://schemas.microsoft.com/office/drawing/2014/main" id="{8B0912A6-EBD6-D4E6-7A88-94209464252A}"/>
              </a:ext>
            </a:extLst>
          </p:cNvPr>
          <p:cNvSpPr>
            <a:spLocks noGrp="1"/>
          </p:cNvSpPr>
          <p:nvPr>
            <p:ph type="body" sz="quarter" idx="16"/>
          </p:nvPr>
        </p:nvSpPr>
        <p:spPr>
          <a:xfrm>
            <a:off x="1004353" y="1928310"/>
            <a:ext cx="4756714" cy="597604"/>
          </a:xfrm>
          <a:solidFill>
            <a:schemeClr val="accent4">
              <a:lumMod val="60000"/>
              <a:lumOff val="40000"/>
            </a:schemeClr>
          </a:solidFill>
        </p:spPr>
        <p:txBody>
          <a:bodyPr/>
          <a:lstStyle/>
          <a:p>
            <a:r>
              <a:rPr lang="en-US"/>
              <a:t>GHG Accounting</a:t>
            </a:r>
          </a:p>
        </p:txBody>
      </p:sp>
      <p:sp>
        <p:nvSpPr>
          <p:cNvPr id="14" name="Text Placeholder 5">
            <a:extLst>
              <a:ext uri="{FF2B5EF4-FFF2-40B4-BE49-F238E27FC236}">
                <a16:creationId xmlns:a16="http://schemas.microsoft.com/office/drawing/2014/main" id="{7B71BCD3-7FDC-961D-3425-FFD4DF71E6C7}"/>
              </a:ext>
            </a:extLst>
          </p:cNvPr>
          <p:cNvSpPr>
            <a:spLocks noGrp="1"/>
          </p:cNvSpPr>
          <p:nvPr>
            <p:ph type="body" sz="quarter" idx="18"/>
          </p:nvPr>
        </p:nvSpPr>
        <p:spPr>
          <a:xfrm>
            <a:off x="1004353" y="2539179"/>
            <a:ext cx="4756714" cy="3365500"/>
          </a:xfrm>
          <a:solidFill>
            <a:schemeClr val="accent4">
              <a:lumMod val="60000"/>
              <a:lumOff val="40000"/>
            </a:schemeClr>
          </a:solidFill>
        </p:spPr>
        <p:txBody>
          <a:bodyPr/>
          <a:lstStyle/>
          <a:p>
            <a:r>
              <a:rPr lang="en-US"/>
              <a:t>Is an annual inventory at an </a:t>
            </a:r>
            <a:r>
              <a:rPr lang="en-US" b="1"/>
              <a:t>organizational level </a:t>
            </a:r>
            <a:r>
              <a:rPr lang="en-US"/>
              <a:t>(local, state, national, regional or global).</a:t>
            </a:r>
          </a:p>
          <a:p>
            <a:r>
              <a:rPr lang="en-US"/>
              <a:t>Quantifies GHG emissions from industrial or economic sectors </a:t>
            </a:r>
            <a:r>
              <a:rPr lang="en-US" b="1" u="sng"/>
              <a:t>on an annual basis </a:t>
            </a:r>
            <a:r>
              <a:rPr lang="en-US"/>
              <a:t> </a:t>
            </a:r>
          </a:p>
        </p:txBody>
      </p:sp>
      <p:sp>
        <p:nvSpPr>
          <p:cNvPr id="17" name="TextBox 16">
            <a:extLst>
              <a:ext uri="{FF2B5EF4-FFF2-40B4-BE49-F238E27FC236}">
                <a16:creationId xmlns:a16="http://schemas.microsoft.com/office/drawing/2014/main" id="{68EF43E0-6572-DF4E-0FCF-A7B879F0DDBB}"/>
              </a:ext>
            </a:extLst>
          </p:cNvPr>
          <p:cNvSpPr txBox="1"/>
          <p:nvPr/>
        </p:nvSpPr>
        <p:spPr>
          <a:xfrm>
            <a:off x="11128550" y="6559301"/>
            <a:ext cx="854631"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venir Next LT Pro"/>
                <a:ea typeface="+mn-ea"/>
                <a:cs typeface="+mn-cs"/>
              </a:rPr>
              <a:t>October 2023</a:t>
            </a:r>
          </a:p>
        </p:txBody>
      </p:sp>
    </p:spTree>
    <p:extLst>
      <p:ext uri="{BB962C8B-B14F-4D97-AF65-F5344CB8AC3E}">
        <p14:creationId xmlns:p14="http://schemas.microsoft.com/office/powerpoint/2010/main" val="520814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2D22322F-E79D-4BEF-8038-DE2C8F5CCA40}"/>
              </a:ext>
            </a:extLst>
          </p:cNvPr>
          <p:cNvSpPr>
            <a:spLocks noGrp="1"/>
          </p:cNvSpPr>
          <p:nvPr>
            <p:ph type="title"/>
          </p:nvPr>
        </p:nvSpPr>
        <p:spPr>
          <a:xfrm>
            <a:off x="1284551" y="144713"/>
            <a:ext cx="10712377" cy="872100"/>
          </a:xfrm>
        </p:spPr>
        <p:txBody>
          <a:bodyPr vert="horz" lIns="91440" tIns="45720" rIns="91440" bIns="45720" rtlCol="0" anchor="ctr">
            <a:normAutofit/>
          </a:bodyPr>
          <a:lstStyle/>
          <a:p>
            <a:pPr>
              <a:lnSpc>
                <a:spcPct val="90000"/>
              </a:lnSpc>
            </a:pPr>
            <a:r>
              <a:rPr lang="en-US" sz="4300" spc="-40" dirty="0">
                <a:solidFill>
                  <a:srgbClr val="FFFFFF"/>
                </a:solidFill>
              </a:rPr>
              <a:t>Example: Recycling Emissions Inventory</a:t>
            </a:r>
          </a:p>
        </p:txBody>
      </p:sp>
      <p:sp>
        <p:nvSpPr>
          <p:cNvPr id="26" name="Date Placeholder 2">
            <a:extLst>
              <a:ext uri="{FF2B5EF4-FFF2-40B4-BE49-F238E27FC236}">
                <a16:creationId xmlns:a16="http://schemas.microsoft.com/office/drawing/2014/main" id="{D9D9C245-3BB9-FD0F-8DD8-020AA4BC87A4}"/>
              </a:ext>
            </a:extLst>
          </p:cNvPr>
          <p:cNvSpPr>
            <a:spLocks noGrp="1"/>
          </p:cNvSpPr>
          <p:nvPr>
            <p:ph type="dt" sz="half" idx="10"/>
          </p:nvPr>
        </p:nvSpPr>
        <p:spPr>
          <a:xfrm>
            <a:off x="7325958" y="6356350"/>
            <a:ext cx="3875442"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050" b="0" i="0" u="none" strike="noStrike" kern="1200" cap="none" spc="0" normalizeH="0" baseline="0" noProof="0">
                <a:ln>
                  <a:noFill/>
                </a:ln>
                <a:solidFill>
                  <a:srgbClr val="FFFFFF"/>
                </a:solidFill>
                <a:effectLst/>
                <a:uLnTx/>
                <a:uFillTx/>
                <a:latin typeface="Avenir Next LT Pro"/>
                <a:ea typeface="+mn-ea"/>
                <a:cs typeface="+mn-cs"/>
              </a:rPr>
              <a:t>June 2023</a:t>
            </a:r>
          </a:p>
        </p:txBody>
      </p:sp>
      <p:sp>
        <p:nvSpPr>
          <p:cNvPr id="8" name="Slide Number Placeholder 7">
            <a:extLst>
              <a:ext uri="{FF2B5EF4-FFF2-40B4-BE49-F238E27FC236}">
                <a16:creationId xmlns:a16="http://schemas.microsoft.com/office/drawing/2014/main" id="{99800B7A-B486-4409-9EDD-0A7B9628EDE8}"/>
              </a:ext>
            </a:extLst>
          </p:cNvPr>
          <p:cNvSpPr>
            <a:spLocks noGrp="1"/>
          </p:cNvSpPr>
          <p:nvPr>
            <p:ph type="sldNum" sz="quarter" idx="12"/>
          </p:nvPr>
        </p:nvSpPr>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6B786C7-B8F9-4072-AAAA-17258464D730}" type="slidenum">
              <a:rPr kumimoji="0" lang="en-US" sz="1050" b="0" i="0" u="none" strike="noStrike" kern="1200" cap="none" spc="0" normalizeH="0" baseline="0" noProof="0">
                <a:ln>
                  <a:noFill/>
                </a:ln>
                <a:solidFill>
                  <a:srgbClr val="FFFFFF"/>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a:t>
            </a:fld>
            <a:endParaRPr kumimoji="0" lang="en-US" sz="105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4" name="Title 5">
            <a:extLst>
              <a:ext uri="{FF2B5EF4-FFF2-40B4-BE49-F238E27FC236}">
                <a16:creationId xmlns:a16="http://schemas.microsoft.com/office/drawing/2014/main" id="{49DE853A-E182-2D46-C292-34F0B18360C9}"/>
              </a:ext>
            </a:extLst>
          </p:cNvPr>
          <p:cNvSpPr txBox="1">
            <a:spLocks/>
          </p:cNvSpPr>
          <p:nvPr/>
        </p:nvSpPr>
        <p:spPr>
          <a:xfrm>
            <a:off x="1089073" y="1041758"/>
            <a:ext cx="3032354" cy="487017"/>
          </a:xfrm>
          <a:prstGeom prst="rect">
            <a:avLst/>
          </a:prstGeom>
        </p:spPr>
        <p:txBody>
          <a:bodyPr vert="horz" lIns="91440" tIns="45720" rIns="91440" bIns="45720" rtlCol="0" anchor="ctr">
            <a:normAutofit/>
          </a:bodyPr>
          <a:lstStyle>
            <a:lvl1pPr algn="r" defTabSz="914400" rtl="0" eaLnBrk="1" latinLnBrk="0" hangingPunct="1">
              <a:lnSpc>
                <a:spcPct val="100000"/>
              </a:lnSpc>
              <a:spcBef>
                <a:spcPct val="0"/>
              </a:spcBef>
              <a:buNone/>
              <a:defRPr sz="4800" b="1" kern="1200" spc="-20" baseline="0">
                <a:solidFill>
                  <a:schemeClr val="bg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20" normalizeH="0" baseline="0" noProof="0">
                <a:ln>
                  <a:noFill/>
                </a:ln>
                <a:solidFill>
                  <a:prstClr val="white"/>
                </a:solidFill>
                <a:effectLst/>
                <a:uLnTx/>
                <a:uFillTx/>
                <a:latin typeface="Calibri" panose="020F0502020204030204" pitchFamily="34" charset="0"/>
                <a:ea typeface="+mj-ea"/>
                <a:cs typeface="Calibri" panose="020F0502020204030204" pitchFamily="34" charset="0"/>
              </a:rPr>
              <a:t>A Conversation with our Stakeholders</a:t>
            </a:r>
          </a:p>
        </p:txBody>
      </p:sp>
      <p:sp>
        <p:nvSpPr>
          <p:cNvPr id="2" name="TextBox 1">
            <a:extLst>
              <a:ext uri="{FF2B5EF4-FFF2-40B4-BE49-F238E27FC236}">
                <a16:creationId xmlns:a16="http://schemas.microsoft.com/office/drawing/2014/main" id="{0A319762-5696-BEAF-485D-51E0F5D1CC8E}"/>
              </a:ext>
            </a:extLst>
          </p:cNvPr>
          <p:cNvSpPr txBox="1"/>
          <p:nvPr/>
        </p:nvSpPr>
        <p:spPr>
          <a:xfrm>
            <a:off x="393095" y="1299253"/>
            <a:ext cx="11109435"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Avenir Next LT Pro"/>
                <a:ea typeface="+mn-ea"/>
                <a:cs typeface="+mn-cs"/>
              </a:rPr>
              <a:t>Recycling Company A provides recycling collection and sorting services.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venir Next LT Pro"/>
                <a:ea typeface="+mn-ea"/>
                <a:cs typeface="+mn-cs"/>
              </a:rPr>
              <a:t>Through their GHG emissions inventory process, the company identified the following primary emissions: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Avenir Next LT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Avenir Next LT Pro"/>
                <a:ea typeface="+mn-ea"/>
                <a:cs typeface="+mn-cs"/>
              </a:rPr>
              <a:t> </a:t>
            </a:r>
            <a:endParaRPr kumimoji="0" lang="en-US" sz="1600" b="1" i="0" u="none" strike="noStrike" kern="1200" cap="none" spc="0" normalizeH="0" baseline="0" noProof="0">
              <a:ln>
                <a:noFill/>
              </a:ln>
              <a:solidFill>
                <a:prstClr val="black"/>
              </a:solidFill>
              <a:effectLst/>
              <a:uLnTx/>
              <a:uFillTx/>
              <a:latin typeface="Avenir Next LT Pro"/>
              <a:ea typeface="+mn-ea"/>
              <a:cs typeface="+mn-cs"/>
            </a:endParaRPr>
          </a:p>
        </p:txBody>
      </p:sp>
      <p:graphicFrame>
        <p:nvGraphicFramePr>
          <p:cNvPr id="3" name="Diagram 2">
            <a:extLst>
              <a:ext uri="{FF2B5EF4-FFF2-40B4-BE49-F238E27FC236}">
                <a16:creationId xmlns:a16="http://schemas.microsoft.com/office/drawing/2014/main" id="{ACA3961E-FE5E-D4DD-A8DE-5EED88B36E65}"/>
              </a:ext>
            </a:extLst>
          </p:cNvPr>
          <p:cNvGraphicFramePr/>
          <p:nvPr/>
        </p:nvGraphicFramePr>
        <p:xfrm>
          <a:off x="403920" y="-497687"/>
          <a:ext cx="11384157" cy="72086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9C22FB9E-CA5A-CD3F-B9DF-1A879A51B74B}"/>
              </a:ext>
            </a:extLst>
          </p:cNvPr>
          <p:cNvSpPr txBox="1"/>
          <p:nvPr/>
        </p:nvSpPr>
        <p:spPr>
          <a:xfrm>
            <a:off x="262939" y="5141280"/>
            <a:ext cx="11601561" cy="1569660"/>
          </a:xfrm>
          <a:prstGeom prst="rect">
            <a:avLst/>
          </a:prstGeom>
          <a:solidFill>
            <a:schemeClr val="accent6">
              <a:lumMod val="20000"/>
              <a:lumOff val="80000"/>
            </a:schemeClr>
          </a:solidFill>
          <a:ln>
            <a:solidFill>
              <a:schemeClr val="accent1"/>
            </a:solidFill>
          </a:ln>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a:ln>
                  <a:noFill/>
                </a:ln>
                <a:solidFill>
                  <a:prstClr val="black"/>
                </a:solidFill>
                <a:effectLst/>
                <a:uLnTx/>
                <a:uFillTx/>
                <a:latin typeface="Avenir Next LT Pro"/>
                <a:ea typeface="+mn-ea"/>
                <a:cs typeface="+mn-cs"/>
              </a:rPr>
              <a:t>Company A’s emission inventory includes emissions only.  </a:t>
            </a:r>
            <a:r>
              <a:rPr kumimoji="0" lang="en-US" sz="1600" b="0" i="0" u="none" strike="noStrike" kern="1200" cap="none" spc="0" normalizeH="0" baseline="0" noProof="0">
                <a:ln>
                  <a:noFill/>
                </a:ln>
                <a:solidFill>
                  <a:prstClr val="black"/>
                </a:solidFill>
                <a:effectLst/>
                <a:uLnTx/>
                <a:uFillTx/>
                <a:latin typeface="Avenir Next LT Pro"/>
                <a:ea typeface="+mn-ea"/>
                <a:cs typeface="+mn-cs"/>
              </a:rPr>
              <a:t>It does not include the environmental </a:t>
            </a:r>
            <a:r>
              <a:rPr kumimoji="0" lang="en-US" sz="1600" b="0" i="0" u="sng" strike="noStrike" kern="1200" cap="none" spc="0" normalizeH="0" baseline="0" noProof="0">
                <a:ln>
                  <a:noFill/>
                </a:ln>
                <a:solidFill>
                  <a:prstClr val="black"/>
                </a:solidFill>
                <a:effectLst/>
                <a:uLnTx/>
                <a:uFillTx/>
                <a:latin typeface="Avenir Next LT Pro"/>
                <a:ea typeface="+mn-ea"/>
                <a:cs typeface="+mn-cs"/>
              </a:rPr>
              <a:t>benefits</a:t>
            </a:r>
            <a:r>
              <a:rPr kumimoji="0" lang="en-US" sz="1600" b="0" i="0" u="none" strike="noStrike" kern="1200" cap="none" spc="0" normalizeH="0" baseline="0" noProof="0">
                <a:ln>
                  <a:noFill/>
                </a:ln>
                <a:solidFill>
                  <a:prstClr val="black"/>
                </a:solidFill>
                <a:effectLst/>
                <a:uLnTx/>
                <a:uFillTx/>
                <a:latin typeface="Avenir Next LT Pro"/>
                <a:ea typeface="+mn-ea"/>
                <a:cs typeface="+mn-cs"/>
              </a:rPr>
              <a:t> associated with the tons they recycle.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a:ln>
                  <a:noFill/>
                </a:ln>
                <a:solidFill>
                  <a:prstClr val="black"/>
                </a:solidFill>
                <a:effectLst/>
                <a:uLnTx/>
                <a:uFillTx/>
                <a:latin typeface="Avenir Next LT Pro"/>
                <a:ea typeface="+mn-ea"/>
                <a:cs typeface="+mn-cs"/>
              </a:rPr>
              <a:t>Avoided Emissions.  </a:t>
            </a:r>
            <a:r>
              <a:rPr kumimoji="0" lang="en-US" sz="1600" b="0" i="0" u="none" strike="noStrike" kern="1200" cap="none" spc="0" normalizeH="0" baseline="0" noProof="0">
                <a:ln>
                  <a:noFill/>
                </a:ln>
                <a:solidFill>
                  <a:prstClr val="black"/>
                </a:solidFill>
                <a:effectLst/>
                <a:uLnTx/>
                <a:uFillTx/>
                <a:latin typeface="Avenir Next LT Pro"/>
                <a:ea typeface="+mn-ea"/>
                <a:cs typeface="+mn-cs"/>
              </a:rPr>
              <a:t>The benefits of recycling are called Avoided Emissions since they reduce emissions outside of the boundary of this company.  Other companies in the supply chain will report the benefits of recycling as part of their emission inventory.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1" i="0" u="none" strike="noStrike" kern="1200" cap="none" spc="0" normalizeH="0" baseline="0" noProof="0">
                <a:ln>
                  <a:noFill/>
                </a:ln>
                <a:solidFill>
                  <a:prstClr val="black"/>
                </a:solidFill>
                <a:effectLst/>
                <a:uLnTx/>
                <a:uFillTx/>
                <a:latin typeface="Avenir Next LT Pro"/>
                <a:ea typeface="+mn-ea"/>
                <a:cs typeface="+mn-cs"/>
              </a:rPr>
              <a:t>If Recycling Company A incorporated these benefits, this would result in double counting of emissions benefits. </a:t>
            </a:r>
          </a:p>
        </p:txBody>
      </p:sp>
      <p:sp>
        <p:nvSpPr>
          <p:cNvPr id="7" name="TextBox 6">
            <a:extLst>
              <a:ext uri="{FF2B5EF4-FFF2-40B4-BE49-F238E27FC236}">
                <a16:creationId xmlns:a16="http://schemas.microsoft.com/office/drawing/2014/main" id="{A21A5662-B4B4-318B-21B4-364416796293}"/>
              </a:ext>
            </a:extLst>
          </p:cNvPr>
          <p:cNvSpPr txBox="1"/>
          <p:nvPr/>
        </p:nvSpPr>
        <p:spPr>
          <a:xfrm>
            <a:off x="262939" y="4419670"/>
            <a:ext cx="11601562" cy="646331"/>
          </a:xfrm>
          <a:prstGeom prst="rect">
            <a:avLst/>
          </a:prstGeom>
          <a:solidFill>
            <a:srgbClr val="FFFF00"/>
          </a:solidFill>
          <a:ln w="28575">
            <a:solidFill>
              <a:schemeClr val="tx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venir Next LT Pro"/>
                <a:ea typeface="+mn-ea"/>
                <a:cs typeface="+mn-cs"/>
              </a:rPr>
              <a:t>Avoided Emissions (Scope 4):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Avenir Next LT Pro"/>
                <a:ea typeface="+mn-ea"/>
                <a:cs typeface="+mn-cs"/>
              </a:rPr>
              <a:t>Reported separately as part of this company’s Sustainability Report </a:t>
            </a:r>
          </a:p>
        </p:txBody>
      </p:sp>
      <p:sp>
        <p:nvSpPr>
          <p:cNvPr id="9" name="TextBox 8">
            <a:extLst>
              <a:ext uri="{FF2B5EF4-FFF2-40B4-BE49-F238E27FC236}">
                <a16:creationId xmlns:a16="http://schemas.microsoft.com/office/drawing/2014/main" id="{B83D7261-D271-5366-55BF-A0CF9F9D3CBC}"/>
              </a:ext>
            </a:extLst>
          </p:cNvPr>
          <p:cNvSpPr txBox="1"/>
          <p:nvPr/>
        </p:nvSpPr>
        <p:spPr>
          <a:xfrm>
            <a:off x="295219" y="1905870"/>
            <a:ext cx="11601561" cy="2435549"/>
          </a:xfrm>
          <a:prstGeom prst="rect">
            <a:avLst/>
          </a:prstGeom>
          <a:noFill/>
          <a:ln w="28575">
            <a:solidFill>
              <a:schemeClr val="tx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venir Next LT Pro"/>
              <a:ea typeface="+mn-ea"/>
              <a:cs typeface="+mn-cs"/>
            </a:endParaRPr>
          </a:p>
        </p:txBody>
      </p:sp>
    </p:spTree>
    <p:extLst>
      <p:ext uri="{BB962C8B-B14F-4D97-AF65-F5344CB8AC3E}">
        <p14:creationId xmlns:p14="http://schemas.microsoft.com/office/powerpoint/2010/main" val="3375396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5E4385-A48F-1280-F00A-8AED90E2652D}"/>
              </a:ext>
            </a:extLst>
          </p:cNvPr>
          <p:cNvSpPr>
            <a:spLocks noGrp="1"/>
          </p:cNvSpPr>
          <p:nvPr>
            <p:ph type="title"/>
          </p:nvPr>
        </p:nvSpPr>
        <p:spPr>
          <a:xfrm>
            <a:off x="-394232" y="221677"/>
            <a:ext cx="12586231" cy="769493"/>
          </a:xfrm>
        </p:spPr>
        <p:txBody>
          <a:bodyPr>
            <a:normAutofit fontScale="90000"/>
          </a:bodyPr>
          <a:lstStyle/>
          <a:p>
            <a:pPr algn="r"/>
            <a:r>
              <a:rPr lang="en-US" dirty="0"/>
              <a:t>Counting Emissions from Recycling </a:t>
            </a:r>
          </a:p>
        </p:txBody>
      </p:sp>
      <p:sp>
        <p:nvSpPr>
          <p:cNvPr id="6" name="Slide Number Placeholder 5">
            <a:extLst>
              <a:ext uri="{FF2B5EF4-FFF2-40B4-BE49-F238E27FC236}">
                <a16:creationId xmlns:a16="http://schemas.microsoft.com/office/drawing/2014/main" id="{46C4E915-D668-5087-BD79-082B0FB43D5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05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10" name="TextBox 9">
            <a:extLst>
              <a:ext uri="{FF2B5EF4-FFF2-40B4-BE49-F238E27FC236}">
                <a16:creationId xmlns:a16="http://schemas.microsoft.com/office/drawing/2014/main" id="{EF748C9E-E5F0-4D85-DBA2-9E5F50E45C30}"/>
              </a:ext>
            </a:extLst>
          </p:cNvPr>
          <p:cNvSpPr txBox="1"/>
          <p:nvPr/>
        </p:nvSpPr>
        <p:spPr>
          <a:xfrm>
            <a:off x="969129" y="1198796"/>
            <a:ext cx="1046181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A41C5"/>
                </a:solidFill>
                <a:effectLst/>
                <a:uLnTx/>
                <a:uFillTx/>
                <a:latin typeface="Avenir Next LT Pro"/>
                <a:ea typeface="+mn-ea"/>
                <a:cs typeface="+mn-cs"/>
              </a:rPr>
              <a:t>Who Counts Which Emissions?  </a:t>
            </a:r>
          </a:p>
        </p:txBody>
      </p:sp>
      <p:sp>
        <p:nvSpPr>
          <p:cNvPr id="11" name="Rectangle: Rounded Corners 10">
            <a:extLst>
              <a:ext uri="{FF2B5EF4-FFF2-40B4-BE49-F238E27FC236}">
                <a16:creationId xmlns:a16="http://schemas.microsoft.com/office/drawing/2014/main" id="{608175E5-B451-ED35-0331-2B1AD0C04486}"/>
              </a:ext>
            </a:extLst>
          </p:cNvPr>
          <p:cNvSpPr/>
          <p:nvPr/>
        </p:nvSpPr>
        <p:spPr>
          <a:xfrm>
            <a:off x="9065405" y="2273851"/>
            <a:ext cx="2931523" cy="4004288"/>
          </a:xfrm>
          <a:prstGeom prst="round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Avenir Next LT Pro"/>
                <a:ea typeface="+mn-ea"/>
                <a:cs typeface="+mn-cs"/>
              </a:rPr>
              <a:t>THE BOTTOM LINE</a:t>
            </a:r>
          </a:p>
          <a:p>
            <a:pPr marL="176213" marR="0" lvl="0" indent="-176213"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venir Next LT Pro"/>
                <a:ea typeface="+mn-ea"/>
                <a:cs typeface="+mn-cs"/>
              </a:rPr>
              <a:t>Recyclers generate emissions.</a:t>
            </a:r>
          </a:p>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venir Next LT Pro"/>
                <a:ea typeface="+mn-ea"/>
                <a:cs typeface="+mn-cs"/>
              </a:rPr>
              <a:t>Our customers’ recycling programs create recyclables that reduce landfill emissions.   </a:t>
            </a:r>
          </a:p>
          <a:p>
            <a:pPr marL="176213"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venir Next LT Pro"/>
                <a:ea typeface="+mn-ea"/>
                <a:cs typeface="+mn-cs"/>
              </a:rPr>
              <a:t>Recyclables replace virgin material, which results in reduced production energy and reduced mining emissions (the largest impact).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venir Next LT Pro"/>
                <a:ea typeface="+mn-ea"/>
                <a:cs typeface="+mn-cs"/>
              </a:rPr>
              <a:t>Overall fewer global emissions are generated and reported as a result of recycling. </a:t>
            </a:r>
          </a:p>
        </p:txBody>
      </p:sp>
      <p:sp>
        <p:nvSpPr>
          <p:cNvPr id="13" name="Rectangle: Rounded Corners 12">
            <a:extLst>
              <a:ext uri="{FF2B5EF4-FFF2-40B4-BE49-F238E27FC236}">
                <a16:creationId xmlns:a16="http://schemas.microsoft.com/office/drawing/2014/main" id="{EF3CC89B-3045-D62A-18D1-A1D787E4E26A}"/>
              </a:ext>
            </a:extLst>
          </p:cNvPr>
          <p:cNvSpPr/>
          <p:nvPr/>
        </p:nvSpPr>
        <p:spPr>
          <a:xfrm>
            <a:off x="195072" y="2978338"/>
            <a:ext cx="2802415" cy="3713626"/>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400" b="1" i="0" u="sng" strike="noStrike" kern="1200" cap="none" spc="0" normalizeH="0" baseline="0" noProof="0" dirty="0">
                <a:ln>
                  <a:noFill/>
                </a:ln>
                <a:solidFill>
                  <a:prstClr val="black"/>
                </a:solidFill>
                <a:effectLst/>
                <a:uLnTx/>
                <a:uFillTx/>
                <a:latin typeface="Avenir Next LT Pro"/>
                <a:ea typeface="+mn-ea"/>
                <a:cs typeface="+mn-cs"/>
              </a:rPr>
              <a:t>VIRGIN MATERIAL MINING COMPANIES</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venir Next LT Pro"/>
                <a:ea typeface="+mn-ea"/>
                <a:cs typeface="+mn-cs"/>
              </a:rPr>
              <a:t>The mining industry reports emissions from their mining operations.</a:t>
            </a:r>
          </a:p>
          <a:p>
            <a:pPr marL="176213" marR="0" lvl="0" indent="-176213"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venir Next LT Pro"/>
                <a:ea typeface="+mn-ea"/>
                <a:cs typeface="+mn-cs"/>
              </a:rPr>
              <a:t>Most emissions occur from the fuel and electricity used to mine virgin resources.  </a:t>
            </a:r>
          </a:p>
          <a:p>
            <a:pPr marL="176213" marR="0" lvl="0" indent="-176213"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venir Next LT Pro"/>
                <a:ea typeface="+mn-ea"/>
                <a:cs typeface="+mn-cs"/>
              </a:rPr>
              <a:t>Recyclables sold to product manufactures reduce demand for virgin material, so mining company report fewer emissions.  </a:t>
            </a:r>
          </a:p>
        </p:txBody>
      </p:sp>
      <p:sp>
        <p:nvSpPr>
          <p:cNvPr id="17" name="TextBox 16">
            <a:extLst>
              <a:ext uri="{FF2B5EF4-FFF2-40B4-BE49-F238E27FC236}">
                <a16:creationId xmlns:a16="http://schemas.microsoft.com/office/drawing/2014/main" id="{D2C85073-EA18-5B44-094C-13FD2036F3C4}"/>
              </a:ext>
            </a:extLst>
          </p:cNvPr>
          <p:cNvSpPr txBox="1"/>
          <p:nvPr/>
        </p:nvSpPr>
        <p:spPr>
          <a:xfrm>
            <a:off x="11220015" y="6584242"/>
            <a:ext cx="854631"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venir Next LT Pro"/>
                <a:ea typeface="+mn-ea"/>
                <a:cs typeface="+mn-cs"/>
              </a:rPr>
              <a:t>October 2023</a:t>
            </a:r>
          </a:p>
        </p:txBody>
      </p:sp>
      <p:pic>
        <p:nvPicPr>
          <p:cNvPr id="18" name="Picture 17">
            <a:extLst>
              <a:ext uri="{FF2B5EF4-FFF2-40B4-BE49-F238E27FC236}">
                <a16:creationId xmlns:a16="http://schemas.microsoft.com/office/drawing/2014/main" id="{FC547D18-C0C4-3103-4D62-00FEE2AE6D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31433" y="6330979"/>
            <a:ext cx="786373" cy="427122"/>
          </a:xfrm>
          <a:prstGeom prst="rect">
            <a:avLst/>
          </a:prstGeom>
        </p:spPr>
      </p:pic>
      <p:sp>
        <p:nvSpPr>
          <p:cNvPr id="4" name="Arrow: Striped Right 3">
            <a:extLst>
              <a:ext uri="{FF2B5EF4-FFF2-40B4-BE49-F238E27FC236}">
                <a16:creationId xmlns:a16="http://schemas.microsoft.com/office/drawing/2014/main" id="{8EDA2F90-6383-4959-9E8D-07C985D96995}"/>
              </a:ext>
            </a:extLst>
          </p:cNvPr>
          <p:cNvSpPr/>
          <p:nvPr/>
        </p:nvSpPr>
        <p:spPr>
          <a:xfrm>
            <a:off x="2774893" y="5833130"/>
            <a:ext cx="1301348" cy="523220"/>
          </a:xfrm>
          <a:prstGeom prst="stripedRight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graphicFrame>
        <p:nvGraphicFramePr>
          <p:cNvPr id="5" name="Diagram 4">
            <a:extLst>
              <a:ext uri="{FF2B5EF4-FFF2-40B4-BE49-F238E27FC236}">
                <a16:creationId xmlns:a16="http://schemas.microsoft.com/office/drawing/2014/main" id="{69735B61-354D-93E8-2C20-8D71964D5106}"/>
              </a:ext>
            </a:extLst>
          </p:cNvPr>
          <p:cNvGraphicFramePr/>
          <p:nvPr/>
        </p:nvGraphicFramePr>
        <p:xfrm>
          <a:off x="1826012" y="1524864"/>
          <a:ext cx="8278664" cy="56370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4" name="Arrow: Striped Right 13">
            <a:extLst>
              <a:ext uri="{FF2B5EF4-FFF2-40B4-BE49-F238E27FC236}">
                <a16:creationId xmlns:a16="http://schemas.microsoft.com/office/drawing/2014/main" id="{F43DA457-F4DF-C8E9-C470-7BDD55281069}"/>
              </a:ext>
            </a:extLst>
          </p:cNvPr>
          <p:cNvSpPr/>
          <p:nvPr/>
        </p:nvSpPr>
        <p:spPr>
          <a:xfrm>
            <a:off x="8571185" y="3820178"/>
            <a:ext cx="593372" cy="523220"/>
          </a:xfrm>
          <a:prstGeom prst="stripedRightArrow">
            <a:avLst/>
          </a:prstGeom>
          <a:solidFill>
            <a:schemeClr val="accent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Tree>
    <p:extLst>
      <p:ext uri="{BB962C8B-B14F-4D97-AF65-F5344CB8AC3E}">
        <p14:creationId xmlns:p14="http://schemas.microsoft.com/office/powerpoint/2010/main" val="39224815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22C16-98DB-0D37-18CA-565993467BA0}"/>
              </a:ext>
            </a:extLst>
          </p:cNvPr>
          <p:cNvSpPr>
            <a:spLocks noGrp="1"/>
          </p:cNvSpPr>
          <p:nvPr>
            <p:ph type="title"/>
          </p:nvPr>
        </p:nvSpPr>
        <p:spPr>
          <a:xfrm>
            <a:off x="753035" y="138331"/>
            <a:ext cx="11243893" cy="769493"/>
          </a:xfrm>
        </p:spPr>
        <p:txBody>
          <a:bodyPr>
            <a:normAutofit fontScale="90000"/>
          </a:bodyPr>
          <a:lstStyle/>
          <a:p>
            <a:pPr algn="r"/>
            <a:r>
              <a:rPr lang="en-US"/>
              <a:t>Avoided Emissions in Other Industries</a:t>
            </a:r>
          </a:p>
        </p:txBody>
      </p:sp>
      <p:sp>
        <p:nvSpPr>
          <p:cNvPr id="6" name="Slide Number Placeholder 5">
            <a:extLst>
              <a:ext uri="{FF2B5EF4-FFF2-40B4-BE49-F238E27FC236}">
                <a16:creationId xmlns:a16="http://schemas.microsoft.com/office/drawing/2014/main" id="{03CC6CDC-C836-2774-F25D-2551957DBA4D}"/>
              </a:ext>
            </a:extLst>
          </p:cNvPr>
          <p:cNvSpPr>
            <a:spLocks noGrp="1"/>
          </p:cNvSpPr>
          <p:nvPr>
            <p:ph type="sldNum" sz="quarter" idx="12"/>
          </p:nvPr>
        </p:nvSpPr>
        <p:spPr>
          <a:xfrm>
            <a:off x="11294274" y="6361639"/>
            <a:ext cx="630936"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05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20" name="TextBox 19">
            <a:extLst>
              <a:ext uri="{FF2B5EF4-FFF2-40B4-BE49-F238E27FC236}">
                <a16:creationId xmlns:a16="http://schemas.microsoft.com/office/drawing/2014/main" id="{8A9E77D4-E5C6-0F34-A02C-03CDB5FCAA87}"/>
              </a:ext>
            </a:extLst>
          </p:cNvPr>
          <p:cNvSpPr txBox="1"/>
          <p:nvPr/>
        </p:nvSpPr>
        <p:spPr>
          <a:xfrm>
            <a:off x="627534" y="1372355"/>
            <a:ext cx="10927977"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venir Next LT Pro"/>
                <a:ea typeface="+mn-ea"/>
                <a:cs typeface="+mn-cs"/>
              </a:rPr>
              <a:t>Avoided emissions is not unique to the recycling industry.   </a:t>
            </a:r>
            <a:r>
              <a:rPr kumimoji="0" lang="en-US" sz="1600" b="0" i="0" u="none" strike="noStrike" kern="1200" cap="none" spc="0" normalizeH="0" baseline="0" noProof="0" dirty="0">
                <a:ln>
                  <a:noFill/>
                </a:ln>
                <a:solidFill>
                  <a:prstClr val="black"/>
                </a:solidFill>
                <a:effectLst/>
                <a:uLnTx/>
                <a:uFillTx/>
                <a:latin typeface="Avenir Next LT Pro"/>
                <a:ea typeface="+mn-ea"/>
                <a:cs typeface="+mn-cs"/>
              </a:rPr>
              <a:t>Many companies manufacture products that result in an overall reduction of GHG emissions in society.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venir Next LT Pro"/>
                <a:ea typeface="+mn-ea"/>
                <a:cs typeface="+mn-cs"/>
              </a:rPr>
              <a:t>The </a:t>
            </a:r>
            <a:r>
              <a:rPr kumimoji="0" lang="en-US" sz="1600" b="1" i="0" u="none" strike="noStrike" kern="1200" cap="none" spc="0" normalizeH="0" baseline="0" noProof="0" dirty="0">
                <a:ln>
                  <a:noFill/>
                </a:ln>
                <a:solidFill>
                  <a:prstClr val="black"/>
                </a:solidFill>
                <a:effectLst/>
                <a:uLnTx/>
                <a:uFillTx/>
                <a:latin typeface="Avenir Next LT Pro"/>
                <a:ea typeface="+mn-ea"/>
                <a:cs typeface="+mn-cs"/>
              </a:rPr>
              <a:t>renewable energy field </a:t>
            </a:r>
            <a:r>
              <a:rPr kumimoji="0" lang="en-US" sz="1600" b="0" i="0" u="none" strike="noStrike" kern="1200" cap="none" spc="0" normalizeH="0" baseline="0" noProof="0" dirty="0">
                <a:ln>
                  <a:noFill/>
                </a:ln>
                <a:solidFill>
                  <a:prstClr val="black"/>
                </a:solidFill>
                <a:effectLst/>
                <a:uLnTx/>
                <a:uFillTx/>
                <a:latin typeface="Avenir Next LT Pro"/>
                <a:ea typeface="+mn-ea"/>
                <a:cs typeface="+mn-cs"/>
              </a:rPr>
              <a:t>offers several examples of products and solutions that reduce emissions versus alternatives energy solutions: </a:t>
            </a:r>
          </a:p>
        </p:txBody>
      </p:sp>
      <p:grpSp>
        <p:nvGrpSpPr>
          <p:cNvPr id="26" name="Group 25">
            <a:extLst>
              <a:ext uri="{FF2B5EF4-FFF2-40B4-BE49-F238E27FC236}">
                <a16:creationId xmlns:a16="http://schemas.microsoft.com/office/drawing/2014/main" id="{F805F3BC-D8E3-BEF6-3195-0606610A5341}"/>
              </a:ext>
            </a:extLst>
          </p:cNvPr>
          <p:cNvGrpSpPr/>
          <p:nvPr/>
        </p:nvGrpSpPr>
        <p:grpSpPr>
          <a:xfrm>
            <a:off x="200335" y="5579385"/>
            <a:ext cx="10966125" cy="1010332"/>
            <a:chOff x="2182560" y="5780587"/>
            <a:chExt cx="7714478" cy="1010332"/>
          </a:xfrm>
        </p:grpSpPr>
        <p:sp>
          <p:nvSpPr>
            <p:cNvPr id="21" name="Rectangle: Rounded Corners 20">
              <a:extLst>
                <a:ext uri="{FF2B5EF4-FFF2-40B4-BE49-F238E27FC236}">
                  <a16:creationId xmlns:a16="http://schemas.microsoft.com/office/drawing/2014/main" id="{11FE4588-8EEE-1BE5-0D1B-09C52F575D99}"/>
                </a:ext>
              </a:extLst>
            </p:cNvPr>
            <p:cNvSpPr/>
            <p:nvPr/>
          </p:nvSpPr>
          <p:spPr>
            <a:xfrm>
              <a:off x="2182560" y="5780587"/>
              <a:ext cx="2510949" cy="1010331"/>
            </a:xfrm>
            <a:prstGeom prst="roundRect">
              <a:avLst/>
            </a:prstGeom>
            <a:solidFill>
              <a:schemeClr val="accent6">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venir Next LT Pro"/>
                  <a:ea typeface="+mn-ea"/>
                  <a:cs typeface="+mn-cs"/>
                </a:rPr>
                <a:t>Energy efficiency reduces renewable energy customers’ emissions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venir Next LT Pro"/>
                  <a:ea typeface="+mn-ea"/>
                  <a:cs typeface="+mn-cs"/>
                </a:rPr>
                <a:t>(no emissions credit to renewable energy company)</a:t>
              </a:r>
            </a:p>
          </p:txBody>
        </p:sp>
        <p:sp>
          <p:nvSpPr>
            <p:cNvPr id="22" name="Rectangle: Rounded Corners 21">
              <a:extLst>
                <a:ext uri="{FF2B5EF4-FFF2-40B4-BE49-F238E27FC236}">
                  <a16:creationId xmlns:a16="http://schemas.microsoft.com/office/drawing/2014/main" id="{60E567B4-515B-9EFF-0093-1B9D6E187E67}"/>
                </a:ext>
              </a:extLst>
            </p:cNvPr>
            <p:cNvSpPr/>
            <p:nvPr/>
          </p:nvSpPr>
          <p:spPr>
            <a:xfrm>
              <a:off x="5013463" y="5780587"/>
              <a:ext cx="2205367" cy="1010332"/>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venir Next LT Pro"/>
                  <a:ea typeface="+mn-ea"/>
                  <a:cs typeface="+mn-cs"/>
                </a:rPr>
                <a:t>Product Manufacturers (Customer) has reduced emissions due to renewable energy company products.</a:t>
              </a:r>
            </a:p>
          </p:txBody>
        </p:sp>
        <p:sp>
          <p:nvSpPr>
            <p:cNvPr id="23" name="Rectangle: Rounded Corners 22">
              <a:extLst>
                <a:ext uri="{FF2B5EF4-FFF2-40B4-BE49-F238E27FC236}">
                  <a16:creationId xmlns:a16="http://schemas.microsoft.com/office/drawing/2014/main" id="{C7051634-C2EC-9883-45C7-EC89964B0252}"/>
                </a:ext>
              </a:extLst>
            </p:cNvPr>
            <p:cNvSpPr/>
            <p:nvPr/>
          </p:nvSpPr>
          <p:spPr>
            <a:xfrm>
              <a:off x="7649137" y="5780587"/>
              <a:ext cx="2247901" cy="1010331"/>
            </a:xfrm>
            <a:prstGeom prst="roundRect">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venir Next LT Pro"/>
                  <a:ea typeface="+mn-ea"/>
                  <a:cs typeface="+mn-cs"/>
                </a:rPr>
                <a:t>Product manufacturer benefits by reporting fewer emissions.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venir Next LT Pro"/>
                  <a:ea typeface="+mn-ea"/>
                  <a:cs typeface="+mn-cs"/>
                </a:rPr>
                <a:t>These are Avoided Emissions from energy efficiency products.</a:t>
              </a:r>
            </a:p>
          </p:txBody>
        </p:sp>
        <p:sp>
          <p:nvSpPr>
            <p:cNvPr id="25" name="TextBox 24">
              <a:extLst>
                <a:ext uri="{FF2B5EF4-FFF2-40B4-BE49-F238E27FC236}">
                  <a16:creationId xmlns:a16="http://schemas.microsoft.com/office/drawing/2014/main" id="{BFC323CD-DDA2-21F8-C4FF-C8B056276505}"/>
                </a:ext>
              </a:extLst>
            </p:cNvPr>
            <p:cNvSpPr txBox="1"/>
            <p:nvPr/>
          </p:nvSpPr>
          <p:spPr>
            <a:xfrm>
              <a:off x="7218831" y="6007258"/>
              <a:ext cx="430306" cy="369332"/>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venir Next LT Pro"/>
                  <a:ea typeface="+mn-ea"/>
                  <a:cs typeface="+mn-cs"/>
                </a:rPr>
                <a:t>=</a:t>
              </a:r>
            </a:p>
          </p:txBody>
        </p:sp>
      </p:grpSp>
      <p:sp>
        <p:nvSpPr>
          <p:cNvPr id="27" name="TextBox 26">
            <a:extLst>
              <a:ext uri="{FF2B5EF4-FFF2-40B4-BE49-F238E27FC236}">
                <a16:creationId xmlns:a16="http://schemas.microsoft.com/office/drawing/2014/main" id="{217A901D-4F1E-210F-7872-160D8E7A5158}"/>
              </a:ext>
            </a:extLst>
          </p:cNvPr>
          <p:cNvSpPr txBox="1"/>
          <p:nvPr/>
        </p:nvSpPr>
        <p:spPr>
          <a:xfrm>
            <a:off x="11220015" y="6584242"/>
            <a:ext cx="854631"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venir Next LT Pro"/>
                <a:ea typeface="+mn-ea"/>
                <a:cs typeface="+mn-cs"/>
              </a:rPr>
              <a:t>October 2023</a:t>
            </a:r>
          </a:p>
        </p:txBody>
      </p:sp>
      <p:pic>
        <p:nvPicPr>
          <p:cNvPr id="28" name="Picture 27">
            <a:extLst>
              <a:ext uri="{FF2B5EF4-FFF2-40B4-BE49-F238E27FC236}">
                <a16:creationId xmlns:a16="http://schemas.microsoft.com/office/drawing/2014/main" id="{EA1D836C-E5FF-5B29-61CC-7EFB7D54B2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88273" y="6043174"/>
            <a:ext cx="786373" cy="427122"/>
          </a:xfrm>
          <a:prstGeom prst="rect">
            <a:avLst/>
          </a:prstGeom>
        </p:spPr>
      </p:pic>
      <p:sp>
        <p:nvSpPr>
          <p:cNvPr id="3" name="TextBox 2">
            <a:extLst>
              <a:ext uri="{FF2B5EF4-FFF2-40B4-BE49-F238E27FC236}">
                <a16:creationId xmlns:a16="http://schemas.microsoft.com/office/drawing/2014/main" id="{3FF08BDA-9ABF-350E-F2A7-E00D9833B0EB}"/>
              </a:ext>
            </a:extLst>
          </p:cNvPr>
          <p:cNvSpPr txBox="1"/>
          <p:nvPr/>
        </p:nvSpPr>
        <p:spPr>
          <a:xfrm>
            <a:off x="172720" y="4026001"/>
            <a:ext cx="11521440" cy="523220"/>
          </a:xfrm>
          <a:prstGeom prst="rect">
            <a:avLst/>
          </a:prstGeom>
          <a:noFill/>
          <a:ln w="19050">
            <a:noFill/>
          </a:ln>
        </p:spPr>
        <p:txBody>
          <a:bodyPr wrap="square" rtlCol="0">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Avenir Next LT Pro"/>
                <a:ea typeface="+mn-ea"/>
                <a:cs typeface="+mn-cs"/>
              </a:rPr>
              <a:t>Similar to the recycling industry, a renewable energy company’s </a:t>
            </a:r>
            <a:r>
              <a:rPr kumimoji="0" lang="en-US" sz="1400" b="1" i="0" u="none" strike="noStrike" kern="1200" cap="none" spc="0" normalizeH="0" baseline="0" noProof="0" dirty="0">
                <a:ln>
                  <a:noFill/>
                </a:ln>
                <a:solidFill>
                  <a:prstClr val="black"/>
                </a:solidFill>
                <a:effectLst/>
                <a:uLnTx/>
                <a:uFillTx/>
                <a:latin typeface="Avenir Next LT Pro"/>
                <a:ea typeface="+mn-ea"/>
                <a:cs typeface="+mn-cs"/>
              </a:rPr>
              <a:t>customers</a:t>
            </a:r>
            <a:r>
              <a:rPr kumimoji="0" lang="en-US" sz="1400" b="0" i="0" u="none" strike="noStrike" kern="1200" cap="none" spc="0" normalizeH="0" baseline="0" noProof="0" dirty="0">
                <a:ln>
                  <a:noFill/>
                </a:ln>
                <a:solidFill>
                  <a:prstClr val="black"/>
                </a:solidFill>
                <a:effectLst/>
                <a:uLnTx/>
                <a:uFillTx/>
                <a:latin typeface="Avenir Next LT Pro"/>
                <a:ea typeface="+mn-ea"/>
                <a:cs typeface="+mn-cs"/>
              </a:rPr>
              <a:t> benefit from reporting fewer emissions associated with more efficient use-phase energy use.   Their customers report the emissions associated with their manufacturing process.</a:t>
            </a:r>
          </a:p>
        </p:txBody>
      </p:sp>
      <p:sp>
        <p:nvSpPr>
          <p:cNvPr id="5" name="TextBox 4">
            <a:extLst>
              <a:ext uri="{FF2B5EF4-FFF2-40B4-BE49-F238E27FC236}">
                <a16:creationId xmlns:a16="http://schemas.microsoft.com/office/drawing/2014/main" id="{9088A382-7880-97A2-A1AD-16514CF57D7D}"/>
              </a:ext>
            </a:extLst>
          </p:cNvPr>
          <p:cNvSpPr txBox="1"/>
          <p:nvPr/>
        </p:nvSpPr>
        <p:spPr>
          <a:xfrm>
            <a:off x="172720" y="4691015"/>
            <a:ext cx="11521440" cy="553998"/>
          </a:xfrm>
          <a:prstGeom prst="rect">
            <a:avLst/>
          </a:prstGeom>
          <a:solidFill>
            <a:schemeClr val="accent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white"/>
                </a:solidFill>
                <a:effectLst/>
                <a:uLnTx/>
                <a:uFillTx/>
                <a:latin typeface="Avenir Next LT Pro"/>
                <a:ea typeface="+mn-ea"/>
                <a:cs typeface="+mn-cs"/>
              </a:rPr>
              <a:t>The </a:t>
            </a:r>
            <a:r>
              <a:rPr kumimoji="0" lang="en-US" sz="1400" b="1" i="0" u="none" strike="noStrike" kern="1200" cap="none" spc="0" normalizeH="0" baseline="0" noProof="0" dirty="0">
                <a:ln>
                  <a:noFill/>
                </a:ln>
                <a:solidFill>
                  <a:prstClr val="white"/>
                </a:solidFill>
                <a:effectLst/>
                <a:uLnTx/>
                <a:uFillTx/>
                <a:latin typeface="Avenir Next LT Pro"/>
                <a:ea typeface="+mn-ea"/>
                <a:cs typeface="+mn-cs"/>
              </a:rPr>
              <a:t>net benefits of the entire system leads to avoided emissions, which are captured by tracked by comparing a company’s emissions inventory over time</a:t>
            </a:r>
            <a:endParaRPr kumimoji="0" lang="en-US" sz="1400" b="0" i="0" u="none" strike="noStrike" kern="1200" cap="none" spc="0" normalizeH="0" baseline="0" noProof="0" dirty="0">
              <a:ln>
                <a:noFill/>
              </a:ln>
              <a:solidFill>
                <a:prstClr val="white"/>
              </a:solidFill>
              <a:effectLst/>
              <a:uLnTx/>
              <a:uFillTx/>
              <a:latin typeface="Avenir Next LT Pro"/>
              <a:ea typeface="+mn-ea"/>
              <a:cs typeface="+mn-cs"/>
            </a:endParaRPr>
          </a:p>
        </p:txBody>
      </p:sp>
      <p:sp>
        <p:nvSpPr>
          <p:cNvPr id="4" name="TextBox 3">
            <a:extLst>
              <a:ext uri="{FF2B5EF4-FFF2-40B4-BE49-F238E27FC236}">
                <a16:creationId xmlns:a16="http://schemas.microsoft.com/office/drawing/2014/main" id="{8F6C55DA-3919-A28C-398D-53AAA78EC5E4}"/>
              </a:ext>
            </a:extLst>
          </p:cNvPr>
          <p:cNvSpPr txBox="1"/>
          <p:nvPr/>
        </p:nvSpPr>
        <p:spPr>
          <a:xfrm>
            <a:off x="3702165" y="5831133"/>
            <a:ext cx="611680" cy="369332"/>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venir Next LT Pro"/>
                <a:ea typeface="+mn-ea"/>
                <a:cs typeface="+mn-cs"/>
              </a:rPr>
              <a:t>+</a:t>
            </a:r>
          </a:p>
        </p:txBody>
      </p:sp>
      <p:graphicFrame>
        <p:nvGraphicFramePr>
          <p:cNvPr id="7" name="Table 6">
            <a:extLst>
              <a:ext uri="{FF2B5EF4-FFF2-40B4-BE49-F238E27FC236}">
                <a16:creationId xmlns:a16="http://schemas.microsoft.com/office/drawing/2014/main" id="{8A551C33-22C3-6C51-8977-6AE78D7F2F9E}"/>
              </a:ext>
            </a:extLst>
          </p:cNvPr>
          <p:cNvGraphicFramePr>
            <a:graphicFrameLocks noGrp="1"/>
          </p:cNvGraphicFramePr>
          <p:nvPr/>
        </p:nvGraphicFramePr>
        <p:xfrm>
          <a:off x="665821" y="2506875"/>
          <a:ext cx="10535238" cy="1320800"/>
        </p:xfrm>
        <a:graphic>
          <a:graphicData uri="http://schemas.openxmlformats.org/drawingml/2006/table">
            <a:tbl>
              <a:tblPr firstRow="1" bandRow="1">
                <a:tableStyleId>{5C22544A-7EE6-4342-B048-85BDC9FD1C3A}</a:tableStyleId>
              </a:tblPr>
              <a:tblGrid>
                <a:gridCol w="5267619">
                  <a:extLst>
                    <a:ext uri="{9D8B030D-6E8A-4147-A177-3AD203B41FA5}">
                      <a16:colId xmlns:a16="http://schemas.microsoft.com/office/drawing/2014/main" val="3093262764"/>
                    </a:ext>
                  </a:extLst>
                </a:gridCol>
                <a:gridCol w="5267619">
                  <a:extLst>
                    <a:ext uri="{9D8B030D-6E8A-4147-A177-3AD203B41FA5}">
                      <a16:colId xmlns:a16="http://schemas.microsoft.com/office/drawing/2014/main" val="2891394029"/>
                    </a:ext>
                  </a:extLst>
                </a:gridCol>
              </a:tblGrid>
              <a:tr h="18290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dirty="0">
                          <a:solidFill>
                            <a:schemeClr val="accent6">
                              <a:lumMod val="75000"/>
                            </a:schemeClr>
                          </a:solidFill>
                          <a:effectLst/>
                        </a:rPr>
                        <a:t>Wind turbines or solar panels, compared to fossil fuel power plants</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dirty="0">
                          <a:solidFill>
                            <a:schemeClr val="accent6">
                              <a:lumMod val="75000"/>
                            </a:schemeClr>
                          </a:solidFill>
                          <a:effectLst/>
                        </a:rPr>
                        <a:t>Triple-pane windows, compared to double- or single-pane windows</a:t>
                      </a:r>
                    </a:p>
                  </a:txBody>
                  <a:tcPr>
                    <a:solidFill>
                      <a:schemeClr val="accent1">
                        <a:lumMod val="20000"/>
                        <a:lumOff val="80000"/>
                      </a:schemeClr>
                    </a:solidFill>
                  </a:tcPr>
                </a:tc>
                <a:extLst>
                  <a:ext uri="{0D108BD9-81ED-4DB2-BD59-A6C34878D82A}">
                    <a16:rowId xmlns:a16="http://schemas.microsoft.com/office/drawing/2014/main" val="265568322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dirty="0">
                          <a:solidFill>
                            <a:schemeClr val="accent6">
                              <a:lumMod val="75000"/>
                            </a:schemeClr>
                          </a:solidFill>
                          <a:effectLst/>
                        </a:rPr>
                        <a:t>LED bulbs, compared to incandescent bulbs</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dirty="0">
                          <a:solidFill>
                            <a:schemeClr val="accent6">
                              <a:lumMod val="75000"/>
                            </a:schemeClr>
                          </a:solidFill>
                          <a:effectLst/>
                        </a:rPr>
                        <a:t>Insulation in a building, compared to no insulation</a:t>
                      </a:r>
                    </a:p>
                  </a:txBody>
                  <a:tcPr>
                    <a:solidFill>
                      <a:schemeClr val="accent1">
                        <a:lumMod val="20000"/>
                        <a:lumOff val="80000"/>
                      </a:schemeClr>
                    </a:solidFill>
                  </a:tcPr>
                </a:tc>
                <a:extLst>
                  <a:ext uri="{0D108BD9-81ED-4DB2-BD59-A6C34878D82A}">
                    <a16:rowId xmlns:a16="http://schemas.microsoft.com/office/drawing/2014/main" val="377403828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dirty="0">
                          <a:solidFill>
                            <a:schemeClr val="accent6">
                              <a:lumMod val="75000"/>
                            </a:schemeClr>
                          </a:solidFill>
                          <a:effectLst/>
                        </a:rPr>
                        <a:t>Online meeting software, compared to business travel</a:t>
                      </a:r>
                      <a:endParaRPr lang="en-US" sz="1600" b="0" dirty="0">
                        <a:solidFill>
                          <a:schemeClr val="accent6">
                            <a:lumMod val="75000"/>
                          </a:schemeClr>
                        </a:solidFill>
                      </a:endParaRPr>
                    </a:p>
                  </a:txBody>
                  <a:tcPr>
                    <a:solidFill>
                      <a:schemeClr val="accent1">
                        <a:lumMod val="20000"/>
                        <a:lumOff val="80000"/>
                      </a:schemeClr>
                    </a:solidFill>
                  </a:tcPr>
                </a:tc>
                <a:tc>
                  <a:txBody>
                    <a:bodyPr/>
                    <a:lstStyle/>
                    <a:p>
                      <a:endParaRPr lang="en-US" sz="1600" b="0" dirty="0"/>
                    </a:p>
                  </a:txBody>
                  <a:tcPr>
                    <a:solidFill>
                      <a:schemeClr val="accent1">
                        <a:lumMod val="20000"/>
                        <a:lumOff val="80000"/>
                      </a:schemeClr>
                    </a:solidFill>
                  </a:tcPr>
                </a:tc>
                <a:extLst>
                  <a:ext uri="{0D108BD9-81ED-4DB2-BD59-A6C34878D82A}">
                    <a16:rowId xmlns:a16="http://schemas.microsoft.com/office/drawing/2014/main" val="4047790858"/>
                  </a:ext>
                </a:extLst>
              </a:tr>
            </a:tbl>
          </a:graphicData>
        </a:graphic>
      </p:graphicFrame>
    </p:spTree>
    <p:extLst>
      <p:ext uri="{BB962C8B-B14F-4D97-AF65-F5344CB8AC3E}">
        <p14:creationId xmlns:p14="http://schemas.microsoft.com/office/powerpoint/2010/main" val="3055512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F12ED-1B42-77AF-3D2B-B82DA2355E91}"/>
              </a:ext>
            </a:extLst>
          </p:cNvPr>
          <p:cNvSpPr>
            <a:spLocks noGrp="1"/>
          </p:cNvSpPr>
          <p:nvPr>
            <p:ph type="title"/>
          </p:nvPr>
        </p:nvSpPr>
        <p:spPr>
          <a:xfrm>
            <a:off x="1210235" y="136525"/>
            <a:ext cx="10786693" cy="769493"/>
          </a:xfrm>
        </p:spPr>
        <p:txBody>
          <a:bodyPr>
            <a:normAutofit fontScale="90000"/>
          </a:bodyPr>
          <a:lstStyle/>
          <a:p>
            <a:pPr algn="r"/>
            <a:r>
              <a:rPr lang="en-US"/>
              <a:t>Risks of Improper Scope 4 Reporting</a:t>
            </a:r>
          </a:p>
        </p:txBody>
      </p:sp>
      <p:sp>
        <p:nvSpPr>
          <p:cNvPr id="6" name="Slide Number Placeholder 5">
            <a:extLst>
              <a:ext uri="{FF2B5EF4-FFF2-40B4-BE49-F238E27FC236}">
                <a16:creationId xmlns:a16="http://schemas.microsoft.com/office/drawing/2014/main" id="{739AC90E-75BE-73F8-8BD5-02DDF67952C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05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12" name="TextBox 11">
            <a:extLst>
              <a:ext uri="{FF2B5EF4-FFF2-40B4-BE49-F238E27FC236}">
                <a16:creationId xmlns:a16="http://schemas.microsoft.com/office/drawing/2014/main" id="{87CAB174-449E-9BF9-8771-0F5807812789}"/>
              </a:ext>
            </a:extLst>
          </p:cNvPr>
          <p:cNvSpPr txBox="1"/>
          <p:nvPr/>
        </p:nvSpPr>
        <p:spPr>
          <a:xfrm>
            <a:off x="2718357" y="6352997"/>
            <a:ext cx="7617445"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Avenir Next LT Pro"/>
                <a:ea typeface="+mn-ea"/>
                <a:cs typeface="+mn-cs"/>
                <a:hlinkClick r:id="rId3"/>
              </a:rPr>
              <a:t>https://www.eco-business.com/news/explainer-avoided-emissions-and-how-not-to-overclaim-them/</a:t>
            </a:r>
            <a:endParaRPr kumimoji="0" lang="en-US" sz="1200" b="1" i="0" u="none" strike="noStrike" kern="1200" cap="none" spc="0" normalizeH="0" baseline="0" noProof="0">
              <a:ln>
                <a:noFill/>
              </a:ln>
              <a:solidFill>
                <a:prstClr val="black"/>
              </a:solidFill>
              <a:effectLst/>
              <a:uLnTx/>
              <a:uFillTx/>
              <a:latin typeface="Avenir Next LT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prstClr val="black"/>
              </a:solidFill>
              <a:effectLst/>
              <a:uLnTx/>
              <a:uFillTx/>
              <a:latin typeface="Avenir Next LT Pro"/>
              <a:ea typeface="+mn-ea"/>
              <a:cs typeface="+mn-cs"/>
            </a:endParaRPr>
          </a:p>
        </p:txBody>
      </p:sp>
      <p:pic>
        <p:nvPicPr>
          <p:cNvPr id="5" name="Picture 4">
            <a:extLst>
              <a:ext uri="{FF2B5EF4-FFF2-40B4-BE49-F238E27FC236}">
                <a16:creationId xmlns:a16="http://schemas.microsoft.com/office/drawing/2014/main" id="{3B8F3B3A-96B6-8C30-D551-88E59083241F}"/>
              </a:ext>
            </a:extLst>
          </p:cNvPr>
          <p:cNvPicPr>
            <a:picLocks noChangeAspect="1"/>
          </p:cNvPicPr>
          <p:nvPr/>
        </p:nvPicPr>
        <p:blipFill>
          <a:blip r:embed="rId4"/>
          <a:stretch>
            <a:fillRect/>
          </a:stretch>
        </p:blipFill>
        <p:spPr>
          <a:xfrm>
            <a:off x="7128211" y="4458274"/>
            <a:ext cx="4776174" cy="1624027"/>
          </a:xfrm>
          <a:prstGeom prst="rect">
            <a:avLst/>
          </a:prstGeom>
        </p:spPr>
      </p:pic>
      <p:pic>
        <p:nvPicPr>
          <p:cNvPr id="8" name="Picture 7">
            <a:extLst>
              <a:ext uri="{FF2B5EF4-FFF2-40B4-BE49-F238E27FC236}">
                <a16:creationId xmlns:a16="http://schemas.microsoft.com/office/drawing/2014/main" id="{92FFA28F-32DB-9D4D-DD5D-C18D2357C621}"/>
              </a:ext>
            </a:extLst>
          </p:cNvPr>
          <p:cNvPicPr>
            <a:picLocks noChangeAspect="1"/>
          </p:cNvPicPr>
          <p:nvPr/>
        </p:nvPicPr>
        <p:blipFill>
          <a:blip r:embed="rId5"/>
          <a:stretch>
            <a:fillRect/>
          </a:stretch>
        </p:blipFill>
        <p:spPr>
          <a:xfrm>
            <a:off x="7128211" y="1464429"/>
            <a:ext cx="4645433" cy="2820733"/>
          </a:xfrm>
          <a:prstGeom prst="rect">
            <a:avLst/>
          </a:prstGeom>
        </p:spPr>
      </p:pic>
      <p:sp>
        <p:nvSpPr>
          <p:cNvPr id="9" name="TextBox 8">
            <a:extLst>
              <a:ext uri="{FF2B5EF4-FFF2-40B4-BE49-F238E27FC236}">
                <a16:creationId xmlns:a16="http://schemas.microsoft.com/office/drawing/2014/main" id="{7A44B422-A606-76A3-8FCE-C32358986FC6}"/>
              </a:ext>
            </a:extLst>
          </p:cNvPr>
          <p:cNvSpPr txBox="1"/>
          <p:nvPr/>
        </p:nvSpPr>
        <p:spPr>
          <a:xfrm>
            <a:off x="319745" y="1364644"/>
            <a:ext cx="6087035"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venir Next LT Pro"/>
                <a:ea typeface="+mn-ea"/>
                <a:cs typeface="+mn-cs"/>
              </a:rPr>
              <a:t>In an article for Eco-Business, author </a:t>
            </a:r>
            <a:r>
              <a:rPr kumimoji="0" lang="en-US" sz="1400" b="1" i="0" u="none" strike="noStrike" kern="1200" cap="none" spc="0" normalizeH="0" baseline="0" noProof="0" dirty="0">
                <a:ln>
                  <a:noFill/>
                </a:ln>
                <a:solidFill>
                  <a:srgbClr val="0366D6"/>
                </a:solidFill>
                <a:effectLst/>
                <a:uLnTx/>
                <a:uFillTx/>
                <a:latin typeface="Avenir Next LT Pro"/>
                <a:ea typeface="+mn-ea"/>
                <a:cs typeface="+mn-cs"/>
                <a:hlinkClick r:id="rId6"/>
              </a:rPr>
              <a:t>Ng Wai Mun</a:t>
            </a:r>
            <a:r>
              <a:rPr kumimoji="0" lang="en-US" sz="1400" b="1" i="0" u="none" strike="noStrike" kern="1200" cap="none" spc="0" normalizeH="0" baseline="0" noProof="0" dirty="0">
                <a:ln>
                  <a:noFill/>
                </a:ln>
                <a:solidFill>
                  <a:srgbClr val="0366D6"/>
                </a:solidFill>
                <a:effectLst/>
                <a:uLnTx/>
                <a:uFillTx/>
                <a:latin typeface="Avenir Next LT Pro"/>
                <a:ea typeface="+mn-ea"/>
                <a:cs typeface="+mn-cs"/>
              </a:rPr>
              <a:t> </a:t>
            </a:r>
            <a:r>
              <a:rPr kumimoji="0" lang="en-US" sz="1400" b="0" i="0" u="none" strike="noStrike" kern="1200" cap="none" spc="0" normalizeH="0" baseline="0" noProof="0" dirty="0">
                <a:ln>
                  <a:noFill/>
                </a:ln>
                <a:solidFill>
                  <a:prstClr val="black"/>
                </a:solidFill>
                <a:effectLst/>
                <a:uLnTx/>
                <a:uFillTx/>
                <a:latin typeface="Avenir Next LT Pro"/>
                <a:ea typeface="+mn-ea"/>
                <a:cs typeface="+mn-cs"/>
              </a:rPr>
              <a:t>cautions against inaccurate reporting of Avoided Emissions.   </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venir Next LT Pro"/>
                <a:ea typeface="+mn-ea"/>
                <a:cs typeface="+mn-cs"/>
              </a:rPr>
              <a:t>Avoided emissions claims are often unverifiable or inaccurate.</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venir Next LT Pro"/>
                <a:ea typeface="+mn-ea"/>
                <a:cs typeface="+mn-cs"/>
              </a:rPr>
              <a:t>Most companies that report Avoided Emissions cherry-pick and publicly report the positive impacts of their products. </a:t>
            </a:r>
          </a:p>
          <a:p>
            <a:pPr marL="287338" marR="0" lvl="1" indent="0" algn="l" defTabSz="914400" rtl="0" eaLnBrk="1" fontAlgn="auto" latinLnBrk="0" hangingPunct="1">
              <a:lnSpc>
                <a:spcPct val="100000"/>
              </a:lnSpc>
              <a:spcBef>
                <a:spcPts val="600"/>
              </a:spcBef>
              <a:spcAft>
                <a:spcPts val="0"/>
              </a:spcAft>
              <a:buClrTx/>
              <a:buSzTx/>
              <a:buFontTx/>
              <a:buNone/>
              <a:tabLst/>
              <a:defRPr/>
            </a:pPr>
            <a:r>
              <a:rPr kumimoji="0" lang="en-US" sz="1400" b="0" i="0" u="none" strike="noStrike" kern="1200" cap="none" spc="0" normalizeH="0" baseline="0" noProof="0" dirty="0">
                <a:ln>
                  <a:noFill/>
                </a:ln>
                <a:solidFill>
                  <a:srgbClr val="1B1F23"/>
                </a:solidFill>
                <a:effectLst/>
                <a:uLnTx/>
                <a:uFillTx/>
                <a:latin typeface="Avenir Next LT Pro"/>
                <a:ea typeface="+mn-ea"/>
                <a:cs typeface="+mn-cs"/>
              </a:rPr>
              <a:t>Citing a paper by the </a:t>
            </a:r>
            <a:r>
              <a:rPr kumimoji="0" lang="en-US" sz="1400" b="0" i="0" u="sng" strike="noStrike" kern="1200" cap="none" spc="0" normalizeH="0" baseline="0" noProof="0" dirty="0">
                <a:ln>
                  <a:noFill/>
                </a:ln>
                <a:solidFill>
                  <a:srgbClr val="1B1F23"/>
                </a:solidFill>
                <a:effectLst/>
                <a:uLnTx/>
                <a:uFillTx/>
                <a:latin typeface="Avenir Next LT Pro"/>
                <a:ea typeface="+mn-ea"/>
                <a:cs typeface="+mn-cs"/>
              </a:rPr>
              <a:t>World Resources Institute</a:t>
            </a:r>
            <a:r>
              <a:rPr kumimoji="0" lang="en-US" sz="1400" b="0" i="0" u="none" strike="noStrike" kern="1200" cap="none" spc="0" normalizeH="0" baseline="0" noProof="0" dirty="0">
                <a:ln>
                  <a:noFill/>
                </a:ln>
                <a:solidFill>
                  <a:srgbClr val="1B1F23"/>
                </a:solidFill>
                <a:effectLst/>
                <a:uLnTx/>
                <a:uFillTx/>
                <a:latin typeface="Avenir Next LT Pro"/>
                <a:ea typeface="+mn-ea"/>
                <a:cs typeface="+mn-cs"/>
              </a:rPr>
              <a:t>, “</a:t>
            </a:r>
            <a:r>
              <a:rPr kumimoji="0" lang="en-US" sz="1400" b="0" i="1" u="none" strike="noStrike" kern="1200" cap="none" spc="0" normalizeH="0" baseline="0" noProof="0" dirty="0">
                <a:ln>
                  <a:noFill/>
                </a:ln>
                <a:solidFill>
                  <a:srgbClr val="1B1F23"/>
                </a:solidFill>
                <a:effectLst/>
                <a:uLnTx/>
                <a:uFillTx/>
                <a:latin typeface="Avenir Next LT Pro"/>
                <a:ea typeface="+mn-ea"/>
                <a:cs typeface="+mn-cs"/>
              </a:rPr>
              <a:t>companies tend to only focused on positive impacts in public reporting, ignoring the fact that negative impacts of products are equally common</a:t>
            </a:r>
            <a:r>
              <a:rPr kumimoji="0" lang="en-US" sz="1400" b="0" i="0" u="none" strike="noStrike" kern="1200" cap="none" spc="0" normalizeH="0" baseline="0" noProof="0" dirty="0">
                <a:ln>
                  <a:noFill/>
                </a:ln>
                <a:solidFill>
                  <a:srgbClr val="1B1F23"/>
                </a:solidFill>
                <a:effectLst/>
                <a:uLnTx/>
                <a:uFillTx/>
                <a:latin typeface="Avenir Next LT Pro"/>
                <a:ea typeface="+mn-ea"/>
                <a:cs typeface="+mn-cs"/>
              </a:rPr>
              <a:t>.” </a:t>
            </a:r>
            <a:endParaRPr kumimoji="0" lang="en-US" sz="1400" b="0" i="0" u="none" strike="noStrike" kern="1200" cap="none" spc="0" normalizeH="0" baseline="0" noProof="0" dirty="0">
              <a:ln>
                <a:noFill/>
              </a:ln>
              <a:solidFill>
                <a:prstClr val="black"/>
              </a:solidFill>
              <a:effectLst/>
              <a:uLnTx/>
              <a:uFillTx/>
              <a:latin typeface="Avenir Next LT Pro"/>
              <a:ea typeface="+mn-ea"/>
              <a:cs typeface="+mn-cs"/>
            </a:endParaRP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Avenir Next LT Pro"/>
                <a:ea typeface="+mn-ea"/>
                <a:cs typeface="+mn-cs"/>
              </a:rPr>
              <a:t>Companies risk tarnishing their brand if they are called out for greenwashing or overstating claims on emissions avoided.  </a:t>
            </a:r>
          </a:p>
        </p:txBody>
      </p:sp>
      <p:sp>
        <p:nvSpPr>
          <p:cNvPr id="11" name="TextBox 10">
            <a:extLst>
              <a:ext uri="{FF2B5EF4-FFF2-40B4-BE49-F238E27FC236}">
                <a16:creationId xmlns:a16="http://schemas.microsoft.com/office/drawing/2014/main" id="{84982FA6-3224-2873-1E25-6F8A19A5DDBA}"/>
              </a:ext>
            </a:extLst>
          </p:cNvPr>
          <p:cNvSpPr txBox="1"/>
          <p:nvPr/>
        </p:nvSpPr>
        <p:spPr>
          <a:xfrm>
            <a:off x="361584" y="4114894"/>
            <a:ext cx="6325236" cy="250837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venir Next LT Pro"/>
                <a:ea typeface="+mn-ea"/>
                <a:cs typeface="+mn-cs"/>
              </a:rPr>
              <a:t>Mun offers the following advice for Reporting Avoided Emissions: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 b="1" i="0" u="none" strike="noStrike" kern="1200" cap="none" spc="0" normalizeH="0" baseline="0" noProof="0" dirty="0">
              <a:ln>
                <a:noFill/>
              </a:ln>
              <a:solidFill>
                <a:prstClr val="black"/>
              </a:solidFill>
              <a:effectLst/>
              <a:uLnTx/>
              <a:uFillTx/>
              <a:latin typeface="Avenir Next LT Pro"/>
              <a:ea typeface="+mn-ea"/>
              <a:cs typeface="+mn-cs"/>
            </a:endParaRPr>
          </a:p>
          <a:p>
            <a:pPr marL="342900" marR="0" lvl="0" indent="-342900" algn="l" defTabSz="914400" rtl="0" eaLnBrk="1" fontAlgn="auto" latinLnBrk="0" hangingPunct="1">
              <a:lnSpc>
                <a:spcPct val="100000"/>
              </a:lnSpc>
              <a:spcBef>
                <a:spcPts val="600"/>
              </a:spcBef>
              <a:spcAft>
                <a:spcPts val="0"/>
              </a:spcAft>
              <a:buClrTx/>
              <a:buSzTx/>
              <a:buFontTx/>
              <a:buAutoNum type="arabicPeriod"/>
              <a:tabLst/>
              <a:defRPr/>
            </a:pPr>
            <a:r>
              <a:rPr kumimoji="0" lang="en-US" sz="1400" b="1" i="0" u="none" strike="noStrike" kern="1200" cap="none" spc="0" normalizeH="0" baseline="0" noProof="0" dirty="0">
                <a:ln>
                  <a:noFill/>
                </a:ln>
                <a:solidFill>
                  <a:prstClr val="black"/>
                </a:solidFill>
                <a:effectLst/>
                <a:uLnTx/>
                <a:uFillTx/>
                <a:latin typeface="Avenir Next LT Pro"/>
                <a:ea typeface="+mn-ea"/>
                <a:cs typeface="+mn-cs"/>
              </a:rPr>
              <a:t>Avoid Cherry Picking.  </a:t>
            </a:r>
            <a:r>
              <a:rPr kumimoji="0" lang="en-US" sz="1400" b="0" i="0" u="none" strike="noStrike" kern="1200" cap="none" spc="0" normalizeH="0" baseline="0" noProof="0" dirty="0">
                <a:ln>
                  <a:noFill/>
                </a:ln>
                <a:solidFill>
                  <a:prstClr val="black"/>
                </a:solidFill>
                <a:effectLst/>
                <a:uLnTx/>
                <a:uFillTx/>
                <a:latin typeface="Avenir Next LT Pro"/>
                <a:ea typeface="+mn-ea"/>
                <a:cs typeface="+mn-cs"/>
              </a:rPr>
              <a:t>Include negative and positive impacts of products and services.</a:t>
            </a:r>
          </a:p>
          <a:p>
            <a:pPr marL="342900" marR="0" lvl="0" indent="-342900" algn="l" defTabSz="914400" rtl="0" eaLnBrk="1" fontAlgn="auto" latinLnBrk="0" hangingPunct="1">
              <a:lnSpc>
                <a:spcPct val="100000"/>
              </a:lnSpc>
              <a:spcBef>
                <a:spcPts val="600"/>
              </a:spcBef>
              <a:spcAft>
                <a:spcPts val="0"/>
              </a:spcAft>
              <a:buClrTx/>
              <a:buSzTx/>
              <a:buFontTx/>
              <a:buAutoNum type="arabicPeriod"/>
              <a:tabLst/>
              <a:defRPr/>
            </a:pPr>
            <a:r>
              <a:rPr kumimoji="0" lang="en-US" sz="1400" b="1" i="0" u="none" strike="noStrike" kern="1200" cap="none" spc="0" normalizeH="0" baseline="0" noProof="0" dirty="0">
                <a:ln>
                  <a:noFill/>
                </a:ln>
                <a:solidFill>
                  <a:prstClr val="black"/>
                </a:solidFill>
                <a:effectLst/>
                <a:uLnTx/>
                <a:uFillTx/>
                <a:latin typeface="Avenir Next LT Pro"/>
                <a:ea typeface="+mn-ea"/>
                <a:cs typeface="+mn-cs"/>
              </a:rPr>
              <a:t>Be transparent about assumptions.  </a:t>
            </a:r>
            <a:r>
              <a:rPr kumimoji="0" lang="en-US" sz="1400" b="0" i="0" u="none" strike="noStrike" kern="1200" cap="none" spc="0" normalizeH="0" baseline="0" noProof="0" dirty="0">
                <a:ln>
                  <a:noFill/>
                </a:ln>
                <a:solidFill>
                  <a:prstClr val="black"/>
                </a:solidFill>
                <a:effectLst/>
                <a:uLnTx/>
                <a:uFillTx/>
                <a:latin typeface="Avenir Next LT Pro"/>
                <a:ea typeface="+mn-ea"/>
                <a:cs typeface="+mn-cs"/>
              </a:rPr>
              <a:t>State assumptions up front.</a:t>
            </a:r>
          </a:p>
          <a:p>
            <a:pPr marL="342900" marR="0" lvl="0" indent="-342900" algn="l" defTabSz="914400" rtl="0" eaLnBrk="1" fontAlgn="auto" latinLnBrk="0" hangingPunct="1">
              <a:lnSpc>
                <a:spcPct val="100000"/>
              </a:lnSpc>
              <a:spcBef>
                <a:spcPts val="600"/>
              </a:spcBef>
              <a:spcAft>
                <a:spcPts val="0"/>
              </a:spcAft>
              <a:buClrTx/>
              <a:buSzTx/>
              <a:buFontTx/>
              <a:buAutoNum type="arabicPeriod"/>
              <a:tabLst/>
              <a:defRPr/>
            </a:pPr>
            <a:r>
              <a:rPr kumimoji="0" lang="en-US" sz="1400" b="1" i="0" u="none" strike="noStrike" kern="1200" cap="none" spc="0" normalizeH="0" baseline="0" noProof="0" dirty="0">
                <a:ln>
                  <a:noFill/>
                </a:ln>
                <a:solidFill>
                  <a:srgbClr val="1B1F23"/>
                </a:solidFill>
                <a:effectLst/>
                <a:uLnTx/>
                <a:uFillTx/>
                <a:latin typeface="Avenir Next LT Pro"/>
                <a:ea typeface="+mn-ea"/>
                <a:cs typeface="+mn-cs"/>
              </a:rPr>
              <a:t>Consider spillover impact or change in consumer behavior. </a:t>
            </a:r>
            <a:r>
              <a:rPr kumimoji="0" lang="en-US" sz="1400" b="0" i="0" u="none" strike="noStrike" kern="1200" cap="none" spc="0" normalizeH="0" baseline="0" noProof="0" dirty="0">
                <a:ln>
                  <a:noFill/>
                </a:ln>
                <a:solidFill>
                  <a:srgbClr val="1B1F23"/>
                </a:solidFill>
                <a:effectLst/>
                <a:uLnTx/>
                <a:uFillTx/>
                <a:latin typeface="Avenir Next LT Pro"/>
                <a:ea typeface="+mn-ea"/>
                <a:cs typeface="+mn-cs"/>
              </a:rPr>
              <a:t>The use of a product may create ripple effects that increase or reduce emissions outside of the product’s life cycle. Report complete value chain emissions inventory information. </a:t>
            </a:r>
            <a:endParaRPr kumimoji="0" lang="en-US" sz="1400" b="1" i="0" u="none" strike="noStrike" kern="1200" cap="none" spc="0" normalizeH="0" baseline="0" noProof="0" dirty="0">
              <a:ln>
                <a:noFill/>
              </a:ln>
              <a:solidFill>
                <a:srgbClr val="1B1F23"/>
              </a:solidFill>
              <a:effectLst/>
              <a:uLnTx/>
              <a:uFillTx/>
              <a:latin typeface="Avenir Next LT Pro"/>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en-US" sz="1400" b="1" i="0" u="none" strike="noStrike" kern="1200" cap="none" spc="0" normalizeH="0" baseline="0" noProof="0" dirty="0">
              <a:ln>
                <a:noFill/>
              </a:ln>
              <a:solidFill>
                <a:srgbClr val="1B1F23"/>
              </a:solidFill>
              <a:effectLst/>
              <a:uLnTx/>
              <a:uFillTx/>
              <a:latin typeface="Sohne"/>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dirty="0">
              <a:ln>
                <a:noFill/>
              </a:ln>
              <a:solidFill>
                <a:prstClr val="black"/>
              </a:solidFill>
              <a:effectLst/>
              <a:uLnTx/>
              <a:uFillTx/>
              <a:latin typeface="Avenir Next LT Pro"/>
              <a:ea typeface="+mn-ea"/>
              <a:cs typeface="+mn-cs"/>
            </a:endParaRPr>
          </a:p>
        </p:txBody>
      </p:sp>
      <p:sp>
        <p:nvSpPr>
          <p:cNvPr id="15" name="Rectangle 14">
            <a:extLst>
              <a:ext uri="{FF2B5EF4-FFF2-40B4-BE49-F238E27FC236}">
                <a16:creationId xmlns:a16="http://schemas.microsoft.com/office/drawing/2014/main" id="{A7D24D9F-ACED-C2CE-939F-B380EF38A0DB}"/>
              </a:ext>
            </a:extLst>
          </p:cNvPr>
          <p:cNvSpPr/>
          <p:nvPr/>
        </p:nvSpPr>
        <p:spPr>
          <a:xfrm>
            <a:off x="6883685" y="1364644"/>
            <a:ext cx="5113243" cy="4789576"/>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17" name="TextBox 16">
            <a:extLst>
              <a:ext uri="{FF2B5EF4-FFF2-40B4-BE49-F238E27FC236}">
                <a16:creationId xmlns:a16="http://schemas.microsoft.com/office/drawing/2014/main" id="{1D02CA67-6B9D-C8B5-FCF7-200AA8E0E63A}"/>
              </a:ext>
            </a:extLst>
          </p:cNvPr>
          <p:cNvSpPr txBox="1"/>
          <p:nvPr/>
        </p:nvSpPr>
        <p:spPr>
          <a:xfrm>
            <a:off x="11220015" y="6584242"/>
            <a:ext cx="854631"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venir Next LT Pro"/>
                <a:ea typeface="+mn-ea"/>
                <a:cs typeface="+mn-cs"/>
              </a:rPr>
              <a:t>October 2023</a:t>
            </a:r>
          </a:p>
        </p:txBody>
      </p:sp>
    </p:spTree>
    <p:extLst>
      <p:ext uri="{BB962C8B-B14F-4D97-AF65-F5344CB8AC3E}">
        <p14:creationId xmlns:p14="http://schemas.microsoft.com/office/powerpoint/2010/main" val="40423658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3B492-857B-6849-9B06-BE2593213672}"/>
              </a:ext>
            </a:extLst>
          </p:cNvPr>
          <p:cNvSpPr>
            <a:spLocks noGrp="1"/>
          </p:cNvSpPr>
          <p:nvPr>
            <p:ph type="title"/>
          </p:nvPr>
        </p:nvSpPr>
        <p:spPr>
          <a:xfrm>
            <a:off x="-142240" y="136525"/>
            <a:ext cx="12065210" cy="773776"/>
          </a:xfrm>
        </p:spPr>
        <p:txBody>
          <a:bodyPr>
            <a:normAutofit fontScale="90000"/>
          </a:bodyPr>
          <a:lstStyle/>
          <a:p>
            <a:r>
              <a:rPr lang="en-US" dirty="0"/>
              <a:t>How to Calculate &amp; Use Avoided Emissions</a:t>
            </a:r>
          </a:p>
        </p:txBody>
      </p:sp>
      <p:sp>
        <p:nvSpPr>
          <p:cNvPr id="9" name="Slide Number Placeholder 8">
            <a:extLst>
              <a:ext uri="{FF2B5EF4-FFF2-40B4-BE49-F238E27FC236}">
                <a16:creationId xmlns:a16="http://schemas.microsoft.com/office/drawing/2014/main" id="{483BB1B1-12FA-4C5F-B783-DC92D380367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786C7-B8F9-4072-AAAA-17258464D730}" type="slidenum">
              <a:rPr kumimoji="0" lang="en-US" sz="1050" b="0" i="0" u="none" strike="noStrike" kern="1200" cap="none" spc="0" normalizeH="0" baseline="0" noProof="0" smtClean="0">
                <a:ln>
                  <a:noFill/>
                </a:ln>
                <a:solidFill>
                  <a:prstClr val="black"/>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05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10" name="TextBox 9">
            <a:extLst>
              <a:ext uri="{FF2B5EF4-FFF2-40B4-BE49-F238E27FC236}">
                <a16:creationId xmlns:a16="http://schemas.microsoft.com/office/drawing/2014/main" id="{4DBE5385-00AC-3BBC-B9F7-6771921A3CD7}"/>
              </a:ext>
            </a:extLst>
          </p:cNvPr>
          <p:cNvSpPr txBox="1"/>
          <p:nvPr/>
        </p:nvSpPr>
        <p:spPr>
          <a:xfrm>
            <a:off x="947743" y="1800761"/>
            <a:ext cx="10272272" cy="3785652"/>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Avenir Next LT Pro"/>
                <a:ea typeface="+mn-ea"/>
                <a:cs typeface="+mn-cs"/>
              </a:rPr>
              <a:t>Report Avoided Emissions outside of Scopes 1-3 Emissions.</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Avenir Next LT Pro"/>
                <a:ea typeface="+mn-ea"/>
                <a:cs typeface="+mn-cs"/>
              </a:rPr>
              <a:t>Use US EPA’s WARM tool.  </a:t>
            </a:r>
            <a:endParaRPr kumimoji="0" lang="en-US" sz="1800" b="0" i="0" u="none" strike="noStrike" kern="1200" cap="none" spc="0" normalizeH="0" baseline="0" noProof="0" dirty="0">
              <a:ln>
                <a:noFill/>
              </a:ln>
              <a:solidFill>
                <a:prstClr val="black"/>
              </a:solidFill>
              <a:effectLst/>
              <a:uLnTx/>
              <a:uFillTx/>
              <a:latin typeface="Avenir Next LT Pro"/>
              <a:ea typeface="+mn-ea"/>
              <a:cs typeface="+mn-cs"/>
            </a:endParaRPr>
          </a:p>
          <a:p>
            <a:pPr marL="742950" marR="0" lvl="1"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venir Next LT Pro"/>
                <a:ea typeface="+mn-ea"/>
                <a:cs typeface="+mn-cs"/>
              </a:rPr>
              <a:t>It is an accepted  calculator for the emissions avoided because of recycling. </a:t>
            </a:r>
          </a:p>
          <a:p>
            <a:pPr marL="742950" marR="0" lvl="1"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venir Next LT Pro"/>
                <a:ea typeface="+mn-ea"/>
                <a:cs typeface="+mn-cs"/>
              </a:rPr>
              <a:t>The tool provides GHG emissions reduction calculations, charts and LCA information for a wide range of materials </a:t>
            </a:r>
          </a:p>
          <a:p>
            <a:pPr marL="742950" marR="0" lvl="1"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venir Next LT Pro"/>
                <a:ea typeface="+mn-ea"/>
                <a:cs typeface="+mn-cs"/>
              </a:rPr>
              <a:t>EPA’s WARM tool and Recycling Equivalency tool can play an important role in communicating the benefits of recycling to ISRI members customers</a:t>
            </a:r>
          </a:p>
          <a:p>
            <a:pPr marL="742950" marR="0" lvl="1"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venir Next LT Pro"/>
                <a:ea typeface="+mn-ea"/>
                <a:cs typeface="+mn-cs"/>
              </a:rPr>
              <a:t>Understand the inputs to ensure accurate analysis </a:t>
            </a:r>
          </a:p>
          <a:p>
            <a:pPr marL="287338" marR="0" lvl="1"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prstClr val="black"/>
                </a:solidFill>
                <a:effectLst/>
                <a:uLnTx/>
                <a:uFillTx/>
                <a:latin typeface="Avenir Next LT Pro"/>
                <a:ea typeface="+mn-ea"/>
                <a:cs typeface="+mn-cs"/>
              </a:rPr>
              <a:t>Recycling equivalencies are a good way to present avoided emissions from recycling.  </a:t>
            </a:r>
            <a:r>
              <a:rPr kumimoji="0" lang="en-US" sz="1800" b="0" i="0" u="none" strike="noStrike" kern="1200" cap="none" spc="0" normalizeH="0" baseline="0" noProof="0" dirty="0">
                <a:ln>
                  <a:noFill/>
                </a:ln>
                <a:solidFill>
                  <a:prstClr val="black"/>
                </a:solidFill>
                <a:effectLst/>
                <a:uLnTx/>
                <a:uFillTx/>
                <a:latin typeface="Avenir Next LT Pro"/>
                <a:ea typeface="+mn-ea"/>
                <a:cs typeface="+mn-cs"/>
              </a:rPr>
              <a:t>These can be presented by company, by material or by customer.</a:t>
            </a:r>
          </a:p>
        </p:txBody>
      </p:sp>
      <p:sp>
        <p:nvSpPr>
          <p:cNvPr id="18" name="TextBox 17">
            <a:extLst>
              <a:ext uri="{FF2B5EF4-FFF2-40B4-BE49-F238E27FC236}">
                <a16:creationId xmlns:a16="http://schemas.microsoft.com/office/drawing/2014/main" id="{DC763018-700E-6BCA-551F-BD9685998777}"/>
              </a:ext>
            </a:extLst>
          </p:cNvPr>
          <p:cNvSpPr txBox="1"/>
          <p:nvPr/>
        </p:nvSpPr>
        <p:spPr>
          <a:xfrm>
            <a:off x="11220015" y="6584242"/>
            <a:ext cx="854631"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venir Next LT Pro"/>
                <a:ea typeface="+mn-ea"/>
                <a:cs typeface="+mn-cs"/>
              </a:rPr>
              <a:t>October 2023</a:t>
            </a:r>
          </a:p>
        </p:txBody>
      </p:sp>
      <p:pic>
        <p:nvPicPr>
          <p:cNvPr id="19" name="Picture 18">
            <a:extLst>
              <a:ext uri="{FF2B5EF4-FFF2-40B4-BE49-F238E27FC236}">
                <a16:creationId xmlns:a16="http://schemas.microsoft.com/office/drawing/2014/main" id="{3AAE4464-C85E-7573-6E14-1D7CD02ACD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88273" y="6043174"/>
            <a:ext cx="786373" cy="427122"/>
          </a:xfrm>
          <a:prstGeom prst="rect">
            <a:avLst/>
          </a:prstGeom>
        </p:spPr>
      </p:pic>
    </p:spTree>
    <p:extLst>
      <p:ext uri="{BB962C8B-B14F-4D97-AF65-F5344CB8AC3E}">
        <p14:creationId xmlns:p14="http://schemas.microsoft.com/office/powerpoint/2010/main" val="11805281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le 32">
            <a:extLst>
              <a:ext uri="{FF2B5EF4-FFF2-40B4-BE49-F238E27FC236}">
                <a16:creationId xmlns:a16="http://schemas.microsoft.com/office/drawing/2014/main" id="{2D22322F-E79D-4BEF-8038-DE2C8F5CCA40}"/>
              </a:ext>
            </a:extLst>
          </p:cNvPr>
          <p:cNvSpPr>
            <a:spLocks noGrp="1"/>
          </p:cNvSpPr>
          <p:nvPr>
            <p:ph type="title"/>
          </p:nvPr>
        </p:nvSpPr>
        <p:spPr>
          <a:xfrm>
            <a:off x="1284551" y="144713"/>
            <a:ext cx="10712377" cy="872100"/>
          </a:xfrm>
        </p:spPr>
        <p:txBody>
          <a:bodyPr vert="horz" lIns="91440" tIns="45720" rIns="91440" bIns="45720" rtlCol="0" anchor="ctr">
            <a:normAutofit/>
          </a:bodyPr>
          <a:lstStyle/>
          <a:p>
            <a:pPr>
              <a:lnSpc>
                <a:spcPct val="90000"/>
              </a:lnSpc>
            </a:pPr>
            <a:r>
              <a:rPr lang="en-US" sz="4300" spc="-40">
                <a:solidFill>
                  <a:srgbClr val="FFFFFF"/>
                </a:solidFill>
              </a:rPr>
              <a:t>U.S. EPA’s Avoided Emission Calculator</a:t>
            </a:r>
          </a:p>
        </p:txBody>
      </p:sp>
      <p:sp>
        <p:nvSpPr>
          <p:cNvPr id="26" name="Date Placeholder 2">
            <a:extLst>
              <a:ext uri="{FF2B5EF4-FFF2-40B4-BE49-F238E27FC236}">
                <a16:creationId xmlns:a16="http://schemas.microsoft.com/office/drawing/2014/main" id="{D9D9C245-3BB9-FD0F-8DD8-020AA4BC87A4}"/>
              </a:ext>
            </a:extLst>
          </p:cNvPr>
          <p:cNvSpPr>
            <a:spLocks noGrp="1"/>
          </p:cNvSpPr>
          <p:nvPr>
            <p:ph type="dt" sz="half" idx="10"/>
          </p:nvPr>
        </p:nvSpPr>
        <p:spPr>
          <a:xfrm>
            <a:off x="7325958" y="6356350"/>
            <a:ext cx="3875442"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050" b="0" i="0" u="none" strike="noStrike" kern="1200" cap="none" spc="0" normalizeH="0" baseline="0" noProof="0">
                <a:ln>
                  <a:noFill/>
                </a:ln>
                <a:solidFill>
                  <a:srgbClr val="FFFFFF"/>
                </a:solidFill>
                <a:effectLst/>
                <a:uLnTx/>
                <a:uFillTx/>
                <a:latin typeface="Avenir Next LT Pro"/>
                <a:ea typeface="+mn-ea"/>
                <a:cs typeface="+mn-cs"/>
              </a:rPr>
              <a:t>June 2023</a:t>
            </a:r>
          </a:p>
        </p:txBody>
      </p:sp>
      <p:sp>
        <p:nvSpPr>
          <p:cNvPr id="8" name="Slide Number Placeholder 7">
            <a:extLst>
              <a:ext uri="{FF2B5EF4-FFF2-40B4-BE49-F238E27FC236}">
                <a16:creationId xmlns:a16="http://schemas.microsoft.com/office/drawing/2014/main" id="{99800B7A-B486-4409-9EDD-0A7B9628EDE8}"/>
              </a:ext>
            </a:extLst>
          </p:cNvPr>
          <p:cNvSpPr>
            <a:spLocks noGrp="1"/>
          </p:cNvSpPr>
          <p:nvPr>
            <p:ph type="sldNum" sz="quarter" idx="12"/>
          </p:nvPr>
        </p:nvSpPr>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6B786C7-B8F9-4072-AAAA-17258464D730}" type="slidenum">
              <a:rPr kumimoji="0" lang="en-US" sz="1050" b="0" i="0" u="none" strike="noStrike" kern="1200" cap="none" spc="0" normalizeH="0" baseline="0" noProof="0">
                <a:ln>
                  <a:noFill/>
                </a:ln>
                <a:solidFill>
                  <a:srgbClr val="FFFFFF"/>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8</a:t>
            </a:fld>
            <a:endParaRPr kumimoji="0" lang="en-US" sz="105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4" name="Title 5">
            <a:extLst>
              <a:ext uri="{FF2B5EF4-FFF2-40B4-BE49-F238E27FC236}">
                <a16:creationId xmlns:a16="http://schemas.microsoft.com/office/drawing/2014/main" id="{49DE853A-E182-2D46-C292-34F0B18360C9}"/>
              </a:ext>
            </a:extLst>
          </p:cNvPr>
          <p:cNvSpPr txBox="1">
            <a:spLocks/>
          </p:cNvSpPr>
          <p:nvPr/>
        </p:nvSpPr>
        <p:spPr>
          <a:xfrm>
            <a:off x="1089073" y="1041758"/>
            <a:ext cx="3032354" cy="487017"/>
          </a:xfrm>
          <a:prstGeom prst="rect">
            <a:avLst/>
          </a:prstGeom>
        </p:spPr>
        <p:txBody>
          <a:bodyPr vert="horz" lIns="91440" tIns="45720" rIns="91440" bIns="45720" rtlCol="0" anchor="ctr">
            <a:normAutofit/>
          </a:bodyPr>
          <a:lstStyle>
            <a:lvl1pPr algn="r" defTabSz="914400" rtl="0" eaLnBrk="1" latinLnBrk="0" hangingPunct="1">
              <a:lnSpc>
                <a:spcPct val="100000"/>
              </a:lnSpc>
              <a:spcBef>
                <a:spcPct val="0"/>
              </a:spcBef>
              <a:buNone/>
              <a:defRPr sz="4800" b="1" kern="1200" spc="-20" baseline="0">
                <a:solidFill>
                  <a:schemeClr val="bg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20" normalizeH="0" baseline="0" noProof="0">
                <a:ln>
                  <a:noFill/>
                </a:ln>
                <a:solidFill>
                  <a:prstClr val="white"/>
                </a:solidFill>
                <a:effectLst/>
                <a:uLnTx/>
                <a:uFillTx/>
                <a:latin typeface="Calibri" panose="020F0502020204030204" pitchFamily="34" charset="0"/>
                <a:ea typeface="+mj-ea"/>
                <a:cs typeface="Calibri" panose="020F0502020204030204" pitchFamily="34" charset="0"/>
              </a:rPr>
              <a:t>A Conversation with our Stakeholders</a:t>
            </a:r>
          </a:p>
        </p:txBody>
      </p:sp>
      <p:sp>
        <p:nvSpPr>
          <p:cNvPr id="3" name="TextBox 2">
            <a:extLst>
              <a:ext uri="{FF2B5EF4-FFF2-40B4-BE49-F238E27FC236}">
                <a16:creationId xmlns:a16="http://schemas.microsoft.com/office/drawing/2014/main" id="{B62F4FDF-10EF-089F-6A8F-0565552187BF}"/>
              </a:ext>
            </a:extLst>
          </p:cNvPr>
          <p:cNvSpPr txBox="1"/>
          <p:nvPr/>
        </p:nvSpPr>
        <p:spPr>
          <a:xfrm>
            <a:off x="665215" y="1285542"/>
            <a:ext cx="11088590" cy="1800493"/>
          </a:xfrm>
          <a:prstGeom prst="rect">
            <a:avLst/>
          </a:prstGeom>
          <a:noFill/>
        </p:spPr>
        <p:txBody>
          <a:bodyPr wrap="square">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600" b="1" i="0" u="none" strike="noStrike" kern="1200" cap="none" spc="0" normalizeH="0" baseline="0" noProof="0" dirty="0">
                <a:ln>
                  <a:noFill/>
                </a:ln>
                <a:solidFill>
                  <a:srgbClr val="1B1B1B"/>
                </a:solidFill>
                <a:effectLst/>
                <a:uLnTx/>
                <a:uFillTx/>
                <a:latin typeface="Avenir Next LT Pro"/>
                <a:ea typeface="+mn-ea"/>
                <a:cs typeface="+mn-cs"/>
              </a:rPr>
              <a:t>EPA developed its WARM tool over 25 years ago to help businesses calculate emissions. </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1B1B1B"/>
                </a:solidFill>
                <a:effectLst/>
                <a:uLnTx/>
                <a:uFillTx/>
                <a:latin typeface="Avenir Next LT Pro"/>
                <a:ea typeface="+mn-ea"/>
                <a:cs typeface="+mn-cs"/>
              </a:rPr>
              <a:t>It estimates the potential GHG emissions, energy savings and economic impacts of baseline and alternative waste management practices</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1B1B1B"/>
                </a:solidFill>
                <a:effectLst/>
                <a:uLnTx/>
                <a:uFillTx/>
                <a:latin typeface="Avenir Next LT Pro"/>
                <a:ea typeface="+mn-ea"/>
                <a:cs typeface="+mn-cs"/>
              </a:rPr>
              <a:t>WARM is updated regularly--Version 17 was completed in 2023 </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altLang="en-US" sz="1600" b="0" i="0" u="none" strike="noStrike" kern="1200" cap="none" spc="0" normalizeH="0" baseline="0" noProof="0" dirty="0">
                <a:ln>
                  <a:noFill/>
                </a:ln>
                <a:solidFill>
                  <a:srgbClr val="1B1B1B"/>
                </a:solidFill>
                <a:effectLst/>
                <a:uLnTx/>
                <a:uFillTx/>
                <a:latin typeface="Avenir Next LT Pro"/>
                <a:ea typeface="+mn-ea"/>
                <a:cs typeface="+mn-cs"/>
              </a:rPr>
              <a:t>GHG savings are calculated by comparing the emissions associated with managing materials under an alternative scenario with the emissions associated with the user’s baseline scenario (i.e., current practices)</a:t>
            </a:r>
          </a:p>
        </p:txBody>
      </p:sp>
      <p:sp>
        <p:nvSpPr>
          <p:cNvPr id="2" name="TextBox 1">
            <a:extLst>
              <a:ext uri="{FF2B5EF4-FFF2-40B4-BE49-F238E27FC236}">
                <a16:creationId xmlns:a16="http://schemas.microsoft.com/office/drawing/2014/main" id="{7FC7D46B-6C9D-0C84-C688-B20EA6028359}"/>
              </a:ext>
            </a:extLst>
          </p:cNvPr>
          <p:cNvSpPr txBox="1"/>
          <p:nvPr/>
        </p:nvSpPr>
        <p:spPr>
          <a:xfrm>
            <a:off x="911014" y="3685190"/>
            <a:ext cx="9989867"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dirty="0">
                <a:ln>
                  <a:noFill/>
                </a:ln>
                <a:solidFill>
                  <a:srgbClr val="1B1B1B"/>
                </a:solidFill>
                <a:effectLst/>
                <a:uLnTx/>
                <a:uFillTx/>
                <a:latin typeface="Avenir Next LT Pro"/>
                <a:ea typeface="+mn-ea"/>
                <a:cs typeface="+mn-cs"/>
              </a:rPr>
              <a:t>WARM Calculation Example</a:t>
            </a:r>
            <a:r>
              <a:rPr kumimoji="0" lang="en-US" altLang="en-US" sz="1800" b="0" i="0" u="none" strike="noStrike" kern="1200" cap="none" spc="0" normalizeH="0" baseline="0" noProof="0" dirty="0">
                <a:ln>
                  <a:noFill/>
                </a:ln>
                <a:solidFill>
                  <a:srgbClr val="1B1B1B"/>
                </a:solidFill>
                <a:effectLst/>
                <a:uLnTx/>
                <a:uFillTx/>
                <a:latin typeface="Avenir Next LT Pro"/>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srgbClr val="1B1B1B"/>
                </a:solidFill>
                <a:effectLst/>
                <a:uLnTx/>
                <a:uFillTx/>
                <a:latin typeface="Avenir Next LT Pro"/>
                <a:ea typeface="+mn-ea"/>
                <a:cs typeface="+mn-cs"/>
              </a:rPr>
              <a:t>The GHG savings of recycling one (1) short ton (standard U.S. ton) of aluminum cans instead of landfilling them (requiring more virgin production) would be calculated as follows: </a:t>
            </a: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US" altLang="en-US" sz="1600" b="1" i="0" u="none" strike="noStrike" kern="1200" cap="none" spc="0" normalizeH="0" baseline="0" noProof="0" dirty="0">
                <a:ln>
                  <a:noFill/>
                </a:ln>
                <a:solidFill>
                  <a:srgbClr val="FFC000"/>
                </a:solidFill>
                <a:effectLst/>
                <a:uLnTx/>
                <a:uFillTx/>
                <a:latin typeface="Avenir Next LT Pro"/>
                <a:ea typeface="+mn-ea"/>
                <a:cs typeface="Courier New" panose="02070309020205020404" pitchFamily="49" charset="0"/>
              </a:rPr>
              <a:t>(</a:t>
            </a:r>
            <a:r>
              <a:rPr kumimoji="0" lang="en-US" altLang="en-US" sz="1600" b="1" i="0" u="sng" strike="noStrike" kern="1200" cap="none" spc="0" normalizeH="0" baseline="0" noProof="0" dirty="0">
                <a:ln>
                  <a:noFill/>
                </a:ln>
                <a:solidFill>
                  <a:srgbClr val="FFC000"/>
                </a:solidFill>
                <a:effectLst/>
                <a:uLnTx/>
                <a:uFillTx/>
                <a:latin typeface="Avenir Next LT Pro"/>
                <a:ea typeface="+mn-ea"/>
                <a:cs typeface="Courier New" panose="02070309020205020404" pitchFamily="49" charset="0"/>
              </a:rPr>
              <a:t>1 short ton </a:t>
            </a:r>
            <a:r>
              <a:rPr kumimoji="0" lang="en-US" altLang="en-US" sz="1600" b="1" i="0" u="none" strike="noStrike" kern="1200" cap="none" spc="0" normalizeH="0" baseline="0" noProof="0">
                <a:ln>
                  <a:noFill/>
                </a:ln>
                <a:solidFill>
                  <a:srgbClr val="FFC000"/>
                </a:solidFill>
                <a:effectLst/>
                <a:uLnTx/>
                <a:uFillTx/>
                <a:latin typeface="Avenir Next LT Pro"/>
                <a:ea typeface="+mn-ea"/>
                <a:cs typeface="Courier New" panose="02070309020205020404" pitchFamily="49" charset="0"/>
              </a:rPr>
              <a:t>× </a:t>
            </a:r>
            <a:r>
              <a:rPr kumimoji="0" lang="en-US" altLang="en-US" sz="1600" b="1" i="0" u="sng" strike="noStrike" kern="1200" cap="none" spc="0" normalizeH="0" baseline="0" noProof="0">
                <a:ln>
                  <a:noFill/>
                </a:ln>
                <a:solidFill>
                  <a:srgbClr val="FFC000"/>
                </a:solidFill>
                <a:effectLst/>
                <a:uLnTx/>
                <a:uFillTx/>
                <a:latin typeface="Avenir Next LT Pro"/>
                <a:ea typeface="+mn-ea"/>
                <a:cs typeface="Courier New" panose="02070309020205020404" pitchFamily="49" charset="0"/>
              </a:rPr>
              <a:t>9.13 </a:t>
            </a:r>
            <a:r>
              <a:rPr kumimoji="0" lang="en-US" altLang="en-US" sz="1600" b="1" i="0" u="sng" strike="noStrike" kern="1200" cap="none" spc="0" normalizeH="0" baseline="0" noProof="0" dirty="0">
                <a:ln>
                  <a:noFill/>
                </a:ln>
                <a:solidFill>
                  <a:srgbClr val="FFC000"/>
                </a:solidFill>
                <a:effectLst/>
                <a:uLnTx/>
                <a:uFillTx/>
                <a:latin typeface="Avenir Next LT Pro"/>
                <a:ea typeface="+mn-ea"/>
                <a:cs typeface="Courier New" panose="02070309020205020404" pitchFamily="49" charset="0"/>
              </a:rPr>
              <a:t>MTCO2E/short ton</a:t>
            </a:r>
            <a:r>
              <a:rPr kumimoji="0" lang="en-US" altLang="en-US" sz="1600" b="1" i="0" u="none" strike="noStrike" kern="1200" cap="none" spc="0" normalizeH="0" baseline="0" noProof="0" dirty="0">
                <a:ln>
                  <a:noFill/>
                </a:ln>
                <a:solidFill>
                  <a:srgbClr val="FFC000"/>
                </a:solidFill>
                <a:effectLst/>
                <a:uLnTx/>
                <a:uFillTx/>
                <a:latin typeface="Avenir Next LT Pro"/>
                <a:ea typeface="+mn-ea"/>
                <a:cs typeface="Courier New" panose="02070309020205020404" pitchFamily="49" charset="0"/>
              </a:rPr>
              <a:t>) </a:t>
            </a:r>
            <a:r>
              <a:rPr kumimoji="0" lang="en-US" altLang="en-US" sz="1600" b="0" i="0" u="none" strike="noStrike" kern="1200" cap="none" spc="0" normalizeH="0" baseline="0" noProof="0" dirty="0">
                <a:ln>
                  <a:noFill/>
                </a:ln>
                <a:solidFill>
                  <a:srgbClr val="1B1B1B"/>
                </a:solidFill>
                <a:effectLst/>
                <a:uLnTx/>
                <a:uFillTx/>
                <a:latin typeface="Avenir Next LT Pro"/>
                <a:ea typeface="+mn-ea"/>
                <a:cs typeface="Courier New" panose="02070309020205020404" pitchFamily="49" charset="0"/>
              </a:rPr>
              <a:t>- </a:t>
            </a:r>
            <a:r>
              <a:rPr kumimoji="0" lang="en-US" altLang="en-US" sz="1600" b="1" i="0" u="none" strike="noStrike" kern="1200" cap="none" spc="0" normalizeH="0" baseline="0" noProof="0" dirty="0">
                <a:ln>
                  <a:noFill/>
                </a:ln>
                <a:solidFill>
                  <a:srgbClr val="00B0F0"/>
                </a:solidFill>
                <a:effectLst/>
                <a:uLnTx/>
                <a:uFillTx/>
                <a:latin typeface="Avenir Next LT Pro"/>
                <a:ea typeface="+mn-ea"/>
                <a:cs typeface="Courier New" panose="02070309020205020404" pitchFamily="49" charset="0"/>
              </a:rPr>
              <a:t>(</a:t>
            </a:r>
            <a:r>
              <a:rPr kumimoji="0" lang="en-US" altLang="en-US" sz="1600" b="1" i="0" u="sng" strike="noStrike" kern="1200" cap="none" spc="0" normalizeH="0" baseline="0" noProof="0" dirty="0">
                <a:ln>
                  <a:noFill/>
                </a:ln>
                <a:solidFill>
                  <a:srgbClr val="00B0F0"/>
                </a:solidFill>
                <a:effectLst/>
                <a:uLnTx/>
                <a:uFillTx/>
                <a:latin typeface="Avenir Next LT Pro"/>
                <a:ea typeface="+mn-ea"/>
                <a:cs typeface="Courier New" panose="02070309020205020404" pitchFamily="49" charset="0"/>
              </a:rPr>
              <a:t>1 short ton </a:t>
            </a:r>
            <a:r>
              <a:rPr kumimoji="0" lang="en-US" altLang="en-US" sz="1600" b="1" i="0" u="none" strike="noStrike" kern="1200" cap="none" spc="0" normalizeH="0" baseline="0" noProof="0" dirty="0">
                <a:ln>
                  <a:noFill/>
                </a:ln>
                <a:solidFill>
                  <a:srgbClr val="00B0F0"/>
                </a:solidFill>
                <a:effectLst/>
                <a:uLnTx/>
                <a:uFillTx/>
                <a:latin typeface="Avenir Next LT Pro"/>
                <a:ea typeface="+mn-ea"/>
                <a:cs typeface="Courier New" panose="02070309020205020404" pitchFamily="49" charset="0"/>
              </a:rPr>
              <a:t>× </a:t>
            </a:r>
            <a:r>
              <a:rPr kumimoji="0" lang="en-US" altLang="en-US" sz="1600" b="1" i="0" u="sng" strike="noStrike" kern="1200" cap="none" spc="0" normalizeH="0" baseline="0" noProof="0" dirty="0">
                <a:ln>
                  <a:noFill/>
                </a:ln>
                <a:solidFill>
                  <a:srgbClr val="00B0F0"/>
                </a:solidFill>
                <a:effectLst/>
                <a:uLnTx/>
                <a:uFillTx/>
                <a:latin typeface="Avenir Next LT Pro"/>
                <a:ea typeface="+mn-ea"/>
                <a:cs typeface="Courier New" panose="02070309020205020404" pitchFamily="49" charset="0"/>
              </a:rPr>
              <a:t>0.02 MTCO2E/short ton</a:t>
            </a:r>
            <a:r>
              <a:rPr kumimoji="0" lang="en-US" altLang="en-US" sz="1600" b="1" i="0" u="none" strike="noStrike" kern="1200" cap="none" spc="0" normalizeH="0" baseline="0" noProof="0" dirty="0">
                <a:ln>
                  <a:noFill/>
                </a:ln>
                <a:solidFill>
                  <a:srgbClr val="00B0F0"/>
                </a:solidFill>
                <a:effectLst/>
                <a:uLnTx/>
                <a:uFillTx/>
                <a:latin typeface="Avenir Next LT Pro"/>
                <a:ea typeface="+mn-ea"/>
                <a:cs typeface="Courier New" panose="02070309020205020404" pitchFamily="49" charset="0"/>
              </a:rPr>
              <a:t>) </a:t>
            </a:r>
            <a:r>
              <a:rPr kumimoji="0" lang="en-US" altLang="en-US" sz="1600" b="0" i="0" u="none" strike="noStrike" kern="1200" cap="none" spc="0" normalizeH="0" baseline="0" noProof="0" dirty="0">
                <a:ln>
                  <a:noFill/>
                </a:ln>
                <a:solidFill>
                  <a:srgbClr val="1B1B1B"/>
                </a:solidFill>
                <a:effectLst/>
                <a:uLnTx/>
                <a:uFillTx/>
                <a:latin typeface="Avenir Next LT Pro"/>
                <a:ea typeface="+mn-ea"/>
                <a:cs typeface="Courier New" panose="02070309020205020404" pitchFamily="49" charset="0"/>
              </a:rPr>
              <a:t>= </a:t>
            </a:r>
            <a:r>
              <a:rPr kumimoji="0" lang="en-US" altLang="en-US" sz="1600" b="1" i="0" u="sng" strike="noStrike" kern="1200" cap="none" spc="0" normalizeH="0" baseline="0" noProof="0" dirty="0">
                <a:ln>
                  <a:noFill/>
                </a:ln>
                <a:solidFill>
                  <a:srgbClr val="339966"/>
                </a:solidFill>
                <a:effectLst/>
                <a:uLnTx/>
                <a:uFillTx/>
                <a:latin typeface="Avenir Next LT Pro"/>
                <a:ea typeface="+mn-ea"/>
                <a:cs typeface="Courier New" panose="02070309020205020404" pitchFamily="49" charset="0"/>
              </a:rPr>
              <a:t>-9.15 MTCO2E* </a:t>
            </a:r>
            <a:endParaRPr kumimoji="0" lang="en-US" sz="1600" b="1" i="0" u="sng" strike="noStrike" kern="1200" cap="none" spc="0" normalizeH="0" baseline="0" noProof="0" dirty="0">
              <a:ln>
                <a:noFill/>
              </a:ln>
              <a:solidFill>
                <a:srgbClr val="339966"/>
              </a:solidFill>
              <a:effectLst/>
              <a:uLnTx/>
              <a:uFillTx/>
              <a:latin typeface="Avenir Next LT Pro"/>
              <a:ea typeface="+mn-ea"/>
              <a:cs typeface="+mn-cs"/>
            </a:endParaRPr>
          </a:p>
        </p:txBody>
      </p:sp>
      <p:sp>
        <p:nvSpPr>
          <p:cNvPr id="6" name="TextBox 5">
            <a:extLst>
              <a:ext uri="{FF2B5EF4-FFF2-40B4-BE49-F238E27FC236}">
                <a16:creationId xmlns:a16="http://schemas.microsoft.com/office/drawing/2014/main" id="{0B47C790-F3F0-BA93-DF3E-25D9066B3D0D}"/>
              </a:ext>
            </a:extLst>
          </p:cNvPr>
          <p:cNvSpPr txBox="1"/>
          <p:nvPr/>
        </p:nvSpPr>
        <p:spPr>
          <a:xfrm>
            <a:off x="1191805" y="5227204"/>
            <a:ext cx="3020602" cy="646331"/>
          </a:xfrm>
          <a:prstGeom prst="rect">
            <a:avLst/>
          </a:prstGeom>
          <a:solidFill>
            <a:srgbClr val="FFC000"/>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Avenir Next LT Pro"/>
                <a:ea typeface="+mn-ea"/>
                <a:cs typeface="+mn-cs"/>
              </a:rPr>
              <a:t>Emissions from manufacturing aluminum</a:t>
            </a:r>
          </a:p>
        </p:txBody>
      </p:sp>
      <p:sp>
        <p:nvSpPr>
          <p:cNvPr id="9" name="TextBox 8">
            <a:extLst>
              <a:ext uri="{FF2B5EF4-FFF2-40B4-BE49-F238E27FC236}">
                <a16:creationId xmlns:a16="http://schemas.microsoft.com/office/drawing/2014/main" id="{ECA1D082-30D8-402C-4201-D650ECB85D0E}"/>
              </a:ext>
            </a:extLst>
          </p:cNvPr>
          <p:cNvSpPr txBox="1"/>
          <p:nvPr/>
        </p:nvSpPr>
        <p:spPr>
          <a:xfrm>
            <a:off x="5070384" y="5237689"/>
            <a:ext cx="3020602" cy="646331"/>
          </a:xfrm>
          <a:prstGeom prst="rect">
            <a:avLst/>
          </a:prstGeom>
          <a:solidFill>
            <a:schemeClr val="tx2">
              <a:lumMod val="50000"/>
              <a:lumOff val="5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venir Next LT Pro"/>
                <a:ea typeface="+mn-ea"/>
                <a:cs typeface="+mn-cs"/>
              </a:rPr>
              <a:t>Emissions from recycling aluminum</a:t>
            </a:r>
          </a:p>
        </p:txBody>
      </p:sp>
      <p:sp>
        <p:nvSpPr>
          <p:cNvPr id="10" name="TextBox 9">
            <a:extLst>
              <a:ext uri="{FF2B5EF4-FFF2-40B4-BE49-F238E27FC236}">
                <a16:creationId xmlns:a16="http://schemas.microsoft.com/office/drawing/2014/main" id="{74FD4DE5-71BA-A80F-030F-DAC5D98A5411}"/>
              </a:ext>
            </a:extLst>
          </p:cNvPr>
          <p:cNvSpPr txBox="1"/>
          <p:nvPr/>
        </p:nvSpPr>
        <p:spPr>
          <a:xfrm>
            <a:off x="8496900" y="5237689"/>
            <a:ext cx="3020602" cy="646331"/>
          </a:xfrm>
          <a:prstGeom prst="rect">
            <a:avLst/>
          </a:prstGeom>
          <a:solidFill>
            <a:srgbClr val="339966"/>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Avenir Next LT Pro"/>
                <a:ea typeface="+mn-ea"/>
                <a:cs typeface="+mn-cs"/>
              </a:rPr>
              <a:t>Emissions avoided by recycling aluminum</a:t>
            </a:r>
          </a:p>
        </p:txBody>
      </p:sp>
      <p:sp>
        <p:nvSpPr>
          <p:cNvPr id="11" name="Arrow: Up 10">
            <a:extLst>
              <a:ext uri="{FF2B5EF4-FFF2-40B4-BE49-F238E27FC236}">
                <a16:creationId xmlns:a16="http://schemas.microsoft.com/office/drawing/2014/main" id="{F272E64B-7D09-CD34-3E1C-AFEC31274AE1}"/>
              </a:ext>
            </a:extLst>
          </p:cNvPr>
          <p:cNvSpPr/>
          <p:nvPr/>
        </p:nvSpPr>
        <p:spPr>
          <a:xfrm>
            <a:off x="2535526" y="4985786"/>
            <a:ext cx="333159" cy="187697"/>
          </a:xfrm>
          <a:prstGeom prst="up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13" name="Arrow: Up 12">
            <a:extLst>
              <a:ext uri="{FF2B5EF4-FFF2-40B4-BE49-F238E27FC236}">
                <a16:creationId xmlns:a16="http://schemas.microsoft.com/office/drawing/2014/main" id="{20E2507C-8AB9-B49C-6576-E722E36FE7C3}"/>
              </a:ext>
            </a:extLst>
          </p:cNvPr>
          <p:cNvSpPr/>
          <p:nvPr/>
        </p:nvSpPr>
        <p:spPr>
          <a:xfrm>
            <a:off x="6537061" y="5029678"/>
            <a:ext cx="333159" cy="187697"/>
          </a:xfrm>
          <a:prstGeom prst="upArrow">
            <a:avLst/>
          </a:prstGeom>
          <a:solidFill>
            <a:srgbClr val="3399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14" name="Arrow: Up 13">
            <a:extLst>
              <a:ext uri="{FF2B5EF4-FFF2-40B4-BE49-F238E27FC236}">
                <a16:creationId xmlns:a16="http://schemas.microsoft.com/office/drawing/2014/main" id="{2A7F0D8D-465E-BB06-2605-C9E19217B316}"/>
              </a:ext>
            </a:extLst>
          </p:cNvPr>
          <p:cNvSpPr/>
          <p:nvPr/>
        </p:nvSpPr>
        <p:spPr>
          <a:xfrm>
            <a:off x="9761434" y="5017268"/>
            <a:ext cx="333159" cy="187697"/>
          </a:xfrm>
          <a:prstGeom prst="upArrow">
            <a:avLst/>
          </a:prstGeom>
          <a:solidFill>
            <a:srgbClr val="3399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15" name="TextBox 14">
            <a:extLst>
              <a:ext uri="{FF2B5EF4-FFF2-40B4-BE49-F238E27FC236}">
                <a16:creationId xmlns:a16="http://schemas.microsoft.com/office/drawing/2014/main" id="{DE5964AA-5628-EC72-C91E-809F319C59C0}"/>
              </a:ext>
            </a:extLst>
          </p:cNvPr>
          <p:cNvSpPr txBox="1"/>
          <p:nvPr/>
        </p:nvSpPr>
        <p:spPr>
          <a:xfrm>
            <a:off x="2444151" y="6191976"/>
            <a:ext cx="818581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339966"/>
                </a:solidFill>
                <a:effectLst/>
                <a:uLnTx/>
                <a:uFillTx/>
                <a:latin typeface="Avenir Next LT Pro"/>
                <a:ea typeface="+mn-ea"/>
                <a:cs typeface="+mn-cs"/>
              </a:rPr>
              <a:t>* Avoided emissions are expressed as a negative, since they are a reduction in emissions</a:t>
            </a:r>
          </a:p>
        </p:txBody>
      </p:sp>
      <p:sp>
        <p:nvSpPr>
          <p:cNvPr id="16" name="TextBox 15">
            <a:extLst>
              <a:ext uri="{FF2B5EF4-FFF2-40B4-BE49-F238E27FC236}">
                <a16:creationId xmlns:a16="http://schemas.microsoft.com/office/drawing/2014/main" id="{47F917B8-37EB-F3EF-08BB-8B7544B9198F}"/>
              </a:ext>
            </a:extLst>
          </p:cNvPr>
          <p:cNvSpPr txBox="1"/>
          <p:nvPr/>
        </p:nvSpPr>
        <p:spPr>
          <a:xfrm>
            <a:off x="11220015" y="6584242"/>
            <a:ext cx="854631"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venir Next LT Pro"/>
                <a:ea typeface="+mn-ea"/>
                <a:cs typeface="+mn-cs"/>
              </a:rPr>
              <a:t>October 2023</a:t>
            </a:r>
          </a:p>
        </p:txBody>
      </p:sp>
      <p:pic>
        <p:nvPicPr>
          <p:cNvPr id="17" name="Picture 16">
            <a:extLst>
              <a:ext uri="{FF2B5EF4-FFF2-40B4-BE49-F238E27FC236}">
                <a16:creationId xmlns:a16="http://schemas.microsoft.com/office/drawing/2014/main" id="{91D723E6-C6A2-475C-2412-29E10B033A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54143" y="6142789"/>
            <a:ext cx="786373" cy="427122"/>
          </a:xfrm>
          <a:prstGeom prst="rect">
            <a:avLst/>
          </a:prstGeom>
        </p:spPr>
      </p:pic>
    </p:spTree>
    <p:extLst>
      <p:ext uri="{BB962C8B-B14F-4D97-AF65-F5344CB8AC3E}">
        <p14:creationId xmlns:p14="http://schemas.microsoft.com/office/powerpoint/2010/main" val="3641648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160DE02-C97B-DFF8-AAA5-3A9A06714A28}"/>
              </a:ext>
            </a:extLst>
          </p:cNvPr>
          <p:cNvPicPr>
            <a:picLocks noChangeAspect="1"/>
          </p:cNvPicPr>
          <p:nvPr/>
        </p:nvPicPr>
        <p:blipFill>
          <a:blip r:embed="rId3"/>
          <a:stretch>
            <a:fillRect/>
          </a:stretch>
        </p:blipFill>
        <p:spPr>
          <a:xfrm>
            <a:off x="3927173" y="1179369"/>
            <a:ext cx="7540256" cy="5146679"/>
          </a:xfrm>
          <a:prstGeom prst="rect">
            <a:avLst/>
          </a:prstGeom>
        </p:spPr>
      </p:pic>
      <p:sp>
        <p:nvSpPr>
          <p:cNvPr id="33" name="Title 32">
            <a:extLst>
              <a:ext uri="{FF2B5EF4-FFF2-40B4-BE49-F238E27FC236}">
                <a16:creationId xmlns:a16="http://schemas.microsoft.com/office/drawing/2014/main" id="{2D22322F-E79D-4BEF-8038-DE2C8F5CCA40}"/>
              </a:ext>
            </a:extLst>
          </p:cNvPr>
          <p:cNvSpPr>
            <a:spLocks noGrp="1"/>
          </p:cNvSpPr>
          <p:nvPr>
            <p:ph type="title"/>
          </p:nvPr>
        </p:nvSpPr>
        <p:spPr>
          <a:xfrm>
            <a:off x="99794" y="141380"/>
            <a:ext cx="11996928" cy="872100"/>
          </a:xfrm>
        </p:spPr>
        <p:txBody>
          <a:bodyPr vert="horz" lIns="91440" tIns="45720" rIns="91440" bIns="45720" rtlCol="0" anchor="ctr">
            <a:normAutofit/>
          </a:bodyPr>
          <a:lstStyle/>
          <a:p>
            <a:pPr>
              <a:lnSpc>
                <a:spcPct val="90000"/>
              </a:lnSpc>
            </a:pPr>
            <a:r>
              <a:rPr lang="en-US" sz="4300" spc="-40" dirty="0">
                <a:solidFill>
                  <a:srgbClr val="FFFFFF"/>
                </a:solidFill>
              </a:rPr>
              <a:t>Calculating Avoided Emissions</a:t>
            </a:r>
          </a:p>
        </p:txBody>
      </p:sp>
      <p:sp>
        <p:nvSpPr>
          <p:cNvPr id="26" name="Date Placeholder 2">
            <a:extLst>
              <a:ext uri="{FF2B5EF4-FFF2-40B4-BE49-F238E27FC236}">
                <a16:creationId xmlns:a16="http://schemas.microsoft.com/office/drawing/2014/main" id="{D9D9C245-3BB9-FD0F-8DD8-020AA4BC87A4}"/>
              </a:ext>
            </a:extLst>
          </p:cNvPr>
          <p:cNvSpPr>
            <a:spLocks noGrp="1"/>
          </p:cNvSpPr>
          <p:nvPr>
            <p:ph type="dt" sz="half" idx="10"/>
          </p:nvPr>
        </p:nvSpPr>
        <p:spPr>
          <a:xfrm>
            <a:off x="7325958" y="6356350"/>
            <a:ext cx="3875442"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r>
              <a:rPr kumimoji="0" lang="en-US" sz="1050" b="0" i="0" u="none" strike="noStrike" kern="1200" cap="none" spc="0" normalizeH="0" baseline="0" noProof="0">
                <a:ln>
                  <a:noFill/>
                </a:ln>
                <a:solidFill>
                  <a:srgbClr val="FFFFFF"/>
                </a:solidFill>
                <a:effectLst/>
                <a:uLnTx/>
                <a:uFillTx/>
                <a:latin typeface="Avenir Next LT Pro"/>
                <a:ea typeface="+mn-ea"/>
                <a:cs typeface="+mn-cs"/>
              </a:rPr>
              <a:t>June 2023</a:t>
            </a:r>
          </a:p>
        </p:txBody>
      </p:sp>
      <p:sp>
        <p:nvSpPr>
          <p:cNvPr id="8" name="Slide Number Placeholder 7">
            <a:extLst>
              <a:ext uri="{FF2B5EF4-FFF2-40B4-BE49-F238E27FC236}">
                <a16:creationId xmlns:a16="http://schemas.microsoft.com/office/drawing/2014/main" id="{99800B7A-B486-4409-9EDD-0A7B9628EDE8}"/>
              </a:ext>
            </a:extLst>
          </p:cNvPr>
          <p:cNvSpPr>
            <a:spLocks noGrp="1"/>
          </p:cNvSpPr>
          <p:nvPr>
            <p:ph type="sldNum" sz="quarter" idx="12"/>
          </p:nvPr>
        </p:nvSpPr>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06B786C7-B8F9-4072-AAAA-17258464D730}" type="slidenum">
              <a:rPr kumimoji="0" lang="en-US" sz="1050" b="0" i="0" u="none" strike="noStrike" kern="1200" cap="none" spc="0" normalizeH="0" baseline="0" noProof="0">
                <a:ln>
                  <a:noFill/>
                </a:ln>
                <a:solidFill>
                  <a:srgbClr val="FFFFFF"/>
                </a:solidFill>
                <a:effectLst/>
                <a:uLnTx/>
                <a:uFillTx/>
                <a:latin typeface="Avenir Next LT Pro"/>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9</a:t>
            </a:fld>
            <a:endParaRPr kumimoji="0" lang="en-US" sz="1050" b="0" i="0" u="none" strike="noStrike" kern="1200" cap="none" spc="0" normalizeH="0" baseline="0" noProof="0">
              <a:ln>
                <a:noFill/>
              </a:ln>
              <a:solidFill>
                <a:srgbClr val="FFFFFF"/>
              </a:solidFill>
              <a:effectLst/>
              <a:uLnTx/>
              <a:uFillTx/>
              <a:latin typeface="Avenir Next LT Pro"/>
              <a:ea typeface="+mn-ea"/>
              <a:cs typeface="+mn-cs"/>
            </a:endParaRPr>
          </a:p>
        </p:txBody>
      </p:sp>
      <p:sp>
        <p:nvSpPr>
          <p:cNvPr id="4" name="Title 5">
            <a:extLst>
              <a:ext uri="{FF2B5EF4-FFF2-40B4-BE49-F238E27FC236}">
                <a16:creationId xmlns:a16="http://schemas.microsoft.com/office/drawing/2014/main" id="{49DE853A-E182-2D46-C292-34F0B18360C9}"/>
              </a:ext>
            </a:extLst>
          </p:cNvPr>
          <p:cNvSpPr txBox="1">
            <a:spLocks/>
          </p:cNvSpPr>
          <p:nvPr/>
        </p:nvSpPr>
        <p:spPr>
          <a:xfrm>
            <a:off x="1089073" y="1041758"/>
            <a:ext cx="3032354" cy="487017"/>
          </a:xfrm>
          <a:prstGeom prst="rect">
            <a:avLst/>
          </a:prstGeom>
        </p:spPr>
        <p:txBody>
          <a:bodyPr vert="horz" lIns="91440" tIns="45720" rIns="91440" bIns="45720" rtlCol="0" anchor="ctr">
            <a:normAutofit/>
          </a:bodyPr>
          <a:lstStyle>
            <a:lvl1pPr algn="r" defTabSz="914400" rtl="0" eaLnBrk="1" latinLnBrk="0" hangingPunct="1">
              <a:lnSpc>
                <a:spcPct val="100000"/>
              </a:lnSpc>
              <a:spcBef>
                <a:spcPct val="0"/>
              </a:spcBef>
              <a:buNone/>
              <a:defRPr sz="4800" b="1" kern="1200" spc="-20" baseline="0">
                <a:solidFill>
                  <a:schemeClr val="bg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1400" b="1" i="0" u="none" strike="noStrike" kern="1200" cap="none" spc="-20" normalizeH="0" baseline="0" noProof="0">
                <a:ln>
                  <a:noFill/>
                </a:ln>
                <a:solidFill>
                  <a:prstClr val="white"/>
                </a:solidFill>
                <a:effectLst/>
                <a:uLnTx/>
                <a:uFillTx/>
                <a:latin typeface="Calibri" panose="020F0502020204030204" pitchFamily="34" charset="0"/>
                <a:ea typeface="+mj-ea"/>
                <a:cs typeface="Calibri" panose="020F0502020204030204" pitchFamily="34" charset="0"/>
              </a:rPr>
              <a:t>A Conversation with our Stakeholders</a:t>
            </a:r>
          </a:p>
        </p:txBody>
      </p:sp>
      <p:sp>
        <p:nvSpPr>
          <p:cNvPr id="3" name="TextBox 2">
            <a:extLst>
              <a:ext uri="{FF2B5EF4-FFF2-40B4-BE49-F238E27FC236}">
                <a16:creationId xmlns:a16="http://schemas.microsoft.com/office/drawing/2014/main" id="{9C6A848F-9875-0B1D-DAEA-C3AA929A8B9D}"/>
              </a:ext>
            </a:extLst>
          </p:cNvPr>
          <p:cNvSpPr txBox="1"/>
          <p:nvPr/>
        </p:nvSpPr>
        <p:spPr>
          <a:xfrm>
            <a:off x="3802982" y="6412907"/>
            <a:ext cx="4586035" cy="369332"/>
          </a:xfrm>
          <a:prstGeom prst="rect">
            <a:avLst/>
          </a:prstGeom>
          <a:solidFill>
            <a:schemeClr val="accent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Avenir Next LT Pro"/>
                <a:ea typeface="+mn-ea"/>
                <a:cs typeface="+mn-cs"/>
              </a:rPr>
              <a:t>https://www.epa.gov/warm</a:t>
            </a:r>
          </a:p>
        </p:txBody>
      </p:sp>
      <p:sp>
        <p:nvSpPr>
          <p:cNvPr id="7" name="Arrow: Right 6">
            <a:extLst>
              <a:ext uri="{FF2B5EF4-FFF2-40B4-BE49-F238E27FC236}">
                <a16:creationId xmlns:a16="http://schemas.microsoft.com/office/drawing/2014/main" id="{6BC4728C-B4AA-E548-0410-57D13F614D11}"/>
              </a:ext>
            </a:extLst>
          </p:cNvPr>
          <p:cNvSpPr/>
          <p:nvPr/>
        </p:nvSpPr>
        <p:spPr>
          <a:xfrm rot="1651716">
            <a:off x="3540445" y="4682104"/>
            <a:ext cx="773456" cy="331312"/>
          </a:xfrm>
          <a:prstGeom prst="rightArrow">
            <a:avLst/>
          </a:prstGeom>
          <a:solidFill>
            <a:srgbClr val="3399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10" name="Title 4">
            <a:extLst>
              <a:ext uri="{FF2B5EF4-FFF2-40B4-BE49-F238E27FC236}">
                <a16:creationId xmlns:a16="http://schemas.microsoft.com/office/drawing/2014/main" id="{5C0FDCE8-A04A-8ADD-C490-C4A5C7704C77}"/>
              </a:ext>
            </a:extLst>
          </p:cNvPr>
          <p:cNvSpPr txBox="1">
            <a:spLocks/>
          </p:cNvSpPr>
          <p:nvPr/>
        </p:nvSpPr>
        <p:spPr>
          <a:xfrm>
            <a:off x="0" y="1766449"/>
            <a:ext cx="3643386" cy="3896821"/>
          </a:xfrm>
          <a:prstGeom prst="rect">
            <a:avLst/>
          </a:prstGeom>
        </p:spPr>
        <p:txBody>
          <a:bodyPr vert="horz" lIns="91440" tIns="45720" rIns="91440" bIns="45720" rtlCol="0" anchor="b">
            <a:normAutofit fontScale="92500" lnSpcReduction="10000"/>
          </a:bodyPr>
          <a:lstStyle>
            <a:lvl1pPr algn="r" defTabSz="914400" rtl="0" eaLnBrk="1" latinLnBrk="0" hangingPunct="1">
              <a:lnSpc>
                <a:spcPct val="100000"/>
              </a:lnSpc>
              <a:spcBef>
                <a:spcPct val="0"/>
              </a:spcBef>
              <a:buNone/>
              <a:defRPr sz="4800" b="1" kern="1200" spc="-20" baseline="0">
                <a:solidFill>
                  <a:schemeClr val="bg1"/>
                </a:solidFill>
                <a:latin typeface="+mj-lt"/>
                <a:ea typeface="+mj-ea"/>
                <a:cs typeface="+mj-cs"/>
              </a:defRPr>
            </a:lvl1p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4800" b="1" i="0" u="none" strike="noStrike" kern="1200" cap="none" spc="-40" normalizeH="0" baseline="0" noProof="0">
                <a:ln>
                  <a:noFill/>
                </a:ln>
                <a:solidFill>
                  <a:srgbClr val="339966"/>
                </a:solidFill>
                <a:effectLst/>
                <a:uLnTx/>
                <a:uFillTx/>
                <a:latin typeface="Avenir Next LT Pro"/>
                <a:ea typeface="+mj-ea"/>
                <a:cs typeface="+mj-cs"/>
              </a:rPr>
              <a:t>US EPA’s WARM* tool:  Calculating Avoided Emissions</a:t>
            </a:r>
          </a:p>
        </p:txBody>
      </p:sp>
      <p:sp>
        <p:nvSpPr>
          <p:cNvPr id="11" name="TextBox 10">
            <a:extLst>
              <a:ext uri="{FF2B5EF4-FFF2-40B4-BE49-F238E27FC236}">
                <a16:creationId xmlns:a16="http://schemas.microsoft.com/office/drawing/2014/main" id="{191BC617-0692-7CAC-6AE0-CF9920964D84}"/>
              </a:ext>
            </a:extLst>
          </p:cNvPr>
          <p:cNvSpPr txBox="1"/>
          <p:nvPr/>
        </p:nvSpPr>
        <p:spPr>
          <a:xfrm>
            <a:off x="11220015" y="6584242"/>
            <a:ext cx="854631" cy="21544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black"/>
                </a:solidFill>
                <a:effectLst/>
                <a:uLnTx/>
                <a:uFillTx/>
                <a:latin typeface="Avenir Next LT Pro"/>
                <a:ea typeface="+mn-ea"/>
                <a:cs typeface="+mn-cs"/>
              </a:rPr>
              <a:t>October 2023</a:t>
            </a:r>
          </a:p>
        </p:txBody>
      </p:sp>
      <p:pic>
        <p:nvPicPr>
          <p:cNvPr id="12" name="Picture 11">
            <a:extLst>
              <a:ext uri="{FF2B5EF4-FFF2-40B4-BE49-F238E27FC236}">
                <a16:creationId xmlns:a16="http://schemas.microsoft.com/office/drawing/2014/main" id="{3340DF3A-9B8C-00B1-EF19-3A7B1644DC1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88273" y="6207494"/>
            <a:ext cx="786373" cy="427122"/>
          </a:xfrm>
          <a:prstGeom prst="rect">
            <a:avLst/>
          </a:prstGeom>
        </p:spPr>
      </p:pic>
    </p:spTree>
    <p:extLst>
      <p:ext uri="{BB962C8B-B14F-4D97-AF65-F5344CB8AC3E}">
        <p14:creationId xmlns:p14="http://schemas.microsoft.com/office/powerpoint/2010/main" val="1842243170"/>
      </p:ext>
    </p:extLst>
  </p:cSld>
  <p:clrMapOvr>
    <a:masterClrMapping/>
  </p:clrMapOvr>
</p:sld>
</file>

<file path=ppt/theme/theme1.xml><?xml version="1.0" encoding="utf-8"?>
<a:theme xmlns:a="http://schemas.openxmlformats.org/drawingml/2006/main" name="ColorBlockVTI">
  <a:themeElements>
    <a:clrScheme name="ColorBlock Color Scheme">
      <a:dk1>
        <a:sysClr val="windowText" lastClr="000000"/>
      </a:dk1>
      <a:lt1>
        <a:sysClr val="window" lastClr="FFFFFF"/>
      </a:lt1>
      <a:dk2>
        <a:srgbClr val="002044"/>
      </a:dk2>
      <a:lt2>
        <a:srgbClr val="F5F0F3"/>
      </a:lt2>
      <a:accent1>
        <a:srgbClr val="4A41C5"/>
      </a:accent1>
      <a:accent2>
        <a:srgbClr val="37997B"/>
      </a:accent2>
      <a:accent3>
        <a:srgbClr val="17B4DF"/>
      </a:accent3>
      <a:accent4>
        <a:srgbClr val="E69500"/>
      </a:accent4>
      <a:accent5>
        <a:srgbClr val="276D77"/>
      </a:accent5>
      <a:accent6>
        <a:srgbClr val="386ECE"/>
      </a:accent6>
      <a:hlink>
        <a:srgbClr val="AF1DAF"/>
      </a:hlink>
      <a:folHlink>
        <a:srgbClr val="FE5C68"/>
      </a:folHlink>
    </a:clrScheme>
    <a:fontScheme name="Custom 1">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lorBlockVTI" id="{733CB85B-8F47-42FB-9326-9FF507018D27}" vid="{069BD9C2-DF61-4F2B-A577-A59C7FC2FF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6C0AB9B6C9ABC4B9307623E65CCC67B" ma:contentTypeVersion="13" ma:contentTypeDescription="Create a new document." ma:contentTypeScope="" ma:versionID="a3b83cba48be06cb1b13dd0fff6501e6">
  <xsd:schema xmlns:xsd="http://www.w3.org/2001/XMLSchema" xmlns:xs="http://www.w3.org/2001/XMLSchema" xmlns:p="http://schemas.microsoft.com/office/2006/metadata/properties" xmlns:ns2="59dbcfb8-ead6-4c3c-9a23-6afe66ebf779" xmlns:ns3="403a85e5-f018-48bc-806b-3aaa7859edbb" targetNamespace="http://schemas.microsoft.com/office/2006/metadata/properties" ma:root="true" ma:fieldsID="2bf893a8b8bfeed127b5f27254afe243" ns2:_="" ns3:_="">
    <xsd:import namespace="59dbcfb8-ead6-4c3c-9a23-6afe66ebf779"/>
    <xsd:import namespace="403a85e5-f018-48bc-806b-3aaa7859edb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dbcfb8-ead6-4c3c-9a23-6afe66ebf77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92edb5b-a866-44a0-9154-dcedb5b6d115"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03a85e5-f018-48bc-806b-3aaa7859edbb"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e6765c59-0847-4a7d-a487-8370c51432a3}" ma:internalName="TaxCatchAll" ma:showField="CatchAllData" ma:web="403a85e5-f018-48bc-806b-3aaa7859edbb">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03a85e5-f018-48bc-806b-3aaa7859edbb" xsi:nil="true"/>
    <lcf76f155ced4ddcb4097134ff3c332f xmlns="59dbcfb8-ead6-4c3c-9a23-6afe66ebf779">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B76142D-7DBD-4731-997F-65B6B625D421}"/>
</file>

<file path=customXml/itemProps2.xml><?xml version="1.0" encoding="utf-8"?>
<ds:datastoreItem xmlns:ds="http://schemas.openxmlformats.org/officeDocument/2006/customXml" ds:itemID="{0963677E-08D9-4307-BA39-FA2AB3E05D65}"/>
</file>

<file path=customXml/itemProps3.xml><?xml version="1.0" encoding="utf-8"?>
<ds:datastoreItem xmlns:ds="http://schemas.openxmlformats.org/officeDocument/2006/customXml" ds:itemID="{69416235-A60A-4CCB-AD4F-EABB598DA498}"/>
</file>

<file path=docProps/app.xml><?xml version="1.0" encoding="utf-8"?>
<Properties xmlns="http://schemas.openxmlformats.org/officeDocument/2006/extended-properties" xmlns:vt="http://schemas.openxmlformats.org/officeDocument/2006/docPropsVTypes">
  <TotalTime>1</TotalTime>
  <Words>5375</Words>
  <Application>Microsoft Office PowerPoint</Application>
  <PresentationFormat>Widescreen</PresentationFormat>
  <Paragraphs>554</Paragraphs>
  <Slides>29</Slides>
  <Notes>29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Avenir Next LT Pro</vt:lpstr>
      <vt:lpstr>Calibri</vt:lpstr>
      <vt:lpstr>Sohne</vt:lpstr>
      <vt:lpstr>ColorBlockVTI</vt:lpstr>
      <vt:lpstr>Avoided Emissions (Scope 4) &amp; the WARM Tool  October 2023  Workshop #5</vt:lpstr>
      <vt:lpstr>What are Avoided Emissions (Scope 4)</vt:lpstr>
      <vt:lpstr>Example: Recycling Emissions Inventory</vt:lpstr>
      <vt:lpstr>Counting Emissions from Recycling </vt:lpstr>
      <vt:lpstr>Avoided Emissions in Other Industries</vt:lpstr>
      <vt:lpstr>Risks of Improper Scope 4 Reporting</vt:lpstr>
      <vt:lpstr>How to Calculate &amp; Use Avoided Emissions</vt:lpstr>
      <vt:lpstr>U.S. EPA’s Avoided Emission Calculator</vt:lpstr>
      <vt:lpstr>Calculating Avoided Emissions</vt:lpstr>
      <vt:lpstr>WARM User’s Guide</vt:lpstr>
      <vt:lpstr>Behind the Scenes Documentation</vt:lpstr>
      <vt:lpstr>WARM Covers 60 Materials</vt:lpstr>
      <vt:lpstr> Getting Started:  Accessing WARM</vt:lpstr>
      <vt:lpstr>Calculator Overview</vt:lpstr>
      <vt:lpstr>Data Entry Table</vt:lpstr>
      <vt:lpstr>Example: Cardboard Recycling </vt:lpstr>
      <vt:lpstr>Adding Recycling</vt:lpstr>
      <vt:lpstr>Error Alert</vt:lpstr>
      <vt:lpstr>Electricity and Mileage</vt:lpstr>
      <vt:lpstr>Calculating Output Properties</vt:lpstr>
      <vt:lpstr>Output: Avoided Emissions</vt:lpstr>
      <vt:lpstr>Going Deeper</vt:lpstr>
      <vt:lpstr>Charts</vt:lpstr>
      <vt:lpstr>Modeling Reuse</vt:lpstr>
      <vt:lpstr>Reuse Example: Electronics</vt:lpstr>
      <vt:lpstr>Creating Recycling Equivalencies</vt:lpstr>
      <vt:lpstr>Using Avoided Emissions &amp; Equivalencies</vt:lpstr>
      <vt:lpstr>Customer – Focused Tools</vt:lpstr>
      <vt:lpstr>GHG Emission versus Lifecycle Accounting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Christina Zhang</dc:creator>
  <cp:lastModifiedBy>Natalie Betts</cp:lastModifiedBy>
  <cp:revision>3</cp:revision>
  <dcterms:created xsi:type="dcterms:W3CDTF">2024-01-08T21:59:12Z</dcterms:created>
  <dcterms:modified xsi:type="dcterms:W3CDTF">2024-01-10T18:05:52Z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0x010100D6C0AB9B6C9ABC4B9307623E65CCC67B</vt:lpwstr>
  </property>
</Properties>
</file>